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drawingml.chart+xml" PartName="/ppt/charts/chart2.xml"/>
  <Override ContentType="application/vnd.ms-office.chartstyle+xml" PartName="/ppt/charts/style2.xml"/>
  <Override ContentType="application/vnd.ms-office.chartcolorstyle+xml" PartName="/ppt/charts/colors2.xml"/>
  <Override ContentType="application/vnd.openxmlformats-officedocument.drawingml.chart+xml" PartName="/ppt/charts/chart3.xml"/>
  <Override ContentType="application/vnd.ms-office.chartstyle+xml" PartName="/ppt/charts/style3.xml"/>
  <Override ContentType="application/vnd.ms-office.chartcolorstyle+xml" PartName="/ppt/charts/colors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openxmlformats-officedocument.drawingml.chart+xml" PartName="/ppt/charts/chart7.xml"/>
  <Override ContentType="application/vnd.openxmlformats-officedocument.presentationml.notesSlide+xml" PartName="/ppt/notesSlides/notesSlide3.xml"/>
  <Override ContentType="application/vnd.openxmlformats-officedocument.drawingml.chart+xml" PartName="/ppt/charts/chart8.xml"/>
  <Override ContentType="application/vnd.ms-office.chartstyle+xml" PartName="/ppt/charts/style4.xml"/>
  <Override ContentType="application/vnd.ms-office.chartcolorstyle+xml" PartName="/ppt/charts/colors4.xml"/>
  <Override ContentType="application/vnd.openxmlformats-officedocument.drawingml.chartshapes+xml" PartName="/ppt/drawings/drawing1.xml"/>
  <Override ContentType="application/vnd.openxmlformats-officedocument.presentationml.notesSlide+xml" PartName="/ppt/notesSlides/notesSlide4.xml"/>
  <Override ContentType="application/vnd.openxmlformats-officedocument.drawingml.chart+xml" PartName="/ppt/charts/chart9.xml"/>
  <Override ContentType="application/vnd.openxmlformats-officedocument.drawingml.chartshapes+xml" PartName="/ppt/drawings/drawing2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1" r:id="rId2"/>
    <p:sldId id="329" r:id="rId3"/>
    <p:sldId id="330" r:id="rId4"/>
    <p:sldId id="331" r:id="rId5"/>
    <p:sldId id="332" r:id="rId6"/>
    <p:sldId id="334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" initials="JT" lastIdx="0" clrIdx="0">
    <p:extLst>
      <p:ext uri="{19B8F6BF-5375-455C-9EA6-DF929625EA0E}">
        <p15:presenceInfo xmlns:p15="http://schemas.microsoft.com/office/powerpoint/2012/main" userId="James" providerId="None"/>
      </p:ext>
    </p:extLst>
  </p:cmAuthor>
  <p:cmAuthor id="2" name="James Thurlow" initials="JT" lastIdx="1" clrIdx="1">
    <p:extLst>
      <p:ext uri="{19B8F6BF-5375-455C-9EA6-DF929625EA0E}">
        <p15:presenceInfo xmlns:p15="http://schemas.microsoft.com/office/powerpoint/2012/main" userId="c894cc1692b4fc80" providerId="Windows Live"/>
      </p:ext>
    </p:extLst>
  </p:cmAuthor>
  <p:cmAuthor id="3" name="Diao, Xinshen (IFPRI)" initials="DX(" lastIdx="19" clrIdx="2">
    <p:extLst>
      <p:ext uri="{19B8F6BF-5375-455C-9EA6-DF929625EA0E}">
        <p15:presenceInfo xmlns:p15="http://schemas.microsoft.com/office/powerpoint/2012/main" userId="S::X.DIAO@cgiar.org::99478887-4775-46e1-9347-48e29cc22856" providerId="AD"/>
      </p:ext>
    </p:extLst>
  </p:cmAuthor>
  <p:cmAuthor id="4" name="Aragie, Emerta (IFPRI)" initials="AE(" lastIdx="5" clrIdx="3">
    <p:extLst>
      <p:ext uri="{19B8F6BF-5375-455C-9EA6-DF929625EA0E}">
        <p15:presenceInfo xmlns:p15="http://schemas.microsoft.com/office/powerpoint/2012/main" userId="S::E.ARAGIE@cgiar.org::971bac2a-7803-4820-8a3b-19538a9496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7D2E"/>
    <a:srgbClr val="0B8EB8"/>
    <a:srgbClr val="2AC2F2"/>
    <a:srgbClr val="086A8A"/>
    <a:srgbClr val="8AA63D"/>
    <a:srgbClr val="BA8CDC"/>
    <a:srgbClr val="BDBDB5"/>
    <a:srgbClr val="C1421F"/>
    <a:srgbClr val="A8C35D"/>
    <a:srgbClr val="BCD1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03" autoAdjust="0"/>
  </p:normalViewPr>
  <p:slideViewPr>
    <p:cSldViewPr snapToGrid="0"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1.xml" Type="http://schemas.microsoft.com/office/2011/relationships/chartColorStyle"/><Relationship Id="rId1" Target="style1.xml" Type="http://schemas.microsoft.com/office/2011/relationships/chartStyle"/></Relationships>
</file>

<file path=ppt/charts/_rels/chart2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2.xml" Type="http://schemas.microsoft.com/office/2011/relationships/chartColorStyle"/><Relationship Id="rId1" Target="style2.xml" Type="http://schemas.microsoft.com/office/2011/relationships/chartStyle"/></Relationships>
</file>

<file path=ppt/charts/_rels/chart3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3.xml" Type="http://schemas.microsoft.com/office/2011/relationships/chartColorStyle"/><Relationship Id="rId1" Target="style3.xml" Type="http://schemas.microsoft.com/office/2011/relationships/chartStyle"/></Relationships>
</file>

<file path=ppt/charts/_rels/chart4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5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6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7.xml.rels><?xml version="1.0" encoding="UTF-8" standalone="yes" ?><Relationships xmlns="http://schemas.openxmlformats.org/package/2006/relationships"><Relationship Id="rId1" Target="NULL" TargetMode="External" Type="http://schemas.openxmlformats.org/officeDocument/2006/relationships/oleObject"/></Relationships>
</file>

<file path=ppt/charts/_rels/chart8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4.xml" Type="http://schemas.microsoft.com/office/2011/relationships/chartColorStyle"/><Relationship Id="rId1" Target="style4.xml" Type="http://schemas.microsoft.com/office/2011/relationships/chartStyle"/><Relationship Id="rId4" Target="../drawings/drawing1.xml" Type="http://schemas.openxmlformats.org/officeDocument/2006/relationships/chartUserShapes"/></Relationships>
</file>

<file path=ppt/charts/_rels/chart9.xml.rels><?xml version="1.0" encoding="UTF-8" standalone="yes" ?><Relationships xmlns="http://schemas.openxmlformats.org/package/2006/relationships"><Relationship Id="rId2" Target="../drawings/drawing2.xml" Type="http://schemas.openxmlformats.org/officeDocument/2006/relationships/chartUserShapes"/><Relationship Id="rId1" Target="NULL" TargetMode="External" Type="http://schemas.openxmlformats.org/officeDocument/2006/relationships/oleObject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Lock!$L$10</c:f>
              <c:strCache>
                <c:ptCount val="1"/>
                <c:pt idx="0">
                  <c:v>Percentage change</c:v>
                </c:pt>
              </c:strCache>
            </c:strRef>
          </c:tx>
          <c:spPr>
            <a:solidFill>
              <a:srgbClr val="0B8EB8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54544B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Lock!$K$11:$K$16</c:f>
              <c:strCache>
                <c:ptCount val="6"/>
                <c:pt idx="0">
                  <c:v>Total</c:v>
                </c:pt>
                <c:pt idx="1">
                  <c:v>Agriculture</c:v>
                </c:pt>
                <c:pt idx="2">
                  <c:v>Mining</c:v>
                </c:pt>
                <c:pt idx="3">
                  <c:v>Manufacturing</c:v>
                </c:pt>
                <c:pt idx="4">
                  <c:v>Construction &amp; utilities</c:v>
                </c:pt>
                <c:pt idx="5">
                  <c:v>Services</c:v>
                </c:pt>
              </c:strCache>
            </c:strRef>
          </c:cat>
          <c:val>
            <c:numRef>
              <c:f>Lock!$L$11:$L$16</c:f>
              <c:numCache>
                <c:formatCode>#,##0.0</c:formatCode>
                <c:ptCount val="6"/>
                <c:pt idx="0">
                  <c:v>-39.091505007404066</c:v>
                </c:pt>
                <c:pt idx="1">
                  <c:v>-7.3038168824168856</c:v>
                </c:pt>
                <c:pt idx="2">
                  <c:v>-82.691302509160948</c:v>
                </c:pt>
                <c:pt idx="3">
                  <c:v>-31.964412628937751</c:v>
                </c:pt>
                <c:pt idx="4">
                  <c:v>-74.167068016782892</c:v>
                </c:pt>
                <c:pt idx="5">
                  <c:v>-48.421055559407336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6A-42FC-B0EE-773CDDAF9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131728"/>
        <c:axId val="1955431392"/>
      </c:barChart>
      <c:catAx>
        <c:axId val="52713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54544B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55431392"/>
        <c:crosses val="autoZero"/>
        <c:auto val="1"/>
        <c:lblAlgn val="ctr"/>
        <c:lblOffset val="100"/>
        <c:noMultiLvlLbl val="0"/>
      </c:catAx>
      <c:valAx>
        <c:axId val="1955431392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527131728"/>
        <c:crosses val="autoZero"/>
        <c:crossBetween val="between"/>
        <c:dispUnits>
          <c:builtInUnit val="hundre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54544B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78486424854794701"/>
          <c:y val="4.0922619047619048E-2"/>
          <c:w val="0.20629937097231596"/>
          <c:h val="0.918154761904761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Lock!$I$64</c:f>
              <c:strCache>
                <c:ptCount val="1"/>
                <c:pt idx="0">
                  <c:v>Contribution (%)</c:v>
                </c:pt>
              </c:strCache>
            </c:strRef>
          </c:tx>
          <c:spPr>
            <a:solidFill>
              <a:srgbClr val="8AA63D"/>
            </a:solidFill>
            <a:ln>
              <a:noFill/>
            </a:ln>
            <a:effectLst/>
          </c:spPr>
          <c:invertIfNegative val="0"/>
          <c:dLbls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275-4F7B-A7D4-EC83B52AAC9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rgbClr val="54544B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Lock!$H$65:$H$76</c:f>
              <c:strCache>
                <c:ptCount val="11"/>
                <c:pt idx="0">
                  <c:v>Limiting construction activities</c:v>
                </c:pt>
                <c:pt idx="1">
                  <c:v>Reduced export demand</c:v>
                </c:pt>
                <c:pt idx="2">
                  <c:v>Closing non-essential business services</c:v>
                </c:pt>
                <c:pt idx="3">
                  <c:v>Closing non-essential wholesale/retail trade</c:v>
                </c:pt>
                <c:pt idx="4">
                  <c:v>Closing non-essential manufacturing operations</c:v>
                </c:pt>
                <c:pt idx="5">
                  <c:v>Community servcies &amp; domestic workers</c:v>
                </c:pt>
                <c:pt idx="6">
                  <c:v>Transport/travel restrictions</c:v>
                </c:pt>
                <c:pt idx="7">
                  <c:v>Closing hotels, bars and restaurants</c:v>
                </c:pt>
                <c:pt idx="8">
                  <c:v>Falling foreign remittances</c:v>
                </c:pt>
                <c:pt idx="9">
                  <c:v>Banning sports &amp; other entertainment</c:v>
                </c:pt>
                <c:pt idx="10">
                  <c:v>Limiting mining operations</c:v>
                </c:pt>
              </c:strCache>
            </c:strRef>
          </c:cat>
          <c:val>
            <c:numRef>
              <c:f>Lock!$I$65:$I$76</c:f>
              <c:numCache>
                <c:formatCode>0.0</c:formatCode>
                <c:ptCount val="12"/>
                <c:pt idx="0">
                  <c:v>22.128627457898968</c:v>
                </c:pt>
                <c:pt idx="1">
                  <c:v>15.856118784772056</c:v>
                </c:pt>
                <c:pt idx="2">
                  <c:v>14.389710948833468</c:v>
                </c:pt>
                <c:pt idx="3">
                  <c:v>12.575259815075643</c:v>
                </c:pt>
                <c:pt idx="4">
                  <c:v>12.198770454413379</c:v>
                </c:pt>
                <c:pt idx="5">
                  <c:v>8.7846518996681731</c:v>
                </c:pt>
                <c:pt idx="6">
                  <c:v>8.2180414148710739</c:v>
                </c:pt>
                <c:pt idx="7">
                  <c:v>2.3901914192999287</c:v>
                </c:pt>
                <c:pt idx="8">
                  <c:v>1.3454658539359168</c:v>
                </c:pt>
                <c:pt idx="9">
                  <c:v>1.2514318175857153</c:v>
                </c:pt>
                <c:pt idx="10">
                  <c:v>0.86173013364566931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75-4F7B-A7D4-EC83B52AA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37893424"/>
        <c:axId val="1998047696"/>
      </c:barChart>
      <c:catAx>
        <c:axId val="2037893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54544B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98047696"/>
        <c:crosses val="autoZero"/>
        <c:auto val="1"/>
        <c:lblAlgn val="ctr"/>
        <c:lblOffset val="100"/>
        <c:noMultiLvlLbl val="0"/>
      </c:catAx>
      <c:valAx>
        <c:axId val="1998047696"/>
        <c:scaling>
          <c:orientation val="minMax"/>
        </c:scaling>
        <c:delete val="1"/>
        <c:axPos val="t"/>
        <c:numFmt formatCode="#,##0" sourceLinked="0"/>
        <c:majorTickMark val="none"/>
        <c:minorTickMark val="none"/>
        <c:tickLblPos val="nextTo"/>
        <c:crossAx val="2037893424"/>
        <c:crosses val="autoZero"/>
        <c:crossBetween val="between"/>
        <c:dispUnits>
          <c:builtInUnit val="hundre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118047760220282E-2"/>
          <c:y val="4.918759486744876E-2"/>
          <c:w val="0.52488071138230885"/>
          <c:h val="0.901624810265102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Lock!$C$95</c:f>
              <c:strCache>
                <c:ptCount val="1"/>
                <c:pt idx="0">
                  <c:v>Percentage change</c:v>
                </c:pt>
              </c:strCache>
            </c:strRef>
          </c:tx>
          <c:spPr>
            <a:solidFill>
              <a:srgbClr val="0B8EB8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01-4D17-B6B4-B2B2F14424D8}"/>
              </c:ext>
            </c:extLst>
          </c:dPt>
          <c:dPt>
            <c:idx val="2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501-4D17-B6B4-B2B2F14424D8}"/>
              </c:ext>
            </c:extLst>
          </c:dPt>
          <c:dPt>
            <c:idx val="3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501-4D17-B6B4-B2B2F14424D8}"/>
              </c:ext>
            </c:extLst>
          </c:dPt>
          <c:dPt>
            <c:idx val="4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501-4D17-B6B4-B2B2F14424D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Lock!$B$97:$B$101</c:f>
              <c:strCache>
                <c:ptCount val="5"/>
                <c:pt idx="0">
                  <c:v>Agri-food system</c:v>
                </c:pt>
                <c:pt idx="1">
                  <c:v>Agriculture</c:v>
                </c:pt>
                <c:pt idx="2">
                  <c:v>Agro-processing</c:v>
                </c:pt>
                <c:pt idx="3">
                  <c:v>Food trade and transport</c:v>
                </c:pt>
                <c:pt idx="4">
                  <c:v>Food services</c:v>
                </c:pt>
              </c:strCache>
            </c:strRef>
          </c:cat>
          <c:val>
            <c:numRef>
              <c:f>Lock!$C$97:$C$101</c:f>
              <c:numCache>
                <c:formatCode>#,##0.0</c:formatCode>
                <c:ptCount val="5"/>
                <c:pt idx="0">
                  <c:v>-12.629323761130953</c:v>
                </c:pt>
                <c:pt idx="1">
                  <c:v>-7.3038168824168856</c:v>
                </c:pt>
                <c:pt idx="2">
                  <c:v>-17.291328950147015</c:v>
                </c:pt>
                <c:pt idx="3">
                  <c:v>-15.812036649591482</c:v>
                </c:pt>
                <c:pt idx="4">
                  <c:v>-61.66050597466154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01-4D17-B6B4-B2B2F1442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35118079"/>
        <c:axId val="1844382463"/>
      </c:barChart>
      <c:catAx>
        <c:axId val="17351180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F5F4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4382463"/>
        <c:crosses val="autoZero"/>
        <c:auto val="1"/>
        <c:lblAlgn val="ctr"/>
        <c:lblOffset val="100"/>
        <c:noMultiLvlLbl val="0"/>
      </c:catAx>
      <c:valAx>
        <c:axId val="1844382463"/>
        <c:scaling>
          <c:orientation val="minMax"/>
        </c:scaling>
        <c:delete val="1"/>
        <c:axPos val="t"/>
        <c:numFmt formatCode="0.0%" sourceLinked="0"/>
        <c:majorTickMark val="none"/>
        <c:minorTickMark val="none"/>
        <c:tickLblPos val="nextTo"/>
        <c:crossAx val="1735118079"/>
        <c:crosses val="autoZero"/>
        <c:crossBetween val="between"/>
        <c:dispUnits>
          <c:builtInUnit val="hundre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273784869849265E-2"/>
          <c:y val="3.5375481953823694E-2"/>
          <c:w val="0.56746261909755802"/>
          <c:h val="0.920194822889061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Lock!$D$95</c:f>
              <c:strCache>
                <c:ptCount val="1"/>
                <c:pt idx="0">
                  <c:v>Dollar change (US$ mil.)</c:v>
                </c:pt>
              </c:strCache>
            </c:strRef>
          </c:tx>
          <c:spPr>
            <a:solidFill>
              <a:srgbClr val="0B8EB8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884-4886-8091-A4F38E0EBF9E}"/>
              </c:ext>
            </c:extLst>
          </c:dPt>
          <c:dPt>
            <c:idx val="1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884-4886-8091-A4F38E0EBF9E}"/>
              </c:ext>
            </c:extLst>
          </c:dPt>
          <c:dPt>
            <c:idx val="2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884-4886-8091-A4F38E0EBF9E}"/>
              </c:ext>
            </c:extLst>
          </c:dPt>
          <c:dPt>
            <c:idx val="3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884-4886-8091-A4F38E0EBF9E}"/>
              </c:ext>
            </c:extLst>
          </c:dPt>
          <c:dPt>
            <c:idx val="4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884-4886-8091-A4F38E0EBF9E}"/>
              </c:ext>
            </c:extLst>
          </c:dPt>
          <c:dPt>
            <c:idx val="5"/>
            <c:invertIfNegative val="0"/>
            <c:bubble3D val="0"/>
            <c:spPr>
              <a:solidFill>
                <a:srgbClr val="4ACCF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B884-4886-8091-A4F38E0EBF9E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B884-4886-8091-A4F38E0EBF9E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Lock!$B$97:$B$101</c:f>
              <c:strCache>
                <c:ptCount val="5"/>
                <c:pt idx="0">
                  <c:v>Agri-food system</c:v>
                </c:pt>
                <c:pt idx="1">
                  <c:v>Agriculture</c:v>
                </c:pt>
                <c:pt idx="2">
                  <c:v>Agro-processing</c:v>
                </c:pt>
                <c:pt idx="3">
                  <c:v>Food trade and transport</c:v>
                </c:pt>
                <c:pt idx="4">
                  <c:v>Food services</c:v>
                </c:pt>
              </c:strCache>
            </c:strRef>
          </c:cat>
          <c:val>
            <c:numRef>
              <c:f>Lock!$D$97:$D$101</c:f>
              <c:numCache>
                <c:formatCode>#,##0</c:formatCode>
                <c:ptCount val="5"/>
                <c:pt idx="0">
                  <c:v>-65.607878086158124</c:v>
                </c:pt>
                <c:pt idx="1">
                  <c:v>-26.042472230636491</c:v>
                </c:pt>
                <c:pt idx="2">
                  <c:v>-11.914328047561783</c:v>
                </c:pt>
                <c:pt idx="3">
                  <c:v>-10.458480834167938</c:v>
                </c:pt>
                <c:pt idx="4">
                  <c:v>-17.192596973791911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84-4886-8091-A4F38E0EBF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35118079"/>
        <c:axId val="1844382463"/>
      </c:barChart>
      <c:catAx>
        <c:axId val="17351180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4382463"/>
        <c:crosses val="autoZero"/>
        <c:auto val="1"/>
        <c:lblAlgn val="ctr"/>
        <c:lblOffset val="100"/>
        <c:noMultiLvlLbl val="0"/>
      </c:catAx>
      <c:valAx>
        <c:axId val="1844382463"/>
        <c:scaling>
          <c:orientation val="minMax"/>
        </c:scaling>
        <c:delete val="1"/>
        <c:axPos val="t"/>
        <c:numFmt formatCode="0.0%" sourceLinked="0"/>
        <c:majorTickMark val="out"/>
        <c:minorTickMark val="none"/>
        <c:tickLblPos val="nextTo"/>
        <c:crossAx val="1735118079"/>
        <c:crosses val="autoZero"/>
        <c:crossBetween val="between"/>
      </c:valAx>
      <c:spPr>
        <a:noFill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06050544281415E-2"/>
          <c:y val="0.18276216927754785"/>
          <c:w val="0.96587898911437164"/>
          <c:h val="0.798719305453231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Lock!$C$210</c:f>
              <c:strCache>
                <c:ptCount val="1"/>
                <c:pt idx="0">
                  <c:v>Percentage change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B8EB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700C-4C48-B010-1197447AF1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00C-4C48-B010-1197447AF11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00C-4C48-B010-1197447AF113}"/>
              </c:ext>
            </c:extLst>
          </c:dPt>
          <c:dPt>
            <c:idx val="3"/>
            <c:invertIfNegative val="0"/>
            <c:bubble3D val="0"/>
            <c:spPr>
              <a:solidFill>
                <a:srgbClr val="687D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700C-4C48-B010-1197447AF11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700C-4C48-B010-1197447AF11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700C-4C48-B010-1197447AF113}"/>
              </c:ext>
            </c:extLst>
          </c:dPt>
          <c:dPt>
            <c:idx val="6"/>
            <c:invertIfNegative val="0"/>
            <c:bubble3D val="0"/>
            <c:spPr>
              <a:solidFill>
                <a:srgbClr val="687D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00C-4C48-B010-1197447AF113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00C-4C48-B010-1197447AF11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F68481A-7662-4283-904B-728F12EC2C33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00C-4C48-B010-1197447AF11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2CFA13C-7929-417B-81A2-7B3944D83E3A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00C-4C48-B010-1197447AF11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E94E1D1-4FB8-4796-BD28-97BD8A7ECB57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00C-4C48-B010-1197447AF11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94D1987-2D56-4DFA-A809-30CDC5A31FC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00C-4C48-B010-1197447AF11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A38A5F4-9399-4F38-AA0E-C936BE18396A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00C-4C48-B010-1197447AF11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089CC29-CBE1-4341-8F5D-EDB8527C085B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00C-4C48-B010-1197447AF11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757473C-3F28-4745-BC95-FD5505C20137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00C-4C48-B010-1197447AF1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Lock!$B$225:$B$231</c:f>
              <c:strCache>
                <c:ptCount val="7"/>
                <c:pt idx="0">
                  <c:v>All households</c:v>
                </c:pt>
                <c:pt idx="1">
                  <c:v>Quintiles 1-2</c:v>
                </c:pt>
                <c:pt idx="2">
                  <c:v>Quintiles 3-5</c:v>
                </c:pt>
                <c:pt idx="3">
                  <c:v>Rural</c:v>
                </c:pt>
                <c:pt idx="4">
                  <c:v>Rural Farm</c:v>
                </c:pt>
                <c:pt idx="5">
                  <c:v>Rural Nonfarm</c:v>
                </c:pt>
                <c:pt idx="6">
                  <c:v>Urban</c:v>
                </c:pt>
              </c:strCache>
            </c:strRef>
          </c:cat>
          <c:val>
            <c:numRef>
              <c:f>Lock!$C$225:$C$231</c:f>
              <c:numCache>
                <c:formatCode>0.0</c:formatCode>
                <c:ptCount val="7"/>
                <c:pt idx="0">
                  <c:v>-37.712789078053589</c:v>
                </c:pt>
                <c:pt idx="1">
                  <c:v>-26.729690674277489</c:v>
                </c:pt>
                <c:pt idx="2">
                  <c:v>-39.113396586094325</c:v>
                </c:pt>
                <c:pt idx="3">
                  <c:v>-28.921724643285057</c:v>
                </c:pt>
                <c:pt idx="4">
                  <c:v>-28.517948818397777</c:v>
                </c:pt>
                <c:pt idx="5">
                  <c:v>-38.745026144748564</c:v>
                </c:pt>
                <c:pt idx="6">
                  <c:v>-48.332099968477706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700C-4C48-B010-1197447AF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131728"/>
        <c:axId val="1955431392"/>
      </c:barChart>
      <c:catAx>
        <c:axId val="52713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955431392"/>
        <c:crosses val="autoZero"/>
        <c:auto val="1"/>
        <c:lblAlgn val="ctr"/>
        <c:lblOffset val="100"/>
        <c:noMultiLvlLbl val="0"/>
      </c:catAx>
      <c:valAx>
        <c:axId val="1955431392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527131728"/>
        <c:crosses val="autoZero"/>
        <c:crossBetween val="between"/>
      </c:valAx>
    </c:plotArea>
    <c:plotVisOnly val="1"/>
    <c:dispBlanksAs val="gap"/>
    <c:showDLblsOverMax val="0"/>
    <c:extLst/>
  </c:chart>
  <c:spPr>
    <a:solidFill>
      <a:schemeClr val="accent6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Calibri Light" panose="020F0302020204030204" pitchFamily="34" charset="0"/>
          <a:cs typeface="Calibri Light" panose="020F030202020403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8810879190386E-2"/>
          <c:y val="6.2663399658551486E-2"/>
          <c:w val="0.93042378241619228"/>
          <c:h val="0.79374812519013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Lock!$D$248</c:f>
              <c:strCache>
                <c:ptCount val="1"/>
                <c:pt idx="0">
                  <c:v>Increase in number of poor people (mil.)</c:v>
                </c:pt>
              </c:strCache>
            </c:strRef>
          </c:tx>
          <c:spPr>
            <a:solidFill>
              <a:srgbClr val="8AA63D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54544B"/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Lock!$B$249:$B$251</c:f>
              <c:strCache>
                <c:ptCount val="3"/>
                <c:pt idx="0">
                  <c:v>National</c:v>
                </c:pt>
                <c:pt idx="1">
                  <c:v>Rural</c:v>
                </c:pt>
                <c:pt idx="2">
                  <c:v>Urban</c:v>
                </c:pt>
              </c:strCache>
            </c:strRef>
          </c:cat>
          <c:val>
            <c:numRef>
              <c:f>Lock!$D$249:$D$251</c:f>
              <c:numCache>
                <c:formatCode>0.00</c:formatCode>
                <c:ptCount val="3"/>
                <c:pt idx="0">
                  <c:v>1.3468401903890301</c:v>
                </c:pt>
                <c:pt idx="1">
                  <c:v>1.0860419331965607</c:v>
                </c:pt>
                <c:pt idx="2" formatCode="0.0">
                  <c:v>0.26079825719246041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9-4BFB-9192-514BB75243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131728"/>
        <c:axId val="1955431392"/>
      </c:barChart>
      <c:catAx>
        <c:axId val="52713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54544B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55431392"/>
        <c:crosses val="autoZero"/>
        <c:auto val="1"/>
        <c:lblAlgn val="ctr"/>
        <c:lblOffset val="100"/>
        <c:noMultiLvlLbl val="0"/>
      </c:catAx>
      <c:valAx>
        <c:axId val="1955431392"/>
        <c:scaling>
          <c:orientation val="minMax"/>
        </c:scaling>
        <c:delete val="1"/>
        <c:axPos val="l"/>
        <c:numFmt formatCode="&quot;$&quot;#,##0" sourceLinked="0"/>
        <c:majorTickMark val="out"/>
        <c:minorTickMark val="none"/>
        <c:tickLblPos val="nextTo"/>
        <c:crossAx val="52713172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54544B"/>
          </a:solidFill>
          <a:latin typeface="+mn-lt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245527282240531E-2"/>
          <c:y val="5.0925925925925923E-2"/>
          <c:w val="0.95067177475775866"/>
          <c:h val="0.82698006321459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Lock!$C$248</c:f>
              <c:strCache>
                <c:ptCount val="1"/>
                <c:pt idx="0">
                  <c:v>Increase in poverty rate (%-point)</c:v>
                </c:pt>
              </c:strCache>
            </c:strRef>
          </c:tx>
          <c:spPr>
            <a:solidFill>
              <a:srgbClr val="0B8EB8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8AF521A-9001-41D2-8D58-994AE322FA7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42F-4405-BEFF-315EDC6E62D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C5F9A9A-0BBD-4620-B7B7-765529E4A609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42F-4405-BEFF-315EDC6E62D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E360A43-0B84-4830-A5DF-29255543F75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42F-4405-BEFF-315EDC6E62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Lock!$B$249:$B$251</c:f>
              <c:strCache>
                <c:ptCount val="3"/>
                <c:pt idx="0">
                  <c:v>National</c:v>
                </c:pt>
                <c:pt idx="1">
                  <c:v>Rural</c:v>
                </c:pt>
                <c:pt idx="2">
                  <c:v>Urban</c:v>
                </c:pt>
              </c:strCache>
            </c:strRef>
          </c:cat>
          <c:val>
            <c:numRef>
              <c:f>Lock!$C$249:$C$251</c:f>
              <c:numCache>
                <c:formatCode>0.0</c:formatCode>
                <c:ptCount val="3"/>
                <c:pt idx="0">
                  <c:v>10.938289268942896</c:v>
                </c:pt>
                <c:pt idx="1">
                  <c:v>10.778055896735658</c:v>
                </c:pt>
                <c:pt idx="2">
                  <c:v>11.646574720224683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2F-4405-BEFF-315EDC6E6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131728"/>
        <c:axId val="1955431392"/>
      </c:barChart>
      <c:catAx>
        <c:axId val="52713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955431392"/>
        <c:crosses val="autoZero"/>
        <c:auto val="1"/>
        <c:lblAlgn val="ctr"/>
        <c:lblOffset val="100"/>
        <c:noMultiLvlLbl val="0"/>
      </c:catAx>
      <c:valAx>
        <c:axId val="1955431392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527131728"/>
        <c:crosses val="autoZero"/>
        <c:crossBetween val="between"/>
      </c:valAx>
    </c:plotArea>
    <c:plotVisOnly val="1"/>
    <c:dispBlanksAs val="gap"/>
    <c:showDLblsOverMax val="0"/>
    <c:extLst/>
  </c:chart>
  <c:spPr>
    <a:solidFill>
      <a:schemeClr val="accent6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Calibri Light" panose="020F0302020204030204" pitchFamily="34" charset="0"/>
          <a:cs typeface="Calibri Light" panose="020F0302020204030204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06746836253441E-2"/>
          <c:y val="0.18947111140886039"/>
          <c:w val="0.98593253163746564"/>
          <c:h val="0.65688903874511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Ease!$B$124</c:f>
              <c:strCache>
                <c:ptCount val="1"/>
                <c:pt idx="0">
                  <c:v>Faster recovery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438509233930404E-2"/>
                  <c:y val="4.6748271234205892E-3"/>
                </c:manualLayout>
              </c:layout>
              <c:tx>
                <c:rich>
                  <a:bodyPr/>
                  <a:lstStyle/>
                  <a:p>
                    <a:fld id="{B8E54E17-5818-4A70-8C92-197C73BE7F0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9CB-4297-BA7A-6E4649E0FE1F}"/>
                </c:ext>
              </c:extLst>
            </c:dLbl>
            <c:dLbl>
              <c:idx val="1"/>
              <c:layout>
                <c:manualLayout>
                  <c:x val="1.7644010553063319E-2"/>
                  <c:y val="0"/>
                </c:manualLayout>
              </c:layout>
              <c:tx>
                <c:rich>
                  <a:bodyPr/>
                  <a:lstStyle/>
                  <a:p>
                    <a:fld id="{B399A666-7E4C-4ECA-A35F-95E7EC69B66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CB-4297-BA7A-6E4649E0FE1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BE85FBA-23BA-4BD9-BEA2-F10074633EE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29CB-4297-BA7A-6E4649E0FE1F}"/>
                </c:ext>
              </c:extLst>
            </c:dLbl>
            <c:dLbl>
              <c:idx val="3"/>
              <c:layout>
                <c:manualLayout>
                  <c:x val="1.7644010553063239E-2"/>
                  <c:y val="-4.2852086933723764E-17"/>
                </c:manualLayout>
              </c:layout>
              <c:tx>
                <c:rich>
                  <a:bodyPr/>
                  <a:lstStyle/>
                  <a:p>
                    <a:fld id="{95B6F6FD-A86C-48C5-A263-164562A46D5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9CB-4297-BA7A-6E4649E0FE1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1C39498-CC74-4614-AABB-37A71289BF7E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29CB-4297-BA7A-6E4649E0FE1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AEE887B-5154-4BA3-AA7C-C6BEF5C23EB7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29CB-4297-BA7A-6E4649E0FE1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8B9C855-482A-4A8F-937B-713FF982B55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9CB-4297-BA7A-6E4649E0FE1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B87E499-13CD-4DA5-A11D-1557FD7CEB8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29CB-4297-BA7A-6E4649E0FE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accent3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Ease!$C$122:$J$123</c:f>
              <c:multiLvlStrCache>
                <c:ptCount val="8"/>
                <c:lvl>
                  <c:pt idx="0">
                    <c:v>April</c:v>
                  </c:pt>
                  <c:pt idx="1">
                    <c:v>May</c:v>
                  </c:pt>
                  <c:pt idx="2">
                    <c:v>June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  <c:pt idx="7">
                    <c:v>2020</c:v>
                  </c:pt>
                </c:lvl>
                <c:lvl>
                  <c:pt idx="0">
                    <c:v>Second quarter</c:v>
                  </c:pt>
                  <c:pt idx="3">
                    <c:v>Quarterly averages</c:v>
                  </c:pt>
                  <c:pt idx="7">
                    <c:v>Annual</c:v>
                  </c:pt>
                </c:lvl>
              </c:multiLvlStrCache>
            </c:multiLvlStrRef>
          </c:cat>
          <c:val>
            <c:numRef>
              <c:f>Ease!$C$124:$J$124</c:f>
              <c:numCache>
                <c:formatCode>0.0</c:formatCode>
                <c:ptCount val="8"/>
                <c:pt idx="0">
                  <c:v>-32.902345720695266</c:v>
                </c:pt>
                <c:pt idx="1">
                  <c:v>-24.384071337873507</c:v>
                </c:pt>
                <c:pt idx="2">
                  <c:v>-12.741989281508836</c:v>
                </c:pt>
                <c:pt idx="3">
                  <c:v>1.7737621965044923</c:v>
                </c:pt>
                <c:pt idx="4">
                  <c:v>-23.767000811644181</c:v>
                </c:pt>
                <c:pt idx="5">
                  <c:v>1.676721191572824</c:v>
                </c:pt>
                <c:pt idx="6">
                  <c:v>5.856727364936944</c:v>
                </c:pt>
                <c:pt idx="7">
                  <c:v>-3.7734942882082265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CB-4297-BA7A-6E4649E0FE1F}"/>
            </c:ext>
          </c:extLst>
        </c:ser>
        <c:ser>
          <c:idx val="1"/>
          <c:order val="1"/>
          <c:tx>
            <c:strRef>
              <c:f>Ease!$B$125</c:f>
              <c:strCache>
                <c:ptCount val="1"/>
                <c:pt idx="0">
                  <c:v>Slower recovery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CB-4297-BA7A-6E4649E0FE1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CB-4297-BA7A-6E4649E0FE1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9CB8C63-4769-4230-8CE6-D01D740043B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9CB-4297-BA7A-6E4649E0FE1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9CB-4297-BA7A-6E4649E0FE1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94C4DCA-FEBF-435E-A2C5-EBA101D21CE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9CB-4297-BA7A-6E4649E0FE1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F7F273A-0E4A-42FD-A61D-F1B1754446D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9CB-4297-BA7A-6E4649E0FE1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72AC780-9D32-4229-B1D7-01123D84D5F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29CB-4297-BA7A-6E4649E0FE1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E633563-2417-4654-BF6B-F42273F05C12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29CB-4297-BA7A-6E4649E0FE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Ease!$C$122:$J$123</c:f>
              <c:multiLvlStrCache>
                <c:ptCount val="8"/>
                <c:lvl>
                  <c:pt idx="0">
                    <c:v>April</c:v>
                  </c:pt>
                  <c:pt idx="1">
                    <c:v>May</c:v>
                  </c:pt>
                  <c:pt idx="2">
                    <c:v>June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  <c:pt idx="7">
                    <c:v>2020</c:v>
                  </c:pt>
                </c:lvl>
                <c:lvl>
                  <c:pt idx="0">
                    <c:v>Second quarter</c:v>
                  </c:pt>
                  <c:pt idx="3">
                    <c:v>Quarterly averages</c:v>
                  </c:pt>
                  <c:pt idx="7">
                    <c:v>Annual</c:v>
                  </c:pt>
                </c:lvl>
              </c:multiLvlStrCache>
            </c:multiLvlStrRef>
          </c:cat>
          <c:val>
            <c:numRef>
              <c:f>Ease!$C$125:$J$125</c:f>
              <c:numCache>
                <c:formatCode>0.0</c:formatCode>
                <c:ptCount val="8"/>
                <c:pt idx="0">
                  <c:v>-32.902345720695266</c:v>
                </c:pt>
                <c:pt idx="1">
                  <c:v>-24.384071337873507</c:v>
                </c:pt>
                <c:pt idx="2">
                  <c:v>-24.384071337873479</c:v>
                </c:pt>
                <c:pt idx="3">
                  <c:v>1.7737621965044923</c:v>
                </c:pt>
                <c:pt idx="4">
                  <c:v>-27.647694830432386</c:v>
                </c:pt>
                <c:pt idx="5">
                  <c:v>-11.892239751356016</c:v>
                </c:pt>
                <c:pt idx="6">
                  <c:v>2.2524559782617644</c:v>
                </c:pt>
                <c:pt idx="7">
                  <c:v>-9.1989499213271984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9CB-4297-BA7A-6E4649E0FE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1821455"/>
        <c:axId val="1097760127"/>
      </c:barChart>
      <c:catAx>
        <c:axId val="1921821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097760127"/>
        <c:crosses val="autoZero"/>
        <c:auto val="1"/>
        <c:lblAlgn val="ctr"/>
        <c:lblOffset val="100"/>
        <c:noMultiLvlLbl val="0"/>
      </c:catAx>
      <c:valAx>
        <c:axId val="1097760127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1921821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6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Ease!$B$72</c:f>
              <c:strCache>
                <c:ptCount val="1"/>
                <c:pt idx="0">
                  <c:v>Faster recovery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2.2474747825871503E-2"/>
                  <c:y val="-1.8539976825028968E-2"/>
                </c:manualLayout>
              </c:layout>
              <c:tx>
                <c:rich>
                  <a:bodyPr/>
                  <a:lstStyle/>
                  <a:p>
                    <a:fld id="{87DE8DFF-5316-40AC-BD8A-62B75D8606F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53D-4CDC-B5E9-80F6E127BD0E}"/>
                </c:ext>
              </c:extLst>
            </c:dLbl>
            <c:dLbl>
              <c:idx val="1"/>
              <c:layout>
                <c:manualLayout>
                  <c:x val="1.4448052173774548E-2"/>
                  <c:y val="0"/>
                </c:manualLayout>
              </c:layout>
              <c:tx>
                <c:rich>
                  <a:bodyPr/>
                  <a:lstStyle/>
                  <a:p>
                    <a:fld id="{A3351AD0-92AB-44A1-8D82-3F7879AC1E7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53D-4CDC-B5E9-80F6E127BD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FA634FF-19B6-4243-9942-51DDDF24850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253D-4CDC-B5E9-80F6E127BD0E}"/>
                </c:ext>
              </c:extLst>
            </c:dLbl>
            <c:dLbl>
              <c:idx val="3"/>
              <c:layout>
                <c:manualLayout>
                  <c:x val="2.7290765217129642E-2"/>
                  <c:y val="4.4626025124802713E-3"/>
                </c:manualLayout>
              </c:layout>
              <c:tx>
                <c:rich>
                  <a:bodyPr/>
                  <a:lstStyle/>
                  <a:p>
                    <a:fld id="{6C88B8C7-11C8-4E61-843D-0E0F153674E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53D-4CDC-B5E9-80F6E127BD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1067845-00B9-44B8-9857-DE19ADF5345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253D-4CDC-B5E9-80F6E127BD0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F0E01B2-5147-4CDA-983F-6E5A8B6072D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253D-4CDC-B5E9-80F6E127BD0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12F74FC-5BA9-422D-A9EC-92540635ACE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253D-4CDC-B5E9-80F6E127BD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accent3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Ease!$C$70:$I$71</c:f>
              <c:multiLvlStrCache>
                <c:ptCount val="7"/>
                <c:lvl>
                  <c:pt idx="0">
                    <c:v>April</c:v>
                  </c:pt>
                  <c:pt idx="1">
                    <c:v>May</c:v>
                  </c:pt>
                  <c:pt idx="2">
                    <c:v>June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</c:lvl>
                <c:lvl>
                  <c:pt idx="0">
                    <c:v>Second quarter</c:v>
                  </c:pt>
                  <c:pt idx="3">
                    <c:v>Quarterly averages</c:v>
                  </c:pt>
                </c:lvl>
              </c:multiLvlStrCache>
            </c:multiLvlStrRef>
          </c:cat>
          <c:val>
            <c:numRef>
              <c:f>Ease!$C$72:$I$72</c:f>
              <c:numCache>
                <c:formatCode>0.0</c:formatCode>
                <c:ptCount val="7"/>
                <c:pt idx="0">
                  <c:v>10.938289268942896</c:v>
                </c:pt>
                <c:pt idx="1">
                  <c:v>8.1421590759234395</c:v>
                </c:pt>
                <c:pt idx="2">
                  <c:v>5.9246710743515365</c:v>
                </c:pt>
                <c:pt idx="3">
                  <c:v>1.2939262473258069</c:v>
                </c:pt>
                <c:pt idx="4">
                  <c:v>8.5514200746148248</c:v>
                </c:pt>
                <c:pt idx="5">
                  <c:v>2.0847039357274539</c:v>
                </c:pt>
                <c:pt idx="6">
                  <c:v>0.36395912049613344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3D-4CDC-B5E9-80F6E127BD0E}"/>
            </c:ext>
          </c:extLst>
        </c:ser>
        <c:ser>
          <c:idx val="1"/>
          <c:order val="1"/>
          <c:tx>
            <c:strRef>
              <c:f>Ease!$B$73</c:f>
              <c:strCache>
                <c:ptCount val="1"/>
                <c:pt idx="0">
                  <c:v>Slower recovery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3D-4CDC-B5E9-80F6E127BD0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3D-4CDC-B5E9-80F6E127BD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2B5D881-70AB-478E-A78B-4B4C648B91CC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53D-4CDC-B5E9-80F6E127BD0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3D-4CDC-B5E9-80F6E127BD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BB17A17-9FF9-443D-BAD5-6857B12720CB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53D-4CDC-B5E9-80F6E127BD0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3164D10-AD6B-4761-B3FD-83F348E5E0B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53D-4CDC-B5E9-80F6E127BD0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87CCA7E-77FD-4D70-A074-FBB207EF2B73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53D-4CDC-B5E9-80F6E127BD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Ease!$C$70:$I$71</c:f>
              <c:multiLvlStrCache>
                <c:ptCount val="7"/>
                <c:lvl>
                  <c:pt idx="0">
                    <c:v>April</c:v>
                  </c:pt>
                  <c:pt idx="1">
                    <c:v>May</c:v>
                  </c:pt>
                  <c:pt idx="2">
                    <c:v>June</c:v>
                  </c:pt>
                  <c:pt idx="3">
                    <c:v>Q1</c:v>
                  </c:pt>
                  <c:pt idx="4">
                    <c:v>Q2</c:v>
                  </c:pt>
                  <c:pt idx="5">
                    <c:v>Q3</c:v>
                  </c:pt>
                  <c:pt idx="6">
                    <c:v>Q4</c:v>
                  </c:pt>
                </c:lvl>
                <c:lvl>
                  <c:pt idx="0">
                    <c:v>Second quarter</c:v>
                  </c:pt>
                  <c:pt idx="3">
                    <c:v>Quarterly averages</c:v>
                  </c:pt>
                </c:lvl>
              </c:multiLvlStrCache>
            </c:multiLvlStrRef>
          </c:cat>
          <c:val>
            <c:numRef>
              <c:f>Ease!$C$73:$I$73</c:f>
              <c:numCache>
                <c:formatCode>0.0</c:formatCode>
                <c:ptCount val="7"/>
                <c:pt idx="0">
                  <c:v>10.938289268942896</c:v>
                </c:pt>
                <c:pt idx="1">
                  <c:v>8.1421590759234395</c:v>
                </c:pt>
                <c:pt idx="2">
                  <c:v>8.4205342168797301</c:v>
                </c:pt>
                <c:pt idx="3">
                  <c:v>1.2939262473258069</c:v>
                </c:pt>
                <c:pt idx="4">
                  <c:v>9.3647927517789924</c:v>
                </c:pt>
                <c:pt idx="5">
                  <c:v>5.362003955653222</c:v>
                </c:pt>
                <c:pt idx="6">
                  <c:v>1.1468974566719865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3D-4CDC-B5E9-80F6E127B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1821455"/>
        <c:axId val="1097760127"/>
      </c:barChart>
      <c:catAx>
        <c:axId val="1921821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6350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400"/>
            </a:pPr>
            <a:endParaRPr lang="en-US"/>
          </a:p>
        </c:txPr>
        <c:crossAx val="1097760127"/>
        <c:crosses val="autoZero"/>
        <c:auto val="1"/>
        <c:lblAlgn val="ctr"/>
        <c:lblOffset val="100"/>
        <c:noMultiLvlLbl val="0"/>
      </c:catAx>
      <c:valAx>
        <c:axId val="1097760127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1921821455"/>
        <c:crosses val="autoZero"/>
        <c:crossBetween val="between"/>
        <c:majorUnit val="5"/>
      </c:valAx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accent6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+mj-lt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0.38398</cdr:x>
      <cdr:y>0.10269</cdr:y>
    </cdr:from>
    <cdr:to>
      <cdr:x>0.38398</cdr:x>
      <cdr:y>0.79664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718E5601-F8C6-46DD-8C59-C79817134BBB}"/>
            </a:ext>
          </a:extLst>
        </cdr:cNvPr>
        <cdr:cNvCxnSpPr/>
      </cdr:nvCxnSpPr>
      <cdr:spPr>
        <a:xfrm xmlns:a="http://schemas.openxmlformats.org/drawingml/2006/main">
          <a:off x="3120514" y="304499"/>
          <a:ext cx="0" cy="2057715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0.87646</cdr:x>
      <cdr:y>0.13067</cdr:y>
    </cdr:from>
    <cdr:to>
      <cdr:x>0.87646</cdr:x>
      <cdr:y>0.82462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2C8DA841-1AD4-4060-8536-29D90EE4517D}"/>
            </a:ext>
          </a:extLst>
        </cdr:cNvPr>
        <cdr:cNvCxnSpPr/>
      </cdr:nvCxnSpPr>
      <cdr:spPr>
        <a:xfrm xmlns:a="http://schemas.openxmlformats.org/drawingml/2006/main">
          <a:off x="7122835" y="354991"/>
          <a:ext cx="0" cy="1885239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0.01391</cdr:x>
      <cdr:y>0.19726</cdr:y>
    </cdr:from>
    <cdr:to>
      <cdr:x>0.01391</cdr:x>
      <cdr:y>0.90381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D62DB46F-BCC0-40B2-B37D-BF6996A0BCE9}"/>
            </a:ext>
          </a:extLst>
        </cdr:cNvPr>
        <cdr:cNvCxnSpPr/>
      </cdr:nvCxnSpPr>
      <cdr:spPr>
        <a:xfrm xmlns:a="http://schemas.openxmlformats.org/drawingml/2006/main">
          <a:off x="113015" y="565079"/>
          <a:ext cx="0" cy="20240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0.42948</cdr:x>
      <cdr:y>0.05175</cdr:y>
    </cdr:from>
    <cdr:to>
      <cdr:x>0.42948</cdr:x>
      <cdr:y>0.7457</cdr:y>
    </cdr:to>
    <cdr:cxnSp macro="">
      <cdr:nvCxnSpPr>
        <cdr:cNvPr id="2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718E5601-F8C6-46DD-8C59-C79817134BBB}"/>
            </a:ext>
          </a:extLst>
        </cdr:cNvPr>
        <cdr:cNvCxnSpPr/>
      </cdr:nvCxnSpPr>
      <cdr:spPr>
        <a:xfrm xmlns:a="http://schemas.openxmlformats.org/drawingml/2006/main">
          <a:off x="3397685" y="147277"/>
          <a:ext cx="0" cy="1974893"/>
        </a:xfrm>
        <a:prstGeom xmlns:a="http://schemas.openxmlformats.org/drawingml/2006/main" prst="line">
          <a:avLst/>
        </a:prstGeom>
        <a:ln xmlns:a="http://schemas.openxmlformats.org/drawingml/2006/main" w="6350">
          <a:solidFill>
            <a:schemeClr val="tx1">
              <a:lumMod val="65000"/>
              <a:lumOff val="35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306946-FB49-4990-A999-0749B8A965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7975F9-FF75-4A08-BE4A-E3F5D400B9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396A-D956-44A9-8AFA-0754AD535F2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89F07-3462-4290-9169-B43A03CE4C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AE275-3BAD-455A-B9C4-2E14DE4741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AB340-0165-441B-8065-5F3DF78127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66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95019-21AB-4946-9082-331C7951DF6E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9CAE0-4BF2-4348-9076-159228E5F4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1EE5EF7C-8F2B-BE40-8E57-29AF78D0FD25}" type="slidenum">
              <a:rPr lang="en-US">
                <a:solidFill>
                  <a:prstClr val="black"/>
                </a:solidFill>
                <a:latin typeface="Arial"/>
              </a:rPr>
              <a:pPr defTabSz="931774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38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9CAE0-4BF2-4348-9076-159228E5F4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1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9CAE0-4BF2-4348-9076-159228E5F44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20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9CAE0-4BF2-4348-9076-159228E5F44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19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9CAE0-4BF2-4348-9076-159228E5F44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8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5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09600"/>
            <a:ext cx="9144000" cy="750278"/>
          </a:xfrm>
          <a:prstGeom prst="rect">
            <a:avLst/>
          </a:prstGeom>
          <a:solidFill>
            <a:srgbClr val="545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343876"/>
            <a:ext cx="9144000" cy="265723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82096"/>
            <a:ext cx="7772400" cy="1853101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1154" y="4672746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2" y="1"/>
            <a:ext cx="2488908" cy="135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4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2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5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1977"/>
            <a:ext cx="9144000" cy="100020"/>
          </a:xfrm>
          <a:prstGeom prst="rect">
            <a:avLst/>
          </a:prstGeom>
          <a:solidFill>
            <a:srgbClr val="FFB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221998"/>
            <a:ext cx="9144000" cy="850288"/>
          </a:xfrm>
          <a:prstGeom prst="rect">
            <a:avLst/>
          </a:prstGeom>
          <a:solidFill>
            <a:srgbClr val="545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78" y="221997"/>
            <a:ext cx="8077689" cy="850288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175" y="-7710"/>
            <a:ext cx="772885" cy="107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9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80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15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6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8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8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83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39FD7E3-E8B7-41B6-8E11-9BF22DB8AD7D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530BFE8-97C6-45A2-90EF-DB887EEA2C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24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280" y="138480"/>
            <a:ext cx="8835781" cy="10885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79" y="1301993"/>
            <a:ext cx="8835781" cy="5395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569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77630" y="2209937"/>
            <a:ext cx="7188727" cy="1679087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Assessing the economywide impacts of COVID-19 on Rwanda’s economy, food system, and poverty: </a:t>
            </a:r>
            <a:br>
              <a:rPr lang="en-US" sz="2800" dirty="0"/>
            </a:br>
            <a:r>
              <a:rPr lang="en-US" sz="2800" dirty="0"/>
              <a:t>A social accounting matrix (SAM) multiplier approach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793" y="3882325"/>
            <a:ext cx="7772400" cy="243945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700" dirty="0"/>
              <a:t>Emerta Aragie, Xinshen Diao, Sherman Robinson, Gracie Rosenbach, David J Spielman, and James Thurlow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600" dirty="0"/>
              <a:t>International Food Policy Research Institute</a:t>
            </a:r>
          </a:p>
          <a:p>
            <a:r>
              <a:rPr lang="en-US" sz="1600" i="1" dirty="0"/>
              <a:t>in collaboration with the Ministry of Finance and Economic Planning</a:t>
            </a:r>
            <a:endParaRPr lang="en-US" sz="1600" i="1" baseline="30000" dirty="0"/>
          </a:p>
          <a:p>
            <a:endParaRPr lang="en-US" sz="1200" dirty="0"/>
          </a:p>
          <a:p>
            <a:pPr>
              <a:lnSpc>
                <a:spcPct val="100000"/>
              </a:lnSpc>
            </a:pPr>
            <a:r>
              <a:rPr lang="en-US" sz="1700" dirty="0">
                <a:ea typeface="+mj-ea"/>
                <a:cs typeface="+mj-cs"/>
              </a:rPr>
              <a:t>EPRN 7th Research Conference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>
                <a:ea typeface="+mj-ea"/>
                <a:cs typeface="+mj-cs"/>
              </a:rPr>
              <a:t>May 27, 2021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7FEDBF57-A10D-4D08-BDEA-669884A820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277" y="1"/>
            <a:ext cx="2400588" cy="13568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C6EC1C-25E1-44AF-9F2B-820A4865A591}"/>
              </a:ext>
            </a:extLst>
          </p:cNvPr>
          <p:cNvSpPr txBox="1"/>
          <p:nvPr/>
        </p:nvSpPr>
        <p:spPr>
          <a:xfrm>
            <a:off x="68826" y="6499854"/>
            <a:ext cx="90063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C1421F"/>
                </a:solidFill>
              </a:rPr>
              <a:t>Disclaimer</a:t>
            </a:r>
            <a:r>
              <a:rPr lang="en-US" sz="1100" dirty="0">
                <a:solidFill>
                  <a:srgbClr val="C1421F"/>
                </a:solidFill>
              </a:rPr>
              <a:t>: The analysis presented in this slide deck are the IFPRI team’s own and does not necessarily reflect the views of MINECOFI, IFPRI, or its funders</a:t>
            </a:r>
          </a:p>
        </p:txBody>
      </p:sp>
    </p:spTree>
    <p:extLst>
      <p:ext uri="{BB962C8B-B14F-4D97-AF65-F5344CB8AC3E}">
        <p14:creationId xmlns:p14="http://schemas.microsoft.com/office/powerpoint/2010/main" val="2335449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00000000-0008-0000-0500-00000C000000}"/>
              </a:ext>
            </a:extLst>
          </p:cNvPr>
          <p:cNvGraphicFramePr>
            <a:graphicFrameLocks/>
          </p:cNvGraphicFramePr>
          <p:nvPr/>
        </p:nvGraphicFramePr>
        <p:xfrm>
          <a:off x="165180" y="3944518"/>
          <a:ext cx="5006167" cy="2836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65B14B-8413-4DD7-BF29-B58A29590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Result: Lockdown (cont’d)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36FA6D-CCE1-457B-89A6-B980B35E6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81" y="1114165"/>
            <a:ext cx="8640170" cy="2260244"/>
          </a:xfrm>
        </p:spPr>
        <p:txBody>
          <a:bodyPr>
            <a:normAutofit/>
          </a:bodyPr>
          <a:lstStyle/>
          <a:p>
            <a:r>
              <a:rPr lang="en-US" sz="3000" b="1" dirty="0"/>
              <a:t>Impacts on the Agri-Food System</a:t>
            </a:r>
          </a:p>
          <a:p>
            <a:pPr marL="0" indent="0" algn="ctr">
              <a:buNone/>
            </a:pPr>
            <a:r>
              <a:rPr lang="en-US" b="1" dirty="0"/>
              <a:t>Food supply is exempt from most restrictions, but it is still indirectly affected by falling intermediate &amp; final demand</a:t>
            </a:r>
            <a:endParaRPr lang="en-US" sz="1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0BE995-DEB0-4B9E-B544-97EE42641275}"/>
              </a:ext>
            </a:extLst>
          </p:cNvPr>
          <p:cNvSpPr txBox="1"/>
          <p:nvPr/>
        </p:nvSpPr>
        <p:spPr>
          <a:xfrm>
            <a:off x="1805739" y="3737095"/>
            <a:ext cx="272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54544B"/>
                </a:solidFill>
              </a:rPr>
              <a:t>(%)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90556F-9FD9-4C5C-87F2-5EF825111F6E}"/>
              </a:ext>
            </a:extLst>
          </p:cNvPr>
          <p:cNvSpPr txBox="1"/>
          <p:nvPr/>
        </p:nvSpPr>
        <p:spPr>
          <a:xfrm>
            <a:off x="4780272" y="3736912"/>
            <a:ext cx="3210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54544B"/>
                </a:solidFill>
              </a:rPr>
              <a:t> (US$ mil.)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58E0F5-91AF-4EEF-A578-A3C1BD68B393}"/>
              </a:ext>
            </a:extLst>
          </p:cNvPr>
          <p:cNvSpPr/>
          <p:nvPr/>
        </p:nvSpPr>
        <p:spPr>
          <a:xfrm>
            <a:off x="863878" y="2454295"/>
            <a:ext cx="74162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54544B"/>
                </a:solidFill>
              </a:rPr>
              <a:t>Food services sector is directly affected by the closing of hotels, restaurants 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3586D-B06E-4FB2-BC0E-B819DF48210D}"/>
              </a:ext>
            </a:extLst>
          </p:cNvPr>
          <p:cNvSpPr txBox="1"/>
          <p:nvPr/>
        </p:nvSpPr>
        <p:spPr>
          <a:xfrm>
            <a:off x="6519797" y="6614283"/>
            <a:ext cx="26242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542999-A6A3-42D7-817E-F18EAF0A67DD}"/>
              </a:ext>
            </a:extLst>
          </p:cNvPr>
          <p:cNvSpPr txBox="1"/>
          <p:nvPr/>
        </p:nvSpPr>
        <p:spPr>
          <a:xfrm>
            <a:off x="7919774" y="3198532"/>
            <a:ext cx="8396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54544B"/>
                </a:solidFill>
              </a:rPr>
              <a:t>Share of total GDP in 2020 (%)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5BBE46-82A9-481C-AE05-3BA8FD238D71}"/>
              </a:ext>
            </a:extLst>
          </p:cNvPr>
          <p:cNvSpPr txBox="1"/>
          <p:nvPr/>
        </p:nvSpPr>
        <p:spPr>
          <a:xfrm>
            <a:off x="7861439" y="4235579"/>
            <a:ext cx="64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54544B"/>
                </a:solidFill>
              </a:rPr>
              <a:t>(41.0%)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F92D1A-F45F-4FE5-8F30-6C9631CD3322}"/>
              </a:ext>
            </a:extLst>
          </p:cNvPr>
          <p:cNvSpPr txBox="1"/>
          <p:nvPr/>
        </p:nvSpPr>
        <p:spPr>
          <a:xfrm>
            <a:off x="7458063" y="4744682"/>
            <a:ext cx="64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54544B"/>
                </a:solidFill>
              </a:rPr>
              <a:t>(31.2%)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FC0933-9D74-453E-AF91-9EB914AD7028}"/>
              </a:ext>
            </a:extLst>
          </p:cNvPr>
          <p:cNvSpPr txBox="1"/>
          <p:nvPr/>
        </p:nvSpPr>
        <p:spPr>
          <a:xfrm>
            <a:off x="7780608" y="5274152"/>
            <a:ext cx="64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54544B"/>
                </a:solidFill>
              </a:rPr>
              <a:t>(3.6%)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6E4E31-CCC4-48A1-A78F-550225F7CDC7}"/>
              </a:ext>
            </a:extLst>
          </p:cNvPr>
          <p:cNvSpPr txBox="1"/>
          <p:nvPr/>
        </p:nvSpPr>
        <p:spPr>
          <a:xfrm>
            <a:off x="8442408" y="5772597"/>
            <a:ext cx="64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54544B"/>
                </a:solidFill>
              </a:rPr>
              <a:t>(4.2%)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C3B414D-763C-4DCE-BB33-B464874F0D0D}"/>
              </a:ext>
            </a:extLst>
          </p:cNvPr>
          <p:cNvSpPr txBox="1"/>
          <p:nvPr/>
        </p:nvSpPr>
        <p:spPr>
          <a:xfrm>
            <a:off x="7601934" y="6298121"/>
            <a:ext cx="6450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54544B"/>
                </a:solidFill>
              </a:rPr>
              <a:t>(2.0%)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493FEB-6B74-4BEC-BAE0-310733B8D32A}"/>
              </a:ext>
            </a:extLst>
          </p:cNvPr>
          <p:cNvCxnSpPr>
            <a:cxnSpLocks/>
          </p:cNvCxnSpPr>
          <p:nvPr/>
        </p:nvCxnSpPr>
        <p:spPr>
          <a:xfrm flipH="1">
            <a:off x="8124491" y="3736912"/>
            <a:ext cx="155631" cy="477630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9FDEBB-5620-44B7-A1D2-839FC9799FA3}"/>
              </a:ext>
            </a:extLst>
          </p:cNvPr>
          <p:cNvCxnSpPr>
            <a:cxnSpLocks/>
          </p:cNvCxnSpPr>
          <p:nvPr/>
        </p:nvCxnSpPr>
        <p:spPr>
          <a:xfrm>
            <a:off x="5001588" y="4594084"/>
            <a:ext cx="30364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5D788B2-B914-4D77-997E-388F18B1A5A7}"/>
              </a:ext>
            </a:extLst>
          </p:cNvPr>
          <p:cNvCxnSpPr>
            <a:cxnSpLocks/>
          </p:cNvCxnSpPr>
          <p:nvPr/>
        </p:nvCxnSpPr>
        <p:spPr>
          <a:xfrm>
            <a:off x="1532363" y="4599108"/>
            <a:ext cx="1650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B08619B0-1ADF-4B31-BF50-25C6A8BBF82C}"/>
              </a:ext>
            </a:extLst>
          </p:cNvPr>
          <p:cNvSpPr/>
          <p:nvPr/>
        </p:nvSpPr>
        <p:spPr>
          <a:xfrm>
            <a:off x="2379859" y="3416028"/>
            <a:ext cx="4962525" cy="3365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agri-food GDP during lockdown period</a:t>
            </a:r>
          </a:p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(changes are relative to a no-COVID scenario)</a:t>
            </a: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00000000-0008-0000-0500-00000D000000}"/>
              </a:ext>
            </a:extLst>
          </p:cNvPr>
          <p:cNvGraphicFramePr>
            <a:graphicFrameLocks/>
          </p:cNvGraphicFramePr>
          <p:nvPr/>
        </p:nvGraphicFramePr>
        <p:xfrm>
          <a:off x="3223886" y="3986397"/>
          <a:ext cx="5282644" cy="2803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0882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6EBF-6D63-44FA-BD97-A18EB7A7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Result: Lockdown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53915-ECE6-4983-81A3-B852C6A4D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9" y="1150706"/>
            <a:ext cx="8835781" cy="2278294"/>
          </a:xfrm>
        </p:spPr>
        <p:txBody>
          <a:bodyPr/>
          <a:lstStyle/>
          <a:p>
            <a:r>
              <a:rPr lang="en-US" sz="3000" b="1" dirty="0"/>
              <a:t>Impacts on Household Incomes </a:t>
            </a:r>
          </a:p>
          <a:p>
            <a:pPr marL="0" indent="0" algn="ctr">
              <a:buNone/>
            </a:pPr>
            <a:r>
              <a:rPr lang="en-US" b="1" dirty="0"/>
              <a:t>All households experience large income losses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Larger income losses for higher-income households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36B9DF-48C8-49BC-B5D2-49D2D036E791}"/>
              </a:ext>
            </a:extLst>
          </p:cNvPr>
          <p:cNvSpPr/>
          <p:nvPr/>
        </p:nvSpPr>
        <p:spPr>
          <a:xfrm>
            <a:off x="187812" y="2123524"/>
            <a:ext cx="8768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54544B"/>
                </a:solidFill>
              </a:rPr>
              <a:t>Smaller losses for rural households because farming/food trade is exempt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4BC977-9CB9-415F-B96B-FD7BF0A30A53}"/>
              </a:ext>
            </a:extLst>
          </p:cNvPr>
          <p:cNvSpPr txBox="1"/>
          <p:nvPr/>
        </p:nvSpPr>
        <p:spPr>
          <a:xfrm>
            <a:off x="0" y="6639474"/>
            <a:ext cx="26242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A1F15C-063B-4EE3-BDE6-2EE7336A0D79}"/>
              </a:ext>
            </a:extLst>
          </p:cNvPr>
          <p:cNvSpPr txBox="1"/>
          <p:nvPr/>
        </p:nvSpPr>
        <p:spPr>
          <a:xfrm>
            <a:off x="2028252" y="3371009"/>
            <a:ext cx="547761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54544B"/>
                </a:solidFill>
              </a:rPr>
              <a:t>Change in household incomes during lockdown (%)</a:t>
            </a:r>
          </a:p>
          <a:p>
            <a:pPr lvl="0" algn="ctr"/>
            <a:r>
              <a:rPr lang="en-US" sz="1500" dirty="0">
                <a:solidFill>
                  <a:srgbClr val="54544B"/>
                </a:solidFill>
              </a:rPr>
              <a:t>(changes are relative to a no-COVID scenario)</a:t>
            </a:r>
          </a:p>
          <a:p>
            <a:pPr algn="ctr"/>
            <a:endParaRPr lang="en-US" dirty="0">
              <a:solidFill>
                <a:srgbClr val="54544B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26D7223-909D-4230-9F8D-946A8630C174}"/>
              </a:ext>
            </a:extLst>
          </p:cNvPr>
          <p:cNvGraphicFramePr>
            <a:graphicFrameLocks/>
          </p:cNvGraphicFramePr>
          <p:nvPr/>
        </p:nvGraphicFramePr>
        <p:xfrm>
          <a:off x="575353" y="3892804"/>
          <a:ext cx="8188503" cy="274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85884B-1928-423D-A946-B794B6A09A7E}"/>
              </a:ext>
            </a:extLst>
          </p:cNvPr>
          <p:cNvCxnSpPr/>
          <p:nvPr/>
        </p:nvCxnSpPr>
        <p:spPr>
          <a:xfrm>
            <a:off x="4195028" y="4341477"/>
            <a:ext cx="0" cy="2085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547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4FC7-6193-45A1-AC3E-6EC3BA99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Result: Lockdown (cont’d)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4AC1B1D-B8AC-4E44-AE67-BBAF51461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8" y="1072285"/>
            <a:ext cx="8699497" cy="1751827"/>
          </a:xfrm>
        </p:spPr>
        <p:txBody>
          <a:bodyPr>
            <a:normAutofit/>
          </a:bodyPr>
          <a:lstStyle/>
          <a:p>
            <a:r>
              <a:rPr lang="en-US" sz="3000" b="1" dirty="0"/>
              <a:t>Poverty Impacts During the Lockdown</a:t>
            </a:r>
          </a:p>
          <a:p>
            <a:pPr marL="0" indent="0" algn="ctr">
              <a:buNone/>
            </a:pPr>
            <a:r>
              <a:rPr lang="en-US" b="1" dirty="0"/>
              <a:t>National poverty rate increases by 11 percentage points during the lockdown period (≈ 1.3 mil. more poor Rwandans)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C45EAE-D2C5-441F-9662-731023FDCCAF}"/>
              </a:ext>
            </a:extLst>
          </p:cNvPr>
          <p:cNvSpPr txBox="1"/>
          <p:nvPr/>
        </p:nvSpPr>
        <p:spPr>
          <a:xfrm>
            <a:off x="4795926" y="2864593"/>
            <a:ext cx="4012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54544B"/>
                </a:solidFill>
              </a:rPr>
              <a:t>Number of new poor individuals during the 6-week lockdown period (mil.)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975558-28E2-4D5D-B4BB-E9B3CCBC7DB9}"/>
              </a:ext>
            </a:extLst>
          </p:cNvPr>
          <p:cNvSpPr txBox="1"/>
          <p:nvPr/>
        </p:nvSpPr>
        <p:spPr>
          <a:xfrm>
            <a:off x="6519797" y="6627168"/>
            <a:ext cx="26242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0000000-0008-0000-0500-000011000000}"/>
              </a:ext>
            </a:extLst>
          </p:cNvPr>
          <p:cNvGraphicFramePr>
            <a:graphicFrameLocks/>
          </p:cNvGraphicFramePr>
          <p:nvPr/>
        </p:nvGraphicFramePr>
        <p:xfrm>
          <a:off x="4621161" y="3237228"/>
          <a:ext cx="4160611" cy="2830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C71D2B8-EE04-4C5A-BDD9-40BB5EF05499}"/>
              </a:ext>
            </a:extLst>
          </p:cNvPr>
          <p:cNvSpPr txBox="1"/>
          <p:nvPr/>
        </p:nvSpPr>
        <p:spPr>
          <a:xfrm>
            <a:off x="57862" y="6211316"/>
            <a:ext cx="6644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Note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The national poverty line in Rwanda is RWF 159,375 (US$178) per adult equivalent per year in constant (January 2014) prices. Consumption smoothing from savings is taken into consideration when calculating the change in poverty.        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/>
        </p:nvGraphicFramePr>
        <p:xfrm>
          <a:off x="406356" y="3636431"/>
          <a:ext cx="4036472" cy="2431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94F1C52-3FA5-4682-A026-AEE5914907FD}"/>
              </a:ext>
            </a:extLst>
          </p:cNvPr>
          <p:cNvSpPr txBox="1"/>
          <p:nvPr/>
        </p:nvSpPr>
        <p:spPr>
          <a:xfrm>
            <a:off x="285788" y="2824465"/>
            <a:ext cx="4308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54544B"/>
                </a:solidFill>
              </a:rPr>
              <a:t>Percentage point increases in poverty rate during the 6-week lockdown period</a:t>
            </a:r>
          </a:p>
          <a:p>
            <a:pPr algn="ctr"/>
            <a:r>
              <a:rPr lang="en-US" sz="1200" dirty="0">
                <a:solidFill>
                  <a:srgbClr val="54544B"/>
                </a:solidFill>
              </a:rPr>
              <a:t>(compared with the poverty rate under a no-COVID scenario)</a:t>
            </a:r>
            <a:r>
              <a:rPr lang="en-US" sz="1600" b="1" dirty="0">
                <a:solidFill>
                  <a:srgbClr val="54544B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1110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0538D-DDE4-4EA3-AAE6-196768453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5. Result: Impacts Under Recovery Scenarios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69AE-F14E-4B90-A5D9-660EB3FAE847}"/>
              </a:ext>
            </a:extLst>
          </p:cNvPr>
          <p:cNvSpPr txBox="1"/>
          <p:nvPr/>
        </p:nvSpPr>
        <p:spPr>
          <a:xfrm>
            <a:off x="364151" y="2928585"/>
            <a:ext cx="8415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54544B"/>
                </a:solidFill>
              </a:rPr>
              <a:t>Change in quarterly &amp; annual GDP under two recovery scenarios</a:t>
            </a:r>
          </a:p>
          <a:p>
            <a:pPr algn="ctr"/>
            <a:r>
              <a:rPr lang="en-US" sz="1400" dirty="0">
                <a:solidFill>
                  <a:srgbClr val="54544B"/>
                </a:solidFill>
              </a:rPr>
              <a:t>(changes are relative to same period in 2019)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FA82B1-89C7-40B8-B535-BFE3BB21FFB4}"/>
              </a:ext>
            </a:extLst>
          </p:cNvPr>
          <p:cNvSpPr txBox="1"/>
          <p:nvPr/>
        </p:nvSpPr>
        <p:spPr>
          <a:xfrm>
            <a:off x="6641199" y="6596390"/>
            <a:ext cx="2493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6F1E851-53BD-4D2F-96B1-40BA5A9ABE7D}"/>
              </a:ext>
            </a:extLst>
          </p:cNvPr>
          <p:cNvSpPr txBox="1">
            <a:spLocks/>
          </p:cNvSpPr>
          <p:nvPr/>
        </p:nvSpPr>
        <p:spPr>
          <a:xfrm>
            <a:off x="87118" y="1165135"/>
            <a:ext cx="8968392" cy="1738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00"/>
              </a:spcBef>
            </a:pPr>
            <a:r>
              <a:rPr lang="en-US" sz="3000" b="1" dirty="0"/>
              <a:t>GDP Impacts with Recovery Scenarios</a:t>
            </a:r>
          </a:p>
          <a:p>
            <a:pPr marL="0" indent="0" algn="ctr">
              <a:spcBef>
                <a:spcPts val="500"/>
              </a:spcBef>
              <a:buNone/>
            </a:pPr>
            <a:r>
              <a:rPr lang="en-US" b="1" dirty="0"/>
              <a:t>Compared with </a:t>
            </a:r>
            <a:r>
              <a:rPr lang="en-US" b="1" u="sng" dirty="0"/>
              <a:t>actual GDP in 2019</a:t>
            </a:r>
            <a:r>
              <a:rPr lang="en-US" b="1" dirty="0"/>
              <a:t>, Rwanda’s GDP in 2020 is expected to be 4-9% lower</a:t>
            </a:r>
            <a:endParaRPr lang="en-US" b="1" u="sng" dirty="0"/>
          </a:p>
          <a:p>
            <a:pPr marL="0" indent="0" algn="ctr">
              <a:spcBef>
                <a:spcPts val="500"/>
              </a:spcBef>
              <a:buNone/>
            </a:pPr>
            <a:r>
              <a:rPr lang="en-US" sz="1800" b="1" dirty="0"/>
              <a:t> </a:t>
            </a:r>
            <a:r>
              <a:rPr lang="en-US" sz="1800" dirty="0"/>
              <a:t>Positive growth rate returns in Q3-Q4, but annual growth rate is still negative even with a fast recovery</a:t>
            </a:r>
          </a:p>
          <a:p>
            <a:pPr marL="0" indent="0" algn="ctr">
              <a:spcBef>
                <a:spcPts val="500"/>
              </a:spcBef>
              <a:buNone/>
            </a:pPr>
            <a:r>
              <a:rPr lang="en-US" sz="1800" dirty="0"/>
              <a:t> </a:t>
            </a:r>
            <a:endParaRPr lang="en-US" sz="1800" dirty="0">
              <a:highlight>
                <a:srgbClr val="FFFF00"/>
              </a:highlight>
            </a:endParaRPr>
          </a:p>
          <a:p>
            <a:pPr marL="0" indent="0" algn="ctr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en-US" sz="1800" dirty="0"/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8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3B69A30-D04C-4194-AFAF-F58716B25EE4}"/>
              </a:ext>
            </a:extLst>
          </p:cNvPr>
          <p:cNvGraphicFramePr>
            <a:graphicFrameLocks/>
          </p:cNvGraphicFramePr>
          <p:nvPr/>
        </p:nvGraphicFramePr>
        <p:xfrm>
          <a:off x="508571" y="3538318"/>
          <a:ext cx="8126857" cy="2965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0512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0538D-DDE4-4EA3-AAE6-196768453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5. Result: Recovery Scenarios (cont’d)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FA82B1-89C7-40B8-B535-BFE3BB21FFB4}"/>
              </a:ext>
            </a:extLst>
          </p:cNvPr>
          <p:cNvSpPr txBox="1"/>
          <p:nvPr/>
        </p:nvSpPr>
        <p:spPr>
          <a:xfrm>
            <a:off x="6519797" y="6596390"/>
            <a:ext cx="26242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69AE-F14E-4B90-A5D9-660EB3FAE847}"/>
              </a:ext>
            </a:extLst>
          </p:cNvPr>
          <p:cNvSpPr txBox="1"/>
          <p:nvPr/>
        </p:nvSpPr>
        <p:spPr>
          <a:xfrm>
            <a:off x="241125" y="3088530"/>
            <a:ext cx="8661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54544B"/>
                </a:solidFill>
              </a:rPr>
              <a:t>Percentage point increases in national poverty rate under two recovery scenarios</a:t>
            </a:r>
          </a:p>
          <a:p>
            <a:pPr algn="ctr"/>
            <a:r>
              <a:rPr lang="en-US" sz="1400" dirty="0">
                <a:solidFill>
                  <a:srgbClr val="54544B"/>
                </a:solidFill>
              </a:rPr>
              <a:t>(compared with the poverty rate under a no-COVID scenario)</a:t>
            </a:r>
            <a:endParaRPr lang="en-US" sz="1400" b="1" dirty="0">
              <a:solidFill>
                <a:srgbClr val="54544B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A07FC5C-BE76-4643-8F72-90531F72D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8" y="1149497"/>
            <a:ext cx="8739586" cy="1900427"/>
          </a:xfrm>
        </p:spPr>
        <p:txBody>
          <a:bodyPr>
            <a:normAutofit/>
          </a:bodyPr>
          <a:lstStyle/>
          <a:p>
            <a:r>
              <a:rPr lang="en-US" sz="3000" b="1" dirty="0"/>
              <a:t>Poverty Impacts with Recovery Scenarios</a:t>
            </a:r>
          </a:p>
          <a:p>
            <a:pPr marL="0" indent="0" algn="ctr">
              <a:buNone/>
            </a:pPr>
            <a:r>
              <a:rPr lang="en-US" b="1" dirty="0"/>
              <a:t>Poverty stabilizes by end of 2020 as people return to work, incomes recover &amp; consumer demand resumes</a:t>
            </a:r>
          </a:p>
          <a:p>
            <a:pPr marL="0" indent="0" algn="ctr">
              <a:buNone/>
            </a:pPr>
            <a:r>
              <a:rPr lang="en-US" sz="1800" dirty="0"/>
              <a:t>But this hides a sharp spike in temporary poverty during lockdown period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0400-000007000000}"/>
              </a:ext>
            </a:extLst>
          </p:cNvPr>
          <p:cNvGraphicFramePr>
            <a:graphicFrameLocks/>
          </p:cNvGraphicFramePr>
          <p:nvPr/>
        </p:nvGraphicFramePr>
        <p:xfrm>
          <a:off x="616448" y="3673305"/>
          <a:ext cx="7911101" cy="2845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1005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CC55E0-2427-4471-B173-4DDD72F4CD7A}"/>
              </a:ext>
            </a:extLst>
          </p:cNvPr>
          <p:cNvSpPr txBox="1"/>
          <p:nvPr/>
        </p:nvSpPr>
        <p:spPr>
          <a:xfrm>
            <a:off x="205483" y="360137"/>
            <a:ext cx="69069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6. Concluding Remarks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79D8FD-1BD3-49DE-9345-118028B97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44" y="1089061"/>
            <a:ext cx="8347750" cy="56087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54544B"/>
                </a:solidFill>
              </a:rPr>
              <a:t>COVID &amp; response measures have </a:t>
            </a:r>
            <a:r>
              <a:rPr lang="en-US" b="1" i="1" dirty="0">
                <a:solidFill>
                  <a:srgbClr val="54544B"/>
                </a:solidFill>
              </a:rPr>
              <a:t>diverse effects </a:t>
            </a:r>
            <a:r>
              <a:rPr lang="en-US" dirty="0">
                <a:solidFill>
                  <a:srgbClr val="54544B"/>
                </a:solidFill>
              </a:rPr>
              <a:t>on sectors &amp; agents.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54544B"/>
                </a:solidFill>
              </a:rPr>
              <a:t>Key issues to consider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rgbClr val="54544B"/>
                </a:solidFill>
              </a:rPr>
              <a:t>Restart key industrial sectors (construction, manufacturing)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rgbClr val="54544B"/>
                </a:solidFill>
              </a:rPr>
              <a:t>Expand social protection </a:t>
            </a:r>
          </a:p>
          <a:p>
            <a:pPr lvl="2">
              <a:lnSpc>
                <a:spcPct val="100000"/>
              </a:lnSpc>
            </a:pPr>
            <a:r>
              <a:rPr lang="en-US" sz="2000" dirty="0">
                <a:solidFill>
                  <a:srgbClr val="54544B"/>
                </a:solidFill>
              </a:rPr>
              <a:t>Identifying vulnerable households that are unlikely to recover</a:t>
            </a:r>
          </a:p>
          <a:p>
            <a:pPr lvl="2">
              <a:lnSpc>
                <a:spcPct val="100000"/>
              </a:lnSpc>
            </a:pPr>
            <a:r>
              <a:rPr lang="en-US" sz="2000" dirty="0">
                <a:solidFill>
                  <a:srgbClr val="54544B"/>
                </a:solidFill>
              </a:rPr>
              <a:t>Support small/medium enterprises and informal economies</a:t>
            </a:r>
          </a:p>
          <a:p>
            <a:pPr lvl="1">
              <a:lnSpc>
                <a:spcPct val="100000"/>
              </a:lnSpc>
            </a:pPr>
            <a:r>
              <a:rPr lang="en-US" sz="2200" dirty="0">
                <a:solidFill>
                  <a:srgbClr val="54544B"/>
                </a:solidFill>
              </a:rPr>
              <a:t>Revitalize safe border trade with neighboring countries.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54544B"/>
                </a:solidFill>
              </a:rPr>
              <a:t>These simulations were done in the </a:t>
            </a:r>
            <a:r>
              <a:rPr lang="en-US" b="1" i="1" dirty="0">
                <a:solidFill>
                  <a:srgbClr val="54544B"/>
                </a:solidFill>
              </a:rPr>
              <a:t>absence of any assumptions </a:t>
            </a:r>
            <a:r>
              <a:rPr lang="en-US" dirty="0">
                <a:solidFill>
                  <a:srgbClr val="54544B"/>
                </a:solidFill>
              </a:rPr>
              <a:t>about economic </a:t>
            </a:r>
            <a:r>
              <a:rPr lang="en-US" b="1" i="1" dirty="0">
                <a:solidFill>
                  <a:srgbClr val="54544B"/>
                </a:solidFill>
              </a:rPr>
              <a:t>recovery plans</a:t>
            </a:r>
            <a:r>
              <a:rPr lang="en-US" dirty="0">
                <a:solidFill>
                  <a:srgbClr val="54544B"/>
                </a:solidFill>
              </a:rPr>
              <a:t> - Economic Recovery Plans. 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54544B"/>
                </a:solidFill>
              </a:rPr>
              <a:t>We are assessing the GDP, employment, incomes, and poverty impacts of these plans</a:t>
            </a:r>
          </a:p>
        </p:txBody>
      </p:sp>
    </p:spTree>
    <p:extLst>
      <p:ext uri="{BB962C8B-B14F-4D97-AF65-F5344CB8AC3E}">
        <p14:creationId xmlns:p14="http://schemas.microsoft.com/office/powerpoint/2010/main" val="354022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983F-442E-43BD-AEA7-9E242911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6698B-147D-478F-A04C-476C01F23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8" y="1320800"/>
            <a:ext cx="8534400" cy="424462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This assessment was conducted between April and September 2020</a:t>
            </a:r>
          </a:p>
          <a:p>
            <a:pPr lvl="1"/>
            <a:r>
              <a:rPr lang="en-US" dirty="0"/>
              <a:t>As a </a:t>
            </a:r>
            <a:r>
              <a:rPr lang="en-US" i="1" dirty="0"/>
              <a:t>rapid analysis</a:t>
            </a:r>
            <a:r>
              <a:rPr lang="en-US" dirty="0"/>
              <a:t> for policymakers of an economic shock that was still unfolding in Rwanda</a:t>
            </a:r>
          </a:p>
          <a:p>
            <a:pPr lvl="1"/>
            <a:endParaRPr lang="en-US" dirty="0"/>
          </a:p>
          <a:p>
            <a:r>
              <a:rPr lang="en-US" dirty="0"/>
              <a:t>As such, the assessment is presented “as reported” in August 2020</a:t>
            </a:r>
          </a:p>
          <a:p>
            <a:pPr marL="0" indent="0">
              <a:buNone/>
            </a:pPr>
            <a:r>
              <a:rPr lang="en-US" dirty="0"/>
              <a:t> 	</a:t>
            </a:r>
          </a:p>
          <a:p>
            <a:r>
              <a:rPr lang="en-US" dirty="0"/>
              <a:t>It offers illustrative insights into the methods used to understand the economic impacts of COVID-19.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3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983F-442E-43BD-AEA7-9E242911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6698B-147D-478F-A04C-476C01F23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Government of Rwanda </a:t>
            </a:r>
            <a:r>
              <a:rPr lang="en-US" b="1" i="1" dirty="0"/>
              <a:t>introduced measures </a:t>
            </a:r>
            <a:r>
              <a:rPr lang="en-US" dirty="0"/>
              <a:t>even before the first COVID-19 case was confirmed on 14 March 2020.</a:t>
            </a:r>
          </a:p>
          <a:p>
            <a:r>
              <a:rPr lang="en-US" b="1" i="1" dirty="0"/>
              <a:t>National lockdown policy </a:t>
            </a:r>
            <a:r>
              <a:rPr lang="en-US" dirty="0"/>
              <a:t>introduced on March 21 and extended through May 4 (first round)</a:t>
            </a:r>
          </a:p>
          <a:p>
            <a:pPr lvl="1"/>
            <a:r>
              <a:rPr lang="en-US" dirty="0"/>
              <a:t>effectively limited all economic activities </a:t>
            </a:r>
          </a:p>
          <a:p>
            <a:r>
              <a:rPr lang="en-US" dirty="0"/>
              <a:t>We estimate the </a:t>
            </a:r>
            <a:r>
              <a:rPr lang="en-US" b="1" i="1" dirty="0"/>
              <a:t>short-run economywide </a:t>
            </a:r>
            <a:r>
              <a:rPr lang="en-US" dirty="0"/>
              <a:t>(direct and indirect) impacts of COVID related restrictive measures </a:t>
            </a:r>
          </a:p>
          <a:p>
            <a:pPr lvl="1"/>
            <a:r>
              <a:rPr lang="en-US" dirty="0"/>
              <a:t>during the </a:t>
            </a:r>
            <a:r>
              <a:rPr lang="en-US" b="1" i="1" dirty="0"/>
              <a:t>lockdown period </a:t>
            </a:r>
            <a:r>
              <a:rPr lang="en-US" dirty="0"/>
              <a:t>and </a:t>
            </a:r>
          </a:p>
          <a:p>
            <a:pPr lvl="1"/>
            <a:r>
              <a:rPr lang="en-US" dirty="0"/>
              <a:t>over the period </a:t>
            </a:r>
            <a:r>
              <a:rPr lang="en-US" b="1" i="1" dirty="0"/>
              <a:t>extending to end of 2020</a:t>
            </a:r>
          </a:p>
          <a:p>
            <a:r>
              <a:rPr lang="en-US" dirty="0"/>
              <a:t> We used a SAM multiplier model built on a disaggregated 86 sector 2018 SAM for Rwanda.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35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983F-442E-43BD-AEA7-9E242911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Method: Economywide Multiplier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6698B-147D-478F-A04C-476C01F23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Lockdown policies &amp; shocks have </a:t>
            </a:r>
            <a:r>
              <a:rPr lang="en-US" u="sng" dirty="0"/>
              <a:t>direct</a:t>
            </a:r>
            <a:r>
              <a:rPr lang="en-US" dirty="0"/>
              <a:t> impacts on the operation of certain sectors</a:t>
            </a:r>
          </a:p>
          <a:p>
            <a:pPr marL="457200" lvl="1" indent="0">
              <a:buNone/>
            </a:pPr>
            <a:r>
              <a:rPr lang="en-US" dirty="0"/>
              <a:t>e.g., closing businesses, restricting travel, etc.</a:t>
            </a:r>
          </a:p>
          <a:p>
            <a:endParaRPr lang="en-US" sz="800" dirty="0"/>
          </a:p>
          <a:p>
            <a:r>
              <a:rPr lang="en-US" dirty="0"/>
              <a:t>But they also generate </a:t>
            </a:r>
            <a:r>
              <a:rPr lang="en-US" u="sng" dirty="0"/>
              <a:t>indirect </a:t>
            </a:r>
            <a:r>
              <a:rPr lang="en-US" dirty="0"/>
              <a:t>impacts on other sectors involved in supply chains</a:t>
            </a:r>
          </a:p>
          <a:p>
            <a:pPr marL="457200" lvl="1" indent="0">
              <a:buNone/>
            </a:pPr>
            <a:r>
              <a:rPr lang="en-US" dirty="0"/>
              <a:t>i.e., input suppliers &amp; downstream users</a:t>
            </a:r>
          </a:p>
          <a:p>
            <a:endParaRPr lang="en-US" sz="800" dirty="0"/>
          </a:p>
          <a:p>
            <a:r>
              <a:rPr lang="en-US" dirty="0"/>
              <a:t>We adapt a SAM multiplier modeling approach</a:t>
            </a:r>
          </a:p>
          <a:p>
            <a:r>
              <a:rPr lang="en-US" dirty="0"/>
              <a:t>Multiplier analysis uses sector </a:t>
            </a:r>
            <a:r>
              <a:rPr lang="en-US" b="1" i="1" dirty="0"/>
              <a:t>input-output data </a:t>
            </a:r>
            <a:r>
              <a:rPr lang="en-US" dirty="0"/>
              <a:t>to measure direct &amp; indirect impacts throughout supply chains</a:t>
            </a:r>
          </a:p>
          <a:p>
            <a:pPr lvl="1"/>
            <a:r>
              <a:rPr lang="en-US" dirty="0"/>
              <a:t>generates impacts on GDP, jobs &amp; household incomes</a:t>
            </a:r>
          </a:p>
          <a:p>
            <a:r>
              <a:rPr lang="en-US" dirty="0"/>
              <a:t>These models are </a:t>
            </a:r>
            <a:r>
              <a:rPr lang="en-US" b="1" i="1" dirty="0"/>
              <a:t>widely used tools </a:t>
            </a:r>
            <a:r>
              <a:rPr lang="en-US" dirty="0"/>
              <a:t>until recently</a:t>
            </a:r>
          </a:p>
          <a:p>
            <a:pPr lvl="1"/>
            <a:r>
              <a:rPr lang="en-US" dirty="0"/>
              <a:t>Ease of implementation, limited data requirement, and transparent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9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7983F-442E-43BD-AEA7-9E242911C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Method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6698B-147D-478F-A04C-476C01F23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However, they are </a:t>
            </a:r>
            <a:r>
              <a:rPr lang="en-US" b="1" i="1" dirty="0"/>
              <a:t>fixed price </a:t>
            </a:r>
            <a:r>
              <a:rPr lang="en-US" dirty="0"/>
              <a:t>(fixed quantity) models that </a:t>
            </a:r>
            <a:r>
              <a:rPr lang="en-US" b="1" i="1" dirty="0"/>
              <a:t>lack behavioral responses</a:t>
            </a:r>
            <a:r>
              <a:rPr lang="en-US" dirty="0"/>
              <a:t> of economic agents. </a:t>
            </a:r>
          </a:p>
          <a:p>
            <a:r>
              <a:rPr lang="en-US" dirty="0"/>
              <a:t>The shock we model is </a:t>
            </a:r>
            <a:r>
              <a:rPr lang="en-US" b="1" i="1" dirty="0"/>
              <a:t>unprecedented and rapid onset </a:t>
            </a:r>
            <a:r>
              <a:rPr lang="en-US" dirty="0"/>
              <a:t>with significant short-run disruptions</a:t>
            </a:r>
          </a:p>
          <a:p>
            <a:pPr lvl="1"/>
            <a:r>
              <a:rPr lang="en-US" dirty="0"/>
              <a:t>Economic agents could not make complete adjustment</a:t>
            </a:r>
          </a:p>
          <a:p>
            <a:r>
              <a:rPr lang="en-US" dirty="0"/>
              <a:t>In such situations, SAM multiplier models are appropriate.</a:t>
            </a:r>
          </a:p>
          <a:p>
            <a:r>
              <a:rPr lang="en-US" dirty="0"/>
              <a:t>Are built on datasets that </a:t>
            </a:r>
            <a:r>
              <a:rPr lang="en-US" b="1" i="1" dirty="0"/>
              <a:t>separate entire economy </a:t>
            </a:r>
            <a:r>
              <a:rPr lang="en-US" dirty="0"/>
              <a:t>into disaggregated sectors</a:t>
            </a:r>
          </a:p>
          <a:p>
            <a:pPr lvl="1"/>
            <a:r>
              <a:rPr lang="en-US" dirty="0"/>
              <a:t>Shocks imposed on final demand that leads to the fall in production</a:t>
            </a:r>
          </a:p>
          <a:p>
            <a:pPr lvl="1"/>
            <a:r>
              <a:rPr lang="en-US" dirty="0"/>
              <a:t>Size of shocks is estimated by IFPRI staff, collaborators, and experts</a:t>
            </a:r>
          </a:p>
          <a:p>
            <a:r>
              <a:rPr lang="en-US" dirty="0"/>
              <a:t>Lockdowns are simulated using a range of impact channels</a:t>
            </a:r>
          </a:p>
          <a:p>
            <a:r>
              <a:rPr lang="en-US" b="1" i="1" dirty="0"/>
              <a:t>Relief measures </a:t>
            </a:r>
            <a:r>
              <a:rPr lang="en-US" dirty="0"/>
              <a:t>already implemented were not accounted for.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892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9DD44F0-7FBA-40DF-BF96-B7FFA9810C41}"/>
              </a:ext>
            </a:extLst>
          </p:cNvPr>
          <p:cNvSpPr txBox="1"/>
          <p:nvPr/>
        </p:nvSpPr>
        <p:spPr>
          <a:xfrm>
            <a:off x="5887041" y="1613535"/>
            <a:ext cx="2886671" cy="832244"/>
          </a:xfrm>
          <a:prstGeom prst="rect">
            <a:avLst/>
          </a:prstGeom>
          <a:solidFill>
            <a:srgbClr val="54544B"/>
          </a:solidFill>
        </p:spPr>
        <p:txBody>
          <a:bodyPr wrap="square" rtlCol="0">
            <a:noAutofit/>
          </a:bodyPr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807CD0A-6483-47FA-ABBD-6F7E939D1157}"/>
              </a:ext>
            </a:extLst>
          </p:cNvPr>
          <p:cNvSpPr/>
          <p:nvPr/>
        </p:nvSpPr>
        <p:spPr>
          <a:xfrm>
            <a:off x="3623965" y="4572270"/>
            <a:ext cx="1896070" cy="1819005"/>
          </a:xfrm>
          <a:prstGeom prst="ellipse">
            <a:avLst/>
          </a:prstGeom>
          <a:solidFill>
            <a:srgbClr val="0B8E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8915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Economywide Impacts</a:t>
            </a: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pPr algn="ctr"/>
            <a:r>
              <a:rPr lang="en-US" sz="1350" dirty="0">
                <a:solidFill>
                  <a:schemeClr val="bg1"/>
                </a:solidFill>
              </a:rPr>
              <a:t>GDP | jobs</a:t>
            </a:r>
          </a:p>
          <a:p>
            <a:pPr algn="ctr"/>
            <a:r>
              <a:rPr lang="en-US" sz="1350" dirty="0">
                <a:solidFill>
                  <a:schemeClr val="bg1"/>
                </a:solidFill>
              </a:rPr>
              <a:t>Incomes |  poverty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A02672-8E28-4059-B55F-81EC6B58C208}"/>
              </a:ext>
            </a:extLst>
          </p:cNvPr>
          <p:cNvSpPr/>
          <p:nvPr/>
        </p:nvSpPr>
        <p:spPr>
          <a:xfrm>
            <a:off x="3971925" y="1616065"/>
            <a:ext cx="1200150" cy="85725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/>
              <a:t>Direct impacts</a:t>
            </a: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0E6DE51-83EA-4B11-A08B-5BD791BCF815}"/>
              </a:ext>
            </a:extLst>
          </p:cNvPr>
          <p:cNvSpPr/>
          <p:nvPr/>
        </p:nvSpPr>
        <p:spPr>
          <a:xfrm rot="16200000">
            <a:off x="3309940" y="1734534"/>
            <a:ext cx="514350" cy="620313"/>
          </a:xfrm>
          <a:prstGeom prst="downArrow">
            <a:avLst>
              <a:gd name="adj1" fmla="val 10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4B34B230-E958-4A53-BF10-A3A1F97978E7}"/>
              </a:ext>
            </a:extLst>
          </p:cNvPr>
          <p:cNvSpPr/>
          <p:nvPr/>
        </p:nvSpPr>
        <p:spPr>
          <a:xfrm>
            <a:off x="4314825" y="2360295"/>
            <a:ext cx="514350" cy="550094"/>
          </a:xfrm>
          <a:prstGeom prst="downArrow">
            <a:avLst>
              <a:gd name="adj1" fmla="val 100000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086A974-9102-4879-87D3-4CCCDACAF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5" y="339237"/>
            <a:ext cx="8077689" cy="514351"/>
          </a:xfrm>
        </p:spPr>
        <p:txBody>
          <a:bodyPr>
            <a:noAutofit/>
          </a:bodyPr>
          <a:lstStyle/>
          <a:p>
            <a:r>
              <a:rPr lang="en-US" sz="3400" dirty="0"/>
              <a:t>2. Method (cont’d)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3FE25D-1B70-46D6-BDBF-701D978BB455}"/>
              </a:ext>
            </a:extLst>
          </p:cNvPr>
          <p:cNvSpPr txBox="1"/>
          <p:nvPr/>
        </p:nvSpPr>
        <p:spPr>
          <a:xfrm>
            <a:off x="5905500" y="1691425"/>
            <a:ext cx="2868211" cy="676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Global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Impact Channels </a:t>
            </a:r>
          </a:p>
          <a:p>
            <a:pPr algn="ctr"/>
            <a:endParaRPr lang="en-US" sz="5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(Due to partial or full lockdowns in other countries)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2E31E21-DFDF-4DA6-80AA-253863E97D7D}"/>
              </a:ext>
            </a:extLst>
          </p:cNvPr>
          <p:cNvSpPr/>
          <p:nvPr/>
        </p:nvSpPr>
        <p:spPr>
          <a:xfrm>
            <a:off x="3971925" y="3087713"/>
            <a:ext cx="1200150" cy="857250"/>
          </a:xfrm>
          <a:prstGeom prst="ellipse">
            <a:avLst/>
          </a:prstGeom>
          <a:solidFill>
            <a:srgbClr val="8AA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b="1" dirty="0"/>
              <a:t>Indirect impacts</a:t>
            </a: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B7340488-397F-4634-B723-A079C28FBB3C}"/>
              </a:ext>
            </a:extLst>
          </p:cNvPr>
          <p:cNvSpPr/>
          <p:nvPr/>
        </p:nvSpPr>
        <p:spPr>
          <a:xfrm>
            <a:off x="4314825" y="3831943"/>
            <a:ext cx="514350" cy="550094"/>
          </a:xfrm>
          <a:prstGeom prst="downArrow">
            <a:avLst>
              <a:gd name="adj1" fmla="val 100000"/>
              <a:gd name="adj2" fmla="val 50000"/>
            </a:avLst>
          </a:prstGeom>
          <a:solidFill>
            <a:srgbClr val="8AA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306326-9496-4815-9C18-9C3CF5C31C18}"/>
              </a:ext>
            </a:extLst>
          </p:cNvPr>
          <p:cNvSpPr txBox="1"/>
          <p:nvPr/>
        </p:nvSpPr>
        <p:spPr>
          <a:xfrm>
            <a:off x="390526" y="1613535"/>
            <a:ext cx="2886671" cy="832244"/>
          </a:xfrm>
          <a:prstGeom prst="rect">
            <a:avLst/>
          </a:prstGeom>
          <a:solidFill>
            <a:srgbClr val="54544B"/>
          </a:solidFill>
        </p:spPr>
        <p:txBody>
          <a:bodyPr wrap="square" rtlCol="0">
            <a:noAutofit/>
          </a:bodyPr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D00A3D3-ED23-47E6-9424-F34CF97939FD}"/>
              </a:ext>
            </a:extLst>
          </p:cNvPr>
          <p:cNvSpPr txBox="1"/>
          <p:nvPr/>
        </p:nvSpPr>
        <p:spPr>
          <a:xfrm>
            <a:off x="390524" y="1704364"/>
            <a:ext cx="2886671" cy="676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Domestic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Impact Channels </a:t>
            </a:r>
          </a:p>
          <a:p>
            <a:pPr algn="ctr"/>
            <a:endParaRPr lang="en-US" sz="500" dirty="0">
              <a:solidFill>
                <a:schemeClr val="bg1"/>
              </a:solidFill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(Due to partial or full lockdowns in own country)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EF5CB9-5062-47F2-A4ED-177E8F4E791D}"/>
              </a:ext>
            </a:extLst>
          </p:cNvPr>
          <p:cNvSpPr/>
          <p:nvPr/>
        </p:nvSpPr>
        <p:spPr>
          <a:xfrm>
            <a:off x="5887041" y="2432840"/>
            <a:ext cx="2886670" cy="9027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9CFA45-B813-41D3-AD9E-9E93D017EED9}"/>
              </a:ext>
            </a:extLst>
          </p:cNvPr>
          <p:cNvSpPr txBox="1"/>
          <p:nvPr/>
        </p:nvSpPr>
        <p:spPr>
          <a:xfrm>
            <a:off x="5905500" y="2571498"/>
            <a:ext cx="2546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Export demand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Remittances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Foreign direct investments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BEC5F97-2486-49E6-B743-6A426F4B204B}"/>
              </a:ext>
            </a:extLst>
          </p:cNvPr>
          <p:cNvSpPr/>
          <p:nvPr/>
        </p:nvSpPr>
        <p:spPr>
          <a:xfrm>
            <a:off x="390524" y="2445780"/>
            <a:ext cx="2886670" cy="30111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527E34-4584-4D2C-80C1-F54F1C271E2C}"/>
              </a:ext>
            </a:extLst>
          </p:cNvPr>
          <p:cNvSpPr txBox="1"/>
          <p:nvPr/>
        </p:nvSpPr>
        <p:spPr>
          <a:xfrm>
            <a:off x="390521" y="2485784"/>
            <a:ext cx="28285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Agriculture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Mining &amp; crude oil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Manufacturing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Utilities (energy, water)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Construction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Whole &amp; retail trade services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Transportation, storage &amp; cargo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Hotels &amp; food services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Banking, finance &amp; insurance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Professional &amp; business services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Public administration &amp; law enforcement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Education services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Health &amp; social services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Sports &amp; entertainment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/>
              <a:t>Community &amp; other services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763A7222-A6E7-4617-959E-4F576AD32DEA}"/>
              </a:ext>
            </a:extLst>
          </p:cNvPr>
          <p:cNvSpPr/>
          <p:nvPr/>
        </p:nvSpPr>
        <p:spPr>
          <a:xfrm rot="5400000">
            <a:off x="5319709" y="1734535"/>
            <a:ext cx="514350" cy="620313"/>
          </a:xfrm>
          <a:prstGeom prst="downArrow">
            <a:avLst>
              <a:gd name="adj1" fmla="val 10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79B874-599B-4427-8F4D-52EC1A4396E2}"/>
              </a:ext>
            </a:extLst>
          </p:cNvPr>
          <p:cNvSpPr/>
          <p:nvPr/>
        </p:nvSpPr>
        <p:spPr>
          <a:xfrm>
            <a:off x="6147850" y="6005689"/>
            <a:ext cx="2886670" cy="513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importance of each channel differs across countries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084E43-230B-440A-BC1C-3BCE5704C443}"/>
              </a:ext>
            </a:extLst>
          </p:cNvPr>
          <p:cNvSpPr/>
          <p:nvPr/>
        </p:nvSpPr>
        <p:spPr>
          <a:xfrm>
            <a:off x="177375" y="1154726"/>
            <a:ext cx="8167852" cy="225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Framework for Analyzing COVID-19</a:t>
            </a:r>
          </a:p>
        </p:txBody>
      </p:sp>
    </p:spTree>
    <p:extLst>
      <p:ext uri="{BB962C8B-B14F-4D97-AF65-F5344CB8AC3E}">
        <p14:creationId xmlns:p14="http://schemas.microsoft.com/office/powerpoint/2010/main" val="45876025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1AF86-2F16-480C-88A4-99ACEF1BA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3.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A4278-A919-42CC-8B30-674EEC41F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9" y="1301994"/>
            <a:ext cx="8857512" cy="1879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1.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Impacts during the lockdown period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6 weeks from March 21 to May 3</a:t>
            </a:r>
          </a:p>
          <a:p>
            <a:pPr marL="0" indent="0">
              <a:buNone/>
            </a:pPr>
            <a:endParaRPr lang="en-US" sz="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2. Easing of restrictions - impacts throughout 2020 by quarter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We compare a faster vs. slower easing of restrictions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584AE1-B7AC-496F-839B-4BD4B9D129F5}"/>
              </a:ext>
            </a:extLst>
          </p:cNvPr>
          <p:cNvGrpSpPr/>
          <p:nvPr/>
        </p:nvGrpSpPr>
        <p:grpSpPr>
          <a:xfrm>
            <a:off x="380916" y="3220188"/>
            <a:ext cx="8382167" cy="2282475"/>
            <a:chOff x="380916" y="3472506"/>
            <a:chExt cx="8382167" cy="2282475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E3B5FE0-6A1C-44CB-8AA2-55089CA47A87}"/>
                </a:ext>
              </a:extLst>
            </p:cNvPr>
            <p:cNvGrpSpPr/>
            <p:nvPr/>
          </p:nvGrpSpPr>
          <p:grpSpPr>
            <a:xfrm>
              <a:off x="380916" y="3472506"/>
              <a:ext cx="8382167" cy="2282475"/>
              <a:chOff x="363085" y="3884614"/>
              <a:chExt cx="8382167" cy="2282475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B9F9ACF5-DA92-4420-9755-313668AA17BF}"/>
                  </a:ext>
                </a:extLst>
              </p:cNvPr>
              <p:cNvSpPr/>
              <p:nvPr/>
            </p:nvSpPr>
            <p:spPr>
              <a:xfrm>
                <a:off x="2281488" y="3886822"/>
                <a:ext cx="939484" cy="1579377"/>
              </a:xfrm>
              <a:prstGeom prst="rect">
                <a:avLst/>
              </a:prstGeom>
              <a:solidFill>
                <a:schemeClr val="accent5">
                  <a:lumMod val="75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E65DCC12-FC96-4EBC-930A-93F9753E3217}"/>
                  </a:ext>
                </a:extLst>
              </p:cNvPr>
              <p:cNvGrpSpPr/>
              <p:nvPr/>
            </p:nvGrpSpPr>
            <p:grpSpPr>
              <a:xfrm>
                <a:off x="363085" y="5294333"/>
                <a:ext cx="8382167" cy="872756"/>
                <a:chOff x="380916" y="4868449"/>
                <a:chExt cx="8382167" cy="872756"/>
              </a:xfrm>
            </p:grpSpPr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4AE7B057-56DA-4C63-BAC8-673F4EB34B72}"/>
                    </a:ext>
                  </a:extLst>
                </p:cNvPr>
                <p:cNvGrpSpPr/>
                <p:nvPr/>
              </p:nvGrpSpPr>
              <p:grpSpPr>
                <a:xfrm>
                  <a:off x="380916" y="4868449"/>
                  <a:ext cx="8382167" cy="791293"/>
                  <a:chOff x="384912" y="4580350"/>
                  <a:chExt cx="8382167" cy="791293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56A1AF56-FF06-4163-AA24-7CECAA76AEAC}"/>
                      </a:ext>
                    </a:extLst>
                  </p:cNvPr>
                  <p:cNvGrpSpPr/>
                  <p:nvPr/>
                </p:nvGrpSpPr>
                <p:grpSpPr>
                  <a:xfrm>
                    <a:off x="384912" y="4580350"/>
                    <a:ext cx="8374175" cy="791293"/>
                    <a:chOff x="747387" y="4680558"/>
                    <a:chExt cx="7599734" cy="791293"/>
                  </a:xfrm>
                </p:grpSpPr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C5CBBD76-00D9-44D8-AC43-5611E8BF5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079294" y="4705608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14319321-C335-41AD-BD45-FC9C0275E4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714671" y="4705608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370CBF29-AFEE-49E0-AAF6-1ADDBD13D7B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347121" y="4707695"/>
                      <a:ext cx="0" cy="747389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2900CE1D-5DCC-4C5C-969B-A0BC2D6221C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747387" y="4843394"/>
                      <a:ext cx="7599734" cy="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436DC7F4-B909-49D7-BF98-C5E48BDBDCA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47387" y="4680558"/>
                      <a:ext cx="0" cy="77452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77A5D16A-87AF-4B16-9CAA-7E15093B666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382024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FECCFAE2-FEF1-48C5-AC81-AF2F60F6F4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012323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49A5FDA-4A70-44B9-B661-9DC215DA483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645514" y="4705609"/>
                      <a:ext cx="0" cy="76624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>
                      <a:extLst>
                        <a:ext uri="{FF2B5EF4-FFF2-40B4-BE49-F238E27FC236}">
                          <a16:creationId xmlns:a16="http://schemas.microsoft.com/office/drawing/2014/main" id="{6B211F0E-31A3-47A3-9D81-1BC06A2FE13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78705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AFEB5B70-EA80-4F0A-A54A-5429BA2C0C4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913341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C6629ECA-1B2D-40DF-AB9E-08B63098BCD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545086" y="4705609"/>
                      <a:ext cx="4325" cy="74947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9EBFB460-84E1-4576-B9AB-6975B40F13D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178277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901BBD4D-8FB3-4DAB-827B-D3C6BC381D9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811467" y="4705609"/>
                      <a:ext cx="0" cy="2755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69A06A7B-5427-44F8-838E-587F831EF38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446844" y="4705609"/>
                      <a:ext cx="0" cy="74947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C38FA515-E246-4FE5-BEBE-C6FA839437B4}"/>
                      </a:ext>
                    </a:extLst>
                  </p:cNvPr>
                  <p:cNvSpPr txBox="1"/>
                  <p:nvPr/>
                </p:nvSpPr>
                <p:spPr>
                  <a:xfrm>
                    <a:off x="389684" y="474318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Jan</a:t>
                    </a:r>
                  </a:p>
                </p:txBody>
              </p: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4DEAEEA8-F824-413D-9D29-D3F66CEB9949}"/>
                      </a:ext>
                    </a:extLst>
                  </p:cNvPr>
                  <p:cNvSpPr txBox="1"/>
                  <p:nvPr/>
                </p:nvSpPr>
                <p:spPr>
                  <a:xfrm>
                    <a:off x="1086610" y="474562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Feb</a:t>
                    </a:r>
                  </a:p>
                </p:txBody>
              </p:sp>
              <p:sp>
                <p:nvSpPr>
                  <p:cNvPr id="40" name="TextBox 39">
                    <a:extLst>
                      <a:ext uri="{FF2B5EF4-FFF2-40B4-BE49-F238E27FC236}">
                        <a16:creationId xmlns:a16="http://schemas.microsoft.com/office/drawing/2014/main" id="{66398617-C359-4B7F-9BD0-10788B42405A}"/>
                      </a:ext>
                    </a:extLst>
                  </p:cNvPr>
                  <p:cNvSpPr txBox="1"/>
                  <p:nvPr/>
                </p:nvSpPr>
                <p:spPr>
                  <a:xfrm>
                    <a:off x="1786743" y="474074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Mar</a:t>
                    </a:r>
                  </a:p>
                </p:txBody>
              </p:sp>
              <p:sp>
                <p:nvSpPr>
                  <p:cNvPr id="41" name="TextBox 40">
                    <a:extLst>
                      <a:ext uri="{FF2B5EF4-FFF2-40B4-BE49-F238E27FC236}">
                        <a16:creationId xmlns:a16="http://schemas.microsoft.com/office/drawing/2014/main" id="{F62755D9-DA8D-4108-9340-67C5AD141D60}"/>
                      </a:ext>
                    </a:extLst>
                  </p:cNvPr>
                  <p:cNvSpPr txBox="1"/>
                  <p:nvPr/>
                </p:nvSpPr>
                <p:spPr>
                  <a:xfrm>
                    <a:off x="2483669" y="474318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Apr</a:t>
                    </a:r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5913355C-852A-46DF-9CAA-F376350BCB5A}"/>
                      </a:ext>
                    </a:extLst>
                  </p:cNvPr>
                  <p:cNvSpPr txBox="1"/>
                  <p:nvPr/>
                </p:nvSpPr>
                <p:spPr>
                  <a:xfrm>
                    <a:off x="3172561" y="473830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May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4D949958-163B-4F7E-9FE9-2DC7C3FE4650}"/>
                      </a:ext>
                    </a:extLst>
                  </p:cNvPr>
                  <p:cNvSpPr txBox="1"/>
                  <p:nvPr/>
                </p:nvSpPr>
                <p:spPr>
                  <a:xfrm>
                    <a:off x="3869487" y="4740746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Jun</a:t>
                    </a:r>
                  </a:p>
                </p:txBody>
              </p:sp>
              <p:sp>
                <p:nvSpPr>
                  <p:cNvPr id="44" name="TextBox 43">
                    <a:extLst>
                      <a:ext uri="{FF2B5EF4-FFF2-40B4-BE49-F238E27FC236}">
                        <a16:creationId xmlns:a16="http://schemas.microsoft.com/office/drawing/2014/main" id="{A433BA71-C436-46ED-9A47-ECED6B23D900}"/>
                      </a:ext>
                    </a:extLst>
                  </p:cNvPr>
                  <p:cNvSpPr txBox="1"/>
                  <p:nvPr/>
                </p:nvSpPr>
                <p:spPr>
                  <a:xfrm>
                    <a:off x="4590340" y="473968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Jul</a:t>
                    </a:r>
                  </a:p>
                </p:txBody>
              </p:sp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5655A2B6-889E-4AA4-B784-F9864FAEE5CC}"/>
                      </a:ext>
                    </a:extLst>
                  </p:cNvPr>
                  <p:cNvSpPr txBox="1"/>
                  <p:nvPr/>
                </p:nvSpPr>
                <p:spPr>
                  <a:xfrm>
                    <a:off x="5287266" y="474212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Aug</a:t>
                    </a:r>
                  </a:p>
                </p:txBody>
              </p:sp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843D04E8-5BF8-40E2-A43B-5C9CCD818725}"/>
                      </a:ext>
                    </a:extLst>
                  </p:cNvPr>
                  <p:cNvSpPr txBox="1"/>
                  <p:nvPr/>
                </p:nvSpPr>
                <p:spPr>
                  <a:xfrm>
                    <a:off x="5987399" y="473724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Sep</a:t>
                    </a:r>
                  </a:p>
                </p:txBody>
              </p: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A2144F9C-5080-41D6-9A15-8545B3D8380F}"/>
                      </a:ext>
                    </a:extLst>
                  </p:cNvPr>
                  <p:cNvSpPr txBox="1"/>
                  <p:nvPr/>
                </p:nvSpPr>
                <p:spPr>
                  <a:xfrm>
                    <a:off x="6684325" y="473968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Oct</a:t>
                    </a:r>
                  </a:p>
                </p:txBody>
              </p:sp>
              <p:sp>
                <p:nvSpPr>
                  <p:cNvPr id="48" name="TextBox 47">
                    <a:extLst>
                      <a:ext uri="{FF2B5EF4-FFF2-40B4-BE49-F238E27FC236}">
                        <a16:creationId xmlns:a16="http://schemas.microsoft.com/office/drawing/2014/main" id="{75CE9F74-E5D8-461C-9A9F-CD2B62EE4321}"/>
                      </a:ext>
                    </a:extLst>
                  </p:cNvPr>
                  <p:cNvSpPr txBox="1"/>
                  <p:nvPr/>
                </p:nvSpPr>
                <p:spPr>
                  <a:xfrm>
                    <a:off x="7373217" y="473480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Nov</a:t>
                    </a:r>
                  </a:p>
                </p:txBody>
              </p:sp>
              <p:sp>
                <p:nvSpPr>
                  <p:cNvPr id="49" name="TextBox 48">
                    <a:extLst>
                      <a:ext uri="{FF2B5EF4-FFF2-40B4-BE49-F238E27FC236}">
                        <a16:creationId xmlns:a16="http://schemas.microsoft.com/office/drawing/2014/main" id="{80B1AA19-CB95-497B-ABD4-B0B152B37218}"/>
                      </a:ext>
                    </a:extLst>
                  </p:cNvPr>
                  <p:cNvSpPr txBox="1"/>
                  <p:nvPr/>
                </p:nvSpPr>
                <p:spPr>
                  <a:xfrm>
                    <a:off x="8070143" y="4737243"/>
                    <a:ext cx="69693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/>
                      <a:t>Dec</a:t>
                    </a:r>
                  </a:p>
                </p:txBody>
              </p:sp>
            </p:grp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B0B10D22-7209-4EFB-82F5-6FD1366BEE8E}"/>
                    </a:ext>
                  </a:extLst>
                </p:cNvPr>
                <p:cNvSpPr txBox="1"/>
                <p:nvPr/>
              </p:nvSpPr>
              <p:spPr>
                <a:xfrm>
                  <a:off x="1086625" y="5371341"/>
                  <a:ext cx="6969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/>
                    <a:t>Q1</a:t>
                  </a:r>
                </a:p>
              </p:txBody>
            </p: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BE103361-7C25-4529-9261-7C035579E39E}"/>
                    </a:ext>
                  </a:extLst>
                </p:cNvPr>
                <p:cNvSpPr txBox="1"/>
                <p:nvPr/>
              </p:nvSpPr>
              <p:spPr>
                <a:xfrm>
                  <a:off x="3168555" y="5371873"/>
                  <a:ext cx="6969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/>
                    <a:t>Q2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AF09C05E-658C-4543-A349-65D39C6556F5}"/>
                    </a:ext>
                  </a:extLst>
                </p:cNvPr>
                <p:cNvSpPr txBox="1"/>
                <p:nvPr/>
              </p:nvSpPr>
              <p:spPr>
                <a:xfrm>
                  <a:off x="5275284" y="5371341"/>
                  <a:ext cx="6969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/>
                    <a:t>Q3</a:t>
                  </a:r>
                </a:p>
              </p:txBody>
            </p:sp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00FF164C-036B-4F57-A9D5-40F4A2D4F2DC}"/>
                    </a:ext>
                  </a:extLst>
                </p:cNvPr>
                <p:cNvSpPr txBox="1"/>
                <p:nvPr/>
              </p:nvSpPr>
              <p:spPr>
                <a:xfrm>
                  <a:off x="7364451" y="5371341"/>
                  <a:ext cx="69693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/>
                    <a:t>Q4</a:t>
                  </a:r>
                </a:p>
              </p:txBody>
            </p:sp>
          </p:grp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7F968DBB-17BA-4554-A60E-FCB3EE08B6BC}"/>
                  </a:ext>
                </a:extLst>
              </p:cNvPr>
              <p:cNvSpPr/>
              <p:nvPr/>
            </p:nvSpPr>
            <p:spPr>
              <a:xfrm>
                <a:off x="3222116" y="3884614"/>
                <a:ext cx="1313656" cy="1568149"/>
              </a:xfrm>
              <a:prstGeom prst="rect">
                <a:avLst/>
              </a:prstGeom>
              <a:solidFill>
                <a:schemeClr val="accent3">
                  <a:lumMod val="75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B2E97DD7-30FB-45D5-8E3F-993399D2E4E3}"/>
                  </a:ext>
                </a:extLst>
              </p:cNvPr>
              <p:cNvSpPr/>
              <p:nvPr/>
            </p:nvSpPr>
            <p:spPr>
              <a:xfrm>
                <a:off x="4571209" y="3884615"/>
                <a:ext cx="2063645" cy="1568520"/>
              </a:xfrm>
              <a:prstGeom prst="rect">
                <a:avLst/>
              </a:prstGeom>
              <a:solidFill>
                <a:schemeClr val="accent3">
                  <a:lumMod val="75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9D429671-A092-4028-B40C-31AB0F693726}"/>
                  </a:ext>
                </a:extLst>
              </p:cNvPr>
              <p:cNvSpPr/>
              <p:nvPr/>
            </p:nvSpPr>
            <p:spPr>
              <a:xfrm>
                <a:off x="6665704" y="3884614"/>
                <a:ext cx="2052387" cy="1570325"/>
              </a:xfrm>
              <a:prstGeom prst="rect">
                <a:avLst/>
              </a:prstGeom>
              <a:solidFill>
                <a:schemeClr val="accent3">
                  <a:lumMod val="75000"/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CDD0BEE-82BF-40A4-A2F9-AC938D653266}"/>
                </a:ext>
              </a:extLst>
            </p:cNvPr>
            <p:cNvSpPr txBox="1"/>
            <p:nvPr/>
          </p:nvSpPr>
          <p:spPr>
            <a:xfrm>
              <a:off x="2172977" y="3538322"/>
              <a:ext cx="11227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Full lockdown period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B62B0884-D171-4792-8D19-64AD65FD2007}"/>
                </a:ext>
              </a:extLst>
            </p:cNvPr>
            <p:cNvSpPr txBox="1"/>
            <p:nvPr/>
          </p:nvSpPr>
          <p:spPr>
            <a:xfrm>
              <a:off x="3198967" y="3529810"/>
              <a:ext cx="140793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Easing of some restrictions during remainder of Q2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33EE0AD-3EDE-47F7-9FE4-3C8C0D3E9B24}"/>
                </a:ext>
              </a:extLst>
            </p:cNvPr>
            <p:cNvSpPr txBox="1"/>
            <p:nvPr/>
          </p:nvSpPr>
          <p:spPr>
            <a:xfrm>
              <a:off x="4954712" y="3499003"/>
              <a:ext cx="135405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Further easing of restrictions in Q3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77D00D3-B830-4FF9-8347-2FD7AD03E03D}"/>
                </a:ext>
              </a:extLst>
            </p:cNvPr>
            <p:cNvSpPr txBox="1"/>
            <p:nvPr/>
          </p:nvSpPr>
          <p:spPr>
            <a:xfrm>
              <a:off x="6953364" y="3510043"/>
              <a:ext cx="14853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Final easing by end of Q4 </a:t>
              </a:r>
              <a:r>
                <a:rPr lang="en-US" sz="1100" dirty="0">
                  <a:solidFill>
                    <a:schemeClr val="bg1"/>
                  </a:solidFill>
                </a:rPr>
                <a:t>(possibly incomplete recovery)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B2D4985-0BE2-4A13-B869-ECAF1DAC6B47}"/>
              </a:ext>
            </a:extLst>
          </p:cNvPr>
          <p:cNvGrpSpPr/>
          <p:nvPr/>
        </p:nvGrpSpPr>
        <p:grpSpPr>
          <a:xfrm>
            <a:off x="1307456" y="5443014"/>
            <a:ext cx="1931347" cy="336113"/>
            <a:chOff x="1307456" y="5700920"/>
            <a:chExt cx="1931347" cy="336113"/>
          </a:xfrm>
        </p:grpSpPr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09929F8E-6207-4138-BB34-F5EC75F74329}"/>
                </a:ext>
              </a:extLst>
            </p:cNvPr>
            <p:cNvCxnSpPr>
              <a:cxnSpLocks/>
            </p:cNvCxnSpPr>
            <p:nvPr/>
          </p:nvCxnSpPr>
          <p:spPr>
            <a:xfrm>
              <a:off x="2068923" y="5826199"/>
              <a:ext cx="1169880" cy="0"/>
            </a:xfrm>
            <a:prstGeom prst="line">
              <a:avLst/>
            </a:prstGeom>
            <a:ln w="57150">
              <a:solidFill>
                <a:srgbClr val="06475C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DD930E7-20AC-40D9-A31C-5EC68DC45C8F}"/>
                </a:ext>
              </a:extLst>
            </p:cNvPr>
            <p:cNvSpPr/>
            <p:nvPr/>
          </p:nvSpPr>
          <p:spPr>
            <a:xfrm>
              <a:off x="1307456" y="5700920"/>
              <a:ext cx="761467" cy="336113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C7182AD-BD6B-4EAA-B830-DDCC4CDDAFA1}"/>
              </a:ext>
            </a:extLst>
          </p:cNvPr>
          <p:cNvGrpSpPr/>
          <p:nvPr/>
        </p:nvGrpSpPr>
        <p:grpSpPr>
          <a:xfrm>
            <a:off x="1293440" y="6370820"/>
            <a:ext cx="7461651" cy="355898"/>
            <a:chOff x="1456523" y="6225851"/>
            <a:chExt cx="7298568" cy="402169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424EB09-3267-4837-9590-9B6832C1A39E}"/>
                </a:ext>
              </a:extLst>
            </p:cNvPr>
            <p:cNvSpPr/>
            <p:nvPr/>
          </p:nvSpPr>
          <p:spPr>
            <a:xfrm>
              <a:off x="1456523" y="6225851"/>
              <a:ext cx="758534" cy="402169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2.2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FAAB7F-8362-47FF-8941-46BEEC5DB063}"/>
                </a:ext>
              </a:extLst>
            </p:cNvPr>
            <p:cNvCxnSpPr>
              <a:cxnSpLocks/>
            </p:cNvCxnSpPr>
            <p:nvPr/>
          </p:nvCxnSpPr>
          <p:spPr>
            <a:xfrm>
              <a:off x="1982223" y="6329027"/>
              <a:ext cx="6772868" cy="9222"/>
            </a:xfrm>
            <a:prstGeom prst="line">
              <a:avLst/>
            </a:prstGeom>
            <a:ln w="57150">
              <a:solidFill>
                <a:schemeClr val="accent2">
                  <a:lumMod val="50000"/>
                </a:schemeClr>
              </a:solidFill>
              <a:prstDash val="sysDash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7439F79-8D21-4923-8C0F-5E42333DF908}"/>
              </a:ext>
            </a:extLst>
          </p:cNvPr>
          <p:cNvGrpSpPr/>
          <p:nvPr/>
        </p:nvGrpSpPr>
        <p:grpSpPr>
          <a:xfrm>
            <a:off x="1302202" y="5859465"/>
            <a:ext cx="7433720" cy="369332"/>
            <a:chOff x="1508666" y="5951226"/>
            <a:chExt cx="7227256" cy="36713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5870DAF-6646-4F89-8211-8E2D1B0B93E4}"/>
                </a:ext>
              </a:extLst>
            </p:cNvPr>
            <p:cNvGrpSpPr/>
            <p:nvPr/>
          </p:nvGrpSpPr>
          <p:grpSpPr>
            <a:xfrm>
              <a:off x="1508666" y="5951226"/>
              <a:ext cx="5152503" cy="367132"/>
              <a:chOff x="1508666" y="6209132"/>
              <a:chExt cx="5152503" cy="36713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80563931-3672-4537-BB45-445D949E75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82223" y="6329027"/>
                <a:ext cx="4678946" cy="0"/>
              </a:xfrm>
              <a:prstGeom prst="line">
                <a:avLst/>
              </a:prstGeom>
              <a:ln w="57150">
                <a:solidFill>
                  <a:schemeClr val="accent3">
                    <a:lumMod val="50000"/>
                  </a:schemeClr>
                </a:solidFill>
                <a:prstDash val="sysDash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E0C9AA27-050F-48FC-823B-A4A54AB43408}"/>
                  </a:ext>
                </a:extLst>
              </p:cNvPr>
              <p:cNvSpPr/>
              <p:nvPr/>
            </p:nvSpPr>
            <p:spPr>
              <a:xfrm>
                <a:off x="1508666" y="6209132"/>
                <a:ext cx="753945" cy="367132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chemeClr val="bg1"/>
                    </a:solidFill>
                  </a:rPr>
                  <a:t>2.1</a:t>
                </a:r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43B7F9D-D759-4DD2-962B-BBC7ECA884EA}"/>
                </a:ext>
              </a:extLst>
            </p:cNvPr>
            <p:cNvCxnSpPr>
              <a:cxnSpLocks/>
            </p:cNvCxnSpPr>
            <p:nvPr/>
          </p:nvCxnSpPr>
          <p:spPr>
            <a:xfrm>
              <a:off x="6652685" y="6071121"/>
              <a:ext cx="2083237" cy="0"/>
            </a:xfrm>
            <a:prstGeom prst="line">
              <a:avLst/>
            </a:prstGeom>
            <a:ln w="28575">
              <a:solidFill>
                <a:schemeClr val="accent3">
                  <a:lumMod val="50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91D46766-C156-49AB-9C17-AEE1C906A1B2}"/>
              </a:ext>
            </a:extLst>
          </p:cNvPr>
          <p:cNvSpPr/>
          <p:nvPr/>
        </p:nvSpPr>
        <p:spPr>
          <a:xfrm>
            <a:off x="5577071" y="5792742"/>
            <a:ext cx="1881968" cy="297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econ. rebounds by end of Q3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2356AF-5C6E-4DC5-B871-EB1749C25B96}"/>
              </a:ext>
            </a:extLst>
          </p:cNvPr>
          <p:cNvSpPr/>
          <p:nvPr/>
        </p:nvSpPr>
        <p:spPr>
          <a:xfrm>
            <a:off x="7150813" y="6228797"/>
            <a:ext cx="1767155" cy="4299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Q4 is still below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pre-lockdown</a:t>
            </a:r>
          </a:p>
        </p:txBody>
      </p:sp>
    </p:spTree>
    <p:extLst>
      <p:ext uri="{BB962C8B-B14F-4D97-AF65-F5344CB8AC3E}">
        <p14:creationId xmlns:p14="http://schemas.microsoft.com/office/powerpoint/2010/main" val="3487022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4D340-75CF-4388-9B0B-7A89632FE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Result: Impacts During the Lockdown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56D23-EF1C-41B5-9B10-925A6A9B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9" y="1072285"/>
            <a:ext cx="8835781" cy="2322267"/>
          </a:xfrm>
        </p:spPr>
        <p:txBody>
          <a:bodyPr>
            <a:normAutofit/>
          </a:bodyPr>
          <a:lstStyle/>
          <a:p>
            <a:r>
              <a:rPr lang="en-US" sz="3000" b="1" dirty="0"/>
              <a:t>GDP Losses During Lockdown</a:t>
            </a:r>
          </a:p>
          <a:p>
            <a:pPr marL="0" indent="0" algn="ctr">
              <a:buNone/>
            </a:pPr>
            <a:r>
              <a:rPr lang="en-US" b="1" dirty="0"/>
              <a:t>National GDP drops 39% during the 6-week lockdown</a:t>
            </a:r>
            <a:endParaRPr lang="en-US" sz="1800" b="1" dirty="0"/>
          </a:p>
          <a:p>
            <a:pPr marL="0" indent="0" algn="ctr">
              <a:buNone/>
            </a:pPr>
            <a:r>
              <a:rPr lang="en-US" sz="1800" dirty="0"/>
              <a:t>Largest declines are in </a:t>
            </a:r>
            <a:r>
              <a:rPr lang="en-US" sz="1800" u="sng" dirty="0"/>
              <a:t>mining</a:t>
            </a:r>
            <a:r>
              <a:rPr lang="en-US" sz="1800" dirty="0"/>
              <a:t> and </a:t>
            </a:r>
            <a:r>
              <a:rPr lang="en-US" sz="1800" u="sng" dirty="0"/>
              <a:t>construction</a:t>
            </a:r>
            <a:r>
              <a:rPr lang="en-US" sz="18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935B4-0A12-4D29-9B35-5BD303A4BE85}"/>
              </a:ext>
            </a:extLst>
          </p:cNvPr>
          <p:cNvSpPr txBox="1"/>
          <p:nvPr/>
        </p:nvSpPr>
        <p:spPr>
          <a:xfrm>
            <a:off x="6519797" y="6627168"/>
            <a:ext cx="26242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71442-FC1F-4354-9DE4-181C821BC41A}"/>
              </a:ext>
            </a:extLst>
          </p:cNvPr>
          <p:cNvSpPr txBox="1"/>
          <p:nvPr/>
        </p:nvSpPr>
        <p:spPr>
          <a:xfrm>
            <a:off x="1350547" y="3051553"/>
            <a:ext cx="6442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54544B"/>
                </a:solidFill>
              </a:rPr>
              <a:t>Change in total &amp; sectoral GDP during lockdown period (%)</a:t>
            </a:r>
          </a:p>
          <a:p>
            <a:pPr algn="ctr"/>
            <a:r>
              <a:rPr lang="en-US" sz="1400" dirty="0">
                <a:solidFill>
                  <a:srgbClr val="54544B"/>
                </a:solidFill>
              </a:rPr>
              <a:t>(changes are relative to a no-COVID scenario)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A10D530-FF0E-44AA-9F43-8B2BFAE1A00F}"/>
              </a:ext>
            </a:extLst>
          </p:cNvPr>
          <p:cNvGraphicFramePr>
            <a:graphicFrameLocks/>
          </p:cNvGraphicFramePr>
          <p:nvPr/>
        </p:nvGraphicFramePr>
        <p:xfrm>
          <a:off x="315205" y="3514059"/>
          <a:ext cx="8828795" cy="299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777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00000000-0008-0000-0500-000009000000}"/>
              </a:ext>
            </a:extLst>
          </p:cNvPr>
          <p:cNvGraphicFramePr>
            <a:graphicFrameLocks/>
          </p:cNvGraphicFramePr>
          <p:nvPr/>
        </p:nvGraphicFramePr>
        <p:xfrm>
          <a:off x="727775" y="3226422"/>
          <a:ext cx="7893931" cy="340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DB51A50-6FA2-42D9-A48E-DDAD115D5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Result: Lockdown (cont’d)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6ACD6-5EC4-4F68-BC63-EBF0C2A71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78" y="1057922"/>
            <a:ext cx="8847701" cy="1085450"/>
          </a:xfrm>
        </p:spPr>
        <p:txBody>
          <a:bodyPr>
            <a:normAutofit fontScale="92500"/>
          </a:bodyPr>
          <a:lstStyle/>
          <a:p>
            <a:r>
              <a:rPr lang="en-US" sz="3200" b="1" dirty="0"/>
              <a:t>Sources of GDP Losses</a:t>
            </a:r>
          </a:p>
          <a:p>
            <a:pPr marL="0" indent="0" algn="ctr">
              <a:buNone/>
            </a:pPr>
            <a:r>
              <a:rPr lang="en-US" b="1" dirty="0"/>
              <a:t>Closure of construction &amp; falling exports account for a third of GDP losses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C23E85-902E-4046-B59B-F12B801E501F}"/>
              </a:ext>
            </a:extLst>
          </p:cNvPr>
          <p:cNvSpPr txBox="1"/>
          <p:nvPr/>
        </p:nvSpPr>
        <p:spPr>
          <a:xfrm>
            <a:off x="3755144" y="2714134"/>
            <a:ext cx="5047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54544B"/>
                </a:solidFill>
              </a:rPr>
              <a:t>Contribution of lockdown restrictions &amp; shocks to loss in total GDP during lockdown </a:t>
            </a:r>
            <a:r>
              <a:rPr lang="en-US" sz="1100" dirty="0">
                <a:solidFill>
                  <a:srgbClr val="54544B"/>
                </a:solidFill>
              </a:rPr>
              <a:t>(sums to 100%)</a:t>
            </a:r>
            <a:endParaRPr lang="en-US" dirty="0">
              <a:solidFill>
                <a:srgbClr val="54544B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8AF4A1-3664-41C8-A48F-CC228F7089B0}"/>
              </a:ext>
            </a:extLst>
          </p:cNvPr>
          <p:cNvSpPr txBox="1"/>
          <p:nvPr/>
        </p:nvSpPr>
        <p:spPr>
          <a:xfrm>
            <a:off x="452505" y="4047561"/>
            <a:ext cx="25482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B8EB8"/>
                </a:solidFill>
              </a:rPr>
              <a:t>Sharp decline in mining exports &amp; tourism has large economywide implications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2987A0-6E0D-43B5-8680-CECD8DB73624}"/>
              </a:ext>
            </a:extLst>
          </p:cNvPr>
          <p:cNvSpPr txBox="1"/>
          <p:nvPr/>
        </p:nvSpPr>
        <p:spPr>
          <a:xfrm>
            <a:off x="246921" y="4852444"/>
            <a:ext cx="25482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B8EB8"/>
                </a:solidFill>
              </a:rPr>
              <a:t>Places of worship &amp; community activities badly affected by social distancing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84A150-D861-4549-A689-1AFF729EF8E1}"/>
              </a:ext>
            </a:extLst>
          </p:cNvPr>
          <p:cNvSpPr txBox="1"/>
          <p:nvPr/>
        </p:nvSpPr>
        <p:spPr>
          <a:xfrm>
            <a:off x="342758" y="5310390"/>
            <a:ext cx="23036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B8EB8"/>
                </a:solidFill>
              </a:rPr>
              <a:t>Falling remittances reduce household incomes &amp; consumption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0D2A855-8D69-4EB8-B050-35D53409F6D2}"/>
              </a:ext>
            </a:extLst>
          </p:cNvPr>
          <p:cNvGrpSpPr/>
          <p:nvPr/>
        </p:nvGrpSpPr>
        <p:grpSpPr>
          <a:xfrm flipV="1">
            <a:off x="2834112" y="3770616"/>
            <a:ext cx="2005926" cy="570764"/>
            <a:chOff x="3231715" y="3851753"/>
            <a:chExt cx="2135687" cy="487680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321B7DE8-B048-4AAC-809F-0A32CD76D5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09128" y="4339433"/>
              <a:ext cx="1958274" cy="0"/>
            </a:xfrm>
            <a:prstGeom prst="straightConnector1">
              <a:avLst/>
            </a:prstGeom>
            <a:ln>
              <a:solidFill>
                <a:srgbClr val="0B8EB8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FC04F37-1971-476F-94C3-3073E45B4AA4}"/>
                </a:ext>
              </a:extLst>
            </p:cNvPr>
            <p:cNvCxnSpPr/>
            <p:nvPr/>
          </p:nvCxnSpPr>
          <p:spPr>
            <a:xfrm flipV="1">
              <a:off x="3413760" y="3851753"/>
              <a:ext cx="0" cy="48768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096FF7-1F92-4EA7-8018-AF3238B1F239}"/>
                </a:ext>
              </a:extLst>
            </p:cNvPr>
            <p:cNvCxnSpPr/>
            <p:nvPr/>
          </p:nvCxnSpPr>
          <p:spPr>
            <a:xfrm>
              <a:off x="3231715" y="3851753"/>
              <a:ext cx="182045" cy="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5CF24DB-0776-4C19-8183-56FA38BD558F}"/>
              </a:ext>
            </a:extLst>
          </p:cNvPr>
          <p:cNvGrpSpPr/>
          <p:nvPr/>
        </p:nvGrpSpPr>
        <p:grpSpPr>
          <a:xfrm flipV="1">
            <a:off x="2646414" y="4817316"/>
            <a:ext cx="1108730" cy="301647"/>
            <a:chOff x="3231715" y="4632227"/>
            <a:chExt cx="1546063" cy="487680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B9D6D46E-554B-4FD4-A21E-20EFC9BBE4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93450" y="5119907"/>
              <a:ext cx="1284328" cy="0"/>
            </a:xfrm>
            <a:prstGeom prst="straightConnector1">
              <a:avLst/>
            </a:prstGeom>
            <a:ln>
              <a:solidFill>
                <a:srgbClr val="0B8EB8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65A8C5F-79A6-413A-A18F-8ED9538C24CD}"/>
                </a:ext>
              </a:extLst>
            </p:cNvPr>
            <p:cNvCxnSpPr/>
            <p:nvPr/>
          </p:nvCxnSpPr>
          <p:spPr>
            <a:xfrm flipV="1">
              <a:off x="3493450" y="4632227"/>
              <a:ext cx="0" cy="48768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6FC74A9-209D-491A-A582-2FB2601067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1715" y="4632227"/>
              <a:ext cx="261735" cy="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06A831C-04D4-4F4C-B303-4AF190F63804}"/>
              </a:ext>
            </a:extLst>
          </p:cNvPr>
          <p:cNvGrpSpPr/>
          <p:nvPr/>
        </p:nvGrpSpPr>
        <p:grpSpPr>
          <a:xfrm flipV="1">
            <a:off x="2608880" y="5800078"/>
            <a:ext cx="1223980" cy="272128"/>
            <a:chOff x="3419605" y="4632227"/>
            <a:chExt cx="2140318" cy="487680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A814B5BE-6340-42A4-8B1F-BFF52F9AB09A}"/>
                </a:ext>
              </a:extLst>
            </p:cNvPr>
            <p:cNvCxnSpPr>
              <a:cxnSpLocks/>
            </p:cNvCxnSpPr>
            <p:nvPr/>
          </p:nvCxnSpPr>
          <p:spPr>
            <a:xfrm>
              <a:off x="3601650" y="5119907"/>
              <a:ext cx="1958273" cy="0"/>
            </a:xfrm>
            <a:prstGeom prst="straightConnector1">
              <a:avLst/>
            </a:prstGeom>
            <a:ln>
              <a:solidFill>
                <a:srgbClr val="0B8EB8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108F9AE-92D9-4069-AF15-6EB3D17BCDAE}"/>
                </a:ext>
              </a:extLst>
            </p:cNvPr>
            <p:cNvCxnSpPr/>
            <p:nvPr/>
          </p:nvCxnSpPr>
          <p:spPr>
            <a:xfrm flipV="1">
              <a:off x="3601650" y="4632227"/>
              <a:ext cx="0" cy="48768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53A1D1B-B049-4A73-8855-1A5A8ACA1582}"/>
                </a:ext>
              </a:extLst>
            </p:cNvPr>
            <p:cNvCxnSpPr/>
            <p:nvPr/>
          </p:nvCxnSpPr>
          <p:spPr>
            <a:xfrm>
              <a:off x="3419605" y="4632227"/>
              <a:ext cx="182045" cy="0"/>
            </a:xfrm>
            <a:prstGeom prst="line">
              <a:avLst/>
            </a:prstGeom>
            <a:ln>
              <a:solidFill>
                <a:srgbClr val="0B8EB8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7B6E12C1-90D0-4E37-ADF5-35DD5721D86E}"/>
              </a:ext>
            </a:extLst>
          </p:cNvPr>
          <p:cNvSpPr txBox="1"/>
          <p:nvPr/>
        </p:nvSpPr>
        <p:spPr>
          <a:xfrm>
            <a:off x="288020" y="5851587"/>
            <a:ext cx="25482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B8EB8"/>
                </a:solidFill>
              </a:rPr>
              <a:t>Sports &amp; entertainment are banned, but are only a small part of the economy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20CAD84-1A7D-4C8D-9E06-032A396041AC}"/>
              </a:ext>
            </a:extLst>
          </p:cNvPr>
          <p:cNvSpPr txBox="1"/>
          <p:nvPr/>
        </p:nvSpPr>
        <p:spPr>
          <a:xfrm>
            <a:off x="425250" y="3271544"/>
            <a:ext cx="24378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0B8EB8"/>
                </a:solidFill>
              </a:rPr>
              <a:t>Postponement of building projects &amp; closure of sites greatly reduces construction, which is a large sector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CE941E0-E03B-47BC-8C4E-1CB72669CF1C}"/>
              </a:ext>
            </a:extLst>
          </p:cNvPr>
          <p:cNvCxnSpPr>
            <a:cxnSpLocks/>
          </p:cNvCxnSpPr>
          <p:nvPr/>
        </p:nvCxnSpPr>
        <p:spPr>
          <a:xfrm flipV="1">
            <a:off x="2712986" y="3507368"/>
            <a:ext cx="1734658" cy="8814"/>
          </a:xfrm>
          <a:prstGeom prst="straightConnector1">
            <a:avLst/>
          </a:prstGeom>
          <a:ln>
            <a:solidFill>
              <a:srgbClr val="0B8EB8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8F4AAB4-A8BA-4D7A-A53F-4B03E461677B}"/>
              </a:ext>
            </a:extLst>
          </p:cNvPr>
          <p:cNvSpPr txBox="1"/>
          <p:nvPr/>
        </p:nvSpPr>
        <p:spPr>
          <a:xfrm>
            <a:off x="6519797" y="6627168"/>
            <a:ext cx="26242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rgbClr val="54544B"/>
                </a:solidFill>
              </a:rPr>
              <a:t>Source: Rwanda SAM Multiplier Results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DB07CC7-A0BB-4456-8E17-096EBA95161F}"/>
              </a:ext>
            </a:extLst>
          </p:cNvPr>
          <p:cNvCxnSpPr>
            <a:cxnSpLocks/>
          </p:cNvCxnSpPr>
          <p:nvPr/>
        </p:nvCxnSpPr>
        <p:spPr>
          <a:xfrm>
            <a:off x="2608880" y="5608650"/>
            <a:ext cx="2117232" cy="0"/>
          </a:xfrm>
          <a:prstGeom prst="straightConnector1">
            <a:avLst/>
          </a:prstGeom>
          <a:ln>
            <a:solidFill>
              <a:srgbClr val="0B8EB8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71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4544B"/>
      </a:accent1>
      <a:accent2>
        <a:srgbClr val="FFB301"/>
      </a:accent2>
      <a:accent3>
        <a:srgbClr val="8AA63D"/>
      </a:accent3>
      <a:accent4>
        <a:srgbClr val="C34E2D"/>
      </a:accent4>
      <a:accent5>
        <a:srgbClr val="0B8EB8"/>
      </a:accent5>
      <a:accent6>
        <a:srgbClr val="F5F4F0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53650</TotalTime>
  <Words>1390</Words>
  <Application>Microsoft Office PowerPoint</Application>
  <PresentationFormat>On-screen Show (4:3)</PresentationFormat>
  <Paragraphs>225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Times New Roman</vt:lpstr>
      <vt:lpstr>Office Theme</vt:lpstr>
      <vt:lpstr>Assessing the economywide impacts of COVID-19 on Rwanda’s economy, food system, and poverty:  A social accounting matrix (SAM) multiplier approach </vt:lpstr>
      <vt:lpstr>PowerPoint Presentation</vt:lpstr>
      <vt:lpstr>I. Introduction</vt:lpstr>
      <vt:lpstr>2. Method: Economywide Multiplier Analysis</vt:lpstr>
      <vt:lpstr>2. Method (cont’d)</vt:lpstr>
      <vt:lpstr>2. Method (cont’d)</vt:lpstr>
      <vt:lpstr>3. Scenarios</vt:lpstr>
      <vt:lpstr>4. Result: Impacts During the Lockdown </vt:lpstr>
      <vt:lpstr>4. Result: Lockdown (cont’d)</vt:lpstr>
      <vt:lpstr>4. Result: Lockdown (cont’d) </vt:lpstr>
      <vt:lpstr>4. Result: Lockdown (cont’d)</vt:lpstr>
      <vt:lpstr>4. Result: Lockdown (cont’d) </vt:lpstr>
      <vt:lpstr>5. Result: Impacts Under Recovery Scenarios</vt:lpstr>
      <vt:lpstr>5. Result: Recovery Scenarios (cont’d)</vt:lpstr>
      <vt:lpstr>PowerPoint Presentation</vt:lpstr>
    </vt:vector>
  </TitlesOfParts>
  <Company>IFPRI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Thurlow, James (IFPRI)</dc:creator>
  <cp:lastModifiedBy>EPRN RWANDA</cp:lastModifiedBy>
  <cp:revision>2886</cp:revision>
  <dcterms:created xsi:type="dcterms:W3CDTF">2014-12-01T13:38:06Z</dcterms:created>
  <dcterms:modified xsi:type="dcterms:W3CDTF">2021-05-26T16:23:35Z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136582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