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6" r:id="rId1"/>
  </p:sldMasterIdLst>
  <p:notesMasterIdLst>
    <p:notesMasterId r:id="rId16"/>
  </p:notesMasterIdLst>
  <p:handoutMasterIdLst>
    <p:handoutMasterId r:id="rId17"/>
  </p:handoutMasterIdLst>
  <p:sldIdLst>
    <p:sldId id="256" r:id="rId2"/>
    <p:sldId id="348" r:id="rId3"/>
    <p:sldId id="354" r:id="rId4"/>
    <p:sldId id="349" r:id="rId5"/>
    <p:sldId id="350" r:id="rId6"/>
    <p:sldId id="351" r:id="rId7"/>
    <p:sldId id="352" r:id="rId8"/>
    <p:sldId id="353" r:id="rId9"/>
    <p:sldId id="355" r:id="rId10"/>
    <p:sldId id="356" r:id="rId11"/>
    <p:sldId id="311" r:id="rId12"/>
    <p:sldId id="267" r:id="rId13"/>
    <p:sldId id="881" r:id="rId14"/>
    <p:sldId id="896" r:id="rId15"/>
  </p:sldIdLst>
  <p:sldSz cx="1219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8785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1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275" y="0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7BA50-4033-444C-B5E4-8FFBEB03605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275" y="8829648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3C108-3957-4B71-89D3-8D941B9B2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2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275" y="0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E230F-C278-4E6F-BE01-0F10BE9A03DF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37" y="4416311"/>
            <a:ext cx="5486727" cy="41829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48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275" y="8829648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FED09-BE96-4397-BB0D-8FC8D24B5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8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66d85b286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366d85b28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336801" y="1828800"/>
            <a:ext cx="7201463" cy="2376264"/>
          </a:xfrm>
          <a:ln w="28575">
            <a:noFill/>
          </a:ln>
        </p:spPr>
        <p:txBody>
          <a:bodyPr anchor="ctr"/>
          <a:lstStyle>
            <a:lvl1pPr algn="ctr">
              <a:buNone/>
              <a:defRPr sz="3200" b="1">
                <a:latin typeface="Arial"/>
                <a:cs typeface="Arial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519937" y="4653136"/>
            <a:ext cx="5954184" cy="792088"/>
          </a:xfrm>
          <a:ln w="19050">
            <a:noFill/>
          </a:ln>
        </p:spPr>
        <p:txBody>
          <a:bodyPr anchor="ctr"/>
          <a:lstStyle>
            <a:lvl1pPr algn="r">
              <a:buNone/>
              <a:defRPr sz="22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gradFill flip="none" rotWithShape="1">
            <a:gsLst>
              <a:gs pos="0">
                <a:srgbClr val="1E9500"/>
              </a:gs>
              <a:gs pos="78000">
                <a:schemeClr val="accent2"/>
              </a:gs>
            </a:gsLst>
            <a:lin ang="0" scaled="1"/>
            <a:tileRect/>
          </a:gra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noProof="0" dirty="0">
                <a:solidFill>
                  <a:schemeClr val="bg1"/>
                </a:solidFill>
                <a:latin typeface="Arial"/>
                <a:cs typeface="Arial"/>
              </a:rPr>
              <a:t>11</a:t>
            </a:r>
            <a:r>
              <a:rPr lang="en-GB" sz="1400" b="1" baseline="30000" noProof="0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GB" sz="1400" b="1" baseline="0" noProof="0" dirty="0">
                <a:solidFill>
                  <a:schemeClr val="bg1"/>
                </a:solidFill>
                <a:latin typeface="Arial"/>
                <a:cs typeface="Arial"/>
              </a:rPr>
              <a:t>EPRN Annual Economic Research Conference -2025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aseline="0" noProof="0" dirty="0">
                <a:solidFill>
                  <a:schemeClr val="bg1"/>
                </a:solidFill>
                <a:latin typeface="Arial"/>
                <a:cs typeface="Arial"/>
              </a:rPr>
              <a:t>Theme: </a:t>
            </a:r>
            <a:r>
              <a:rPr lang="en-US" sz="1400" baseline="0" noProof="0" dirty="0">
                <a:solidFill>
                  <a:schemeClr val="bg1"/>
                </a:solidFill>
                <a:latin typeface="Arial"/>
                <a:cs typeface="Arial"/>
              </a:rPr>
              <a:t>Policies to stimulate Rwanda’s development agenda: best practices, challenges and opportunities              www.eprnrwanda.org</a:t>
            </a:r>
            <a:r>
              <a:rPr lang="en-US" sz="1400" kern="1200" baseline="0" noProof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400" baseline="0" noProof="0" dirty="0">
                <a:solidFill>
                  <a:schemeClr val="bg1"/>
                </a:solidFill>
                <a:latin typeface="Arial"/>
                <a:cs typeface="Arial"/>
              </a:rPr>
              <a:t>- 0788305142</a:t>
            </a:r>
            <a:endParaRPr lang="en-GB" sz="1400" baseline="0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42264"/>
            <a:ext cx="12192000" cy="415736"/>
          </a:xfrm>
          <a:prstGeom prst="rect">
            <a:avLst/>
          </a:prstGeom>
          <a:gradFill flip="none" rotWithShape="1">
            <a:gsLst>
              <a:gs pos="0">
                <a:srgbClr val="1E9500"/>
              </a:gs>
              <a:gs pos="78000">
                <a:schemeClr val="accent2"/>
              </a:gs>
            </a:gsLst>
            <a:lin ang="0" scaled="1"/>
            <a:tileRect/>
          </a:gra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noProof="0" dirty="0">
                <a:latin typeface="Arial"/>
                <a:cs typeface="Arial"/>
              </a:rPr>
              <a:t>Ministry of Trade and Industry 2013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52400" y="838201"/>
            <a:ext cx="11811000" cy="55625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buClr>
                <a:schemeClr val="accent2"/>
              </a:buClr>
              <a:defRPr sz="1800" b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Tx/>
              <a:defRPr sz="1800" b="0">
                <a:solidFill>
                  <a:srgbClr val="29C000"/>
                </a:solidFill>
                <a:latin typeface="Arial"/>
                <a:cs typeface="Arial"/>
              </a:defRPr>
            </a:lvl2pPr>
            <a:lvl3pPr>
              <a:buClrTx/>
              <a:defRPr sz="1600" b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accent1">
                  <a:lumMod val="75000"/>
                </a:schemeClr>
              </a:buClr>
              <a:defRPr sz="1600" b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defRPr>
            </a:lvl4pPr>
            <a:lvl5pPr>
              <a:buClr>
                <a:schemeClr val="accent2"/>
              </a:buClr>
              <a:defRPr sz="16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>
          <a:xfrm>
            <a:off x="11088556" y="6442264"/>
            <a:ext cx="1103445" cy="415738"/>
          </a:xfr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66800" y="622280"/>
            <a:ext cx="11125200" cy="0"/>
          </a:xfrm>
          <a:prstGeom prst="line">
            <a:avLst/>
          </a:prstGeom>
          <a:ln w="28575">
            <a:gradFill flip="none" rotWithShape="1">
              <a:gsLst>
                <a:gs pos="5000">
                  <a:schemeClr val="accent2">
                    <a:lumMod val="7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1143001" y="153044"/>
            <a:ext cx="10161700" cy="469236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noProof="0" dirty="0"/>
              <a:t>Click to edit title style</a:t>
            </a:r>
            <a:endParaRPr lang="en-GB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42076"/>
            <a:ext cx="12192000" cy="415925"/>
          </a:xfrm>
          <a:prstGeom prst="rect">
            <a:avLst/>
          </a:prstGeom>
          <a:gradFill flip="none" rotWithShape="1">
            <a:gsLst>
              <a:gs pos="0">
                <a:srgbClr val="1E9500"/>
              </a:gs>
              <a:gs pos="78000">
                <a:schemeClr val="accent2"/>
              </a:gs>
            </a:gsLst>
            <a:lin ang="0" scaled="1"/>
            <a:tileRect/>
          </a:gra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noProof="0" dirty="0">
                <a:solidFill>
                  <a:schemeClr val="bg1"/>
                </a:solidFill>
                <a:latin typeface="Arial"/>
                <a:cs typeface="Arial"/>
              </a:rPr>
              <a:t>11</a:t>
            </a:r>
            <a:r>
              <a:rPr lang="en-GB" sz="1200" b="1" baseline="30000" noProof="0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GB" sz="1200" b="1" baseline="0" noProof="0" dirty="0">
                <a:solidFill>
                  <a:schemeClr val="bg1"/>
                </a:solidFill>
                <a:latin typeface="Arial"/>
                <a:cs typeface="Arial"/>
              </a:rPr>
              <a:t>EPRN Annual Economic Research Conference -2025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aseline="0" noProof="0" dirty="0">
                <a:solidFill>
                  <a:schemeClr val="bg1"/>
                </a:solidFill>
                <a:latin typeface="Arial"/>
                <a:cs typeface="Arial"/>
              </a:rPr>
              <a:t>Theme: </a:t>
            </a:r>
            <a:r>
              <a:rPr lang="en-US" sz="1200" baseline="0" noProof="0" dirty="0">
                <a:solidFill>
                  <a:schemeClr val="bg1"/>
                </a:solidFill>
                <a:latin typeface="Arial"/>
                <a:cs typeface="Arial"/>
              </a:rPr>
              <a:t>Policies to stimulate Rwanda’s development agenda: best practices, challenges and opportunities                                      www.eprnrwanda.org</a:t>
            </a:r>
            <a:r>
              <a:rPr lang="en-US" sz="1200" kern="1200" baseline="0" noProof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aseline="0" noProof="0" dirty="0">
                <a:solidFill>
                  <a:schemeClr val="bg1"/>
                </a:solidFill>
                <a:latin typeface="Arial"/>
                <a:cs typeface="Arial"/>
              </a:rPr>
              <a:t>- 0788305142</a:t>
            </a:r>
            <a:endParaRPr lang="en-GB" sz="1200" baseline="0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9370"/>
            <a:ext cx="1066799" cy="532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95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11734800" cy="53340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buClr>
                <a:schemeClr val="accent2"/>
              </a:buClr>
              <a:defRPr sz="1800" b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Tx/>
              <a:defRPr sz="1800" b="0">
                <a:solidFill>
                  <a:srgbClr val="29C000"/>
                </a:solidFill>
                <a:latin typeface="Arial"/>
                <a:cs typeface="Arial"/>
              </a:defRPr>
            </a:lvl2pPr>
            <a:lvl3pPr>
              <a:buClrTx/>
              <a:defRPr sz="1600" b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accent1">
                  <a:lumMod val="75000"/>
                </a:schemeClr>
              </a:buClr>
              <a:defRPr sz="1600" b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defRPr>
            </a:lvl4pPr>
            <a:lvl5pPr>
              <a:buClr>
                <a:schemeClr val="accent2"/>
              </a:buClr>
              <a:defRPr sz="16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>
          <a:xfrm>
            <a:off x="11088556" y="6452872"/>
            <a:ext cx="1103445" cy="405131"/>
          </a:xfrm>
        </p:spPr>
        <p:txBody>
          <a:bodyPr anchor="ctr"/>
          <a:lstStyle>
            <a:lvl1pPr algn="ctr">
              <a:defRPr sz="1400">
                <a:solidFill>
                  <a:srgbClr val="29C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7532DAD-2E9E-4B68-8B2A-8B3868FF47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43000" y="633076"/>
            <a:ext cx="11049000" cy="52725"/>
          </a:xfrm>
          <a:prstGeom prst="line">
            <a:avLst/>
          </a:prstGeom>
          <a:ln w="28575">
            <a:gradFill flip="none" rotWithShape="1">
              <a:gsLst>
                <a:gs pos="5000">
                  <a:schemeClr val="accent2">
                    <a:lumMod val="7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1143000" y="195178"/>
            <a:ext cx="10820400" cy="43789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noProof="0" dirty="0"/>
              <a:t>Click to edit title style</a:t>
            </a:r>
            <a:endParaRPr lang="en-GB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42076"/>
            <a:ext cx="12192000" cy="415925"/>
          </a:xfrm>
          <a:prstGeom prst="rect">
            <a:avLst/>
          </a:prstGeom>
          <a:gradFill flip="none" rotWithShape="1">
            <a:gsLst>
              <a:gs pos="0">
                <a:srgbClr val="1E9500"/>
              </a:gs>
              <a:gs pos="78000">
                <a:schemeClr val="accent2"/>
              </a:gs>
            </a:gsLst>
            <a:lin ang="0" scaled="1"/>
            <a:tileRect/>
          </a:gra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noProof="0" dirty="0">
                <a:solidFill>
                  <a:schemeClr val="bg1"/>
                </a:solidFill>
                <a:latin typeface="Arial"/>
                <a:cs typeface="Arial"/>
              </a:rPr>
              <a:t>11</a:t>
            </a:r>
            <a:r>
              <a:rPr lang="en-GB" sz="1200" b="1" baseline="30000" noProof="0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GB" sz="1200" b="1" baseline="0" noProof="0" dirty="0">
                <a:solidFill>
                  <a:schemeClr val="bg1"/>
                </a:solidFill>
                <a:latin typeface="Arial"/>
                <a:cs typeface="Arial"/>
              </a:rPr>
              <a:t>EPRN Annual Economic Research Conference -2025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aseline="0" noProof="0" dirty="0">
                <a:solidFill>
                  <a:schemeClr val="bg1"/>
                </a:solidFill>
                <a:latin typeface="Arial"/>
                <a:cs typeface="Arial"/>
              </a:rPr>
              <a:t>Theme: </a:t>
            </a:r>
            <a:r>
              <a:rPr lang="en-US" sz="1200" baseline="0" noProof="0" dirty="0">
                <a:solidFill>
                  <a:schemeClr val="bg1"/>
                </a:solidFill>
                <a:latin typeface="Arial"/>
                <a:cs typeface="Arial"/>
              </a:rPr>
              <a:t>Policies to stimulate Rwanda’s development agenda: best practices, challenges and opportunities                                      www.eprnrwanda.org</a:t>
            </a:r>
            <a:r>
              <a:rPr lang="en-US" sz="1200" kern="1200" baseline="0" noProof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aseline="0" noProof="0" dirty="0">
                <a:solidFill>
                  <a:schemeClr val="bg1"/>
                </a:solidFill>
                <a:latin typeface="Arial"/>
                <a:cs typeface="Arial"/>
              </a:rPr>
              <a:t>- 0788305142</a:t>
            </a:r>
            <a:endParaRPr lang="en-GB" sz="1200" baseline="0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9370"/>
            <a:ext cx="1142999" cy="532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52551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mage">
  <p:cSld name="Text Im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8200" y="2227174"/>
            <a:ext cx="5257800" cy="43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pline Sans Medium"/>
              <a:buNone/>
              <a:defRPr sz="2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8200" y="2660650"/>
            <a:ext cx="5257800" cy="236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4" descr="A picture containing 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4014" y="6353233"/>
            <a:ext cx="1169323" cy="1299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183" y="170022"/>
            <a:ext cx="742142" cy="85090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4"/>
          <p:cNvSpPr>
            <a:spLocks noGrp="1"/>
          </p:cNvSpPr>
          <p:nvPr>
            <p:ph type="pic" idx="2"/>
          </p:nvPr>
        </p:nvSpPr>
        <p:spPr>
          <a:xfrm>
            <a:off x="6483350" y="0"/>
            <a:ext cx="570865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385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77334" y="487164"/>
            <a:ext cx="9165166" cy="673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512888"/>
            <a:ext cx="9165166" cy="44180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249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AA07-F39E-C9B6-D226-97920F20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27174"/>
            <a:ext cx="5257800" cy="432897"/>
          </a:xfrm>
        </p:spPr>
        <p:txBody>
          <a:bodyPr anchor="t"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GB"/>
              <a:t>Title of the slide goes in here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1183AE-2C72-A4C4-5808-01801392C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660650"/>
            <a:ext cx="5257800" cy="2360613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qui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luptatum</a:t>
            </a:r>
            <a:r>
              <a:rPr lang="en-US"/>
              <a:t> </a:t>
            </a:r>
            <a:r>
              <a:rPr lang="en-US" err="1"/>
              <a:t>zzril</a:t>
            </a:r>
            <a:r>
              <a:rPr lang="en-US"/>
              <a:t> </a:t>
            </a:r>
            <a:r>
              <a:rPr lang="en-US" err="1"/>
              <a:t>delenit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dolore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</a:t>
            </a: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286B8AC0-41A2-702C-75D5-7ECD8F4530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4014" y="6353233"/>
            <a:ext cx="1169323" cy="129924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7B4480A-71D3-C0D5-2E0F-D285FF9FFD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183" y="170022"/>
            <a:ext cx="742142" cy="850904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6DBA306-8987-B5A2-D549-0DC1274A80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3350" y="0"/>
            <a:ext cx="570865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21652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03200" y="1219200"/>
            <a:ext cx="11379200" cy="4910138"/>
          </a:xfrm>
          <a:prstGeom prst="roundRect">
            <a:avLst/>
          </a:prstGeom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16678"/>
            <a:ext cx="2641600" cy="365125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29C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7532DAD-2E9E-4B68-8B2A-8B3868FF47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9" r:id="rId2"/>
    <p:sldLayoutId id="2147483910" r:id="rId3"/>
    <p:sldLayoutId id="2147483911" r:id="rId4"/>
    <p:sldLayoutId id="2147483912" r:id="rId5"/>
    <p:sldLayoutId id="2147483913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400" b="0" kern="1200">
          <a:ln>
            <a:noFill/>
          </a:ln>
          <a:solidFill>
            <a:schemeClr val="tx1"/>
          </a:solidFill>
          <a:latin typeface="Arial"/>
          <a:ea typeface="MS PMincho" pitchFamily="18" charset="-128"/>
          <a:cs typeface="Arial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100000"/>
        <a:buFont typeface="Lucida Grande"/>
        <a:buChar char="-"/>
        <a:defRPr sz="2400" b="0" kern="1200">
          <a:ln>
            <a:noFill/>
          </a:ln>
          <a:solidFill>
            <a:schemeClr val="accent2"/>
          </a:solidFill>
          <a:latin typeface="Arial"/>
          <a:ea typeface="+mn-ea"/>
          <a:cs typeface="Arial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chemeClr val="accent1">
            <a:lumMod val="75000"/>
          </a:schemeClr>
        </a:buClr>
        <a:buSzPct val="76000"/>
        <a:buFont typeface="Wingdings 3" pitchFamily="18" charset="2"/>
        <a:buChar char=""/>
        <a:defRPr sz="2000" b="0" kern="1200">
          <a:ln>
            <a:noFill/>
          </a:ln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23A900"/>
        </a:buClr>
        <a:buSzPct val="70000"/>
        <a:buFont typeface="Wingdings" pitchFamily="2" charset="2"/>
        <a:buChar char="§"/>
        <a:defRPr sz="1800" b="0" kern="1200">
          <a:ln>
            <a:noFill/>
          </a:ln>
          <a:solidFill>
            <a:schemeClr val="accent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 sz="1600" b="0" kern="1200">
          <a:ln>
            <a:noFill/>
          </a:ln>
          <a:solidFill>
            <a:schemeClr val="accent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td.ac/publication/technology-evolution-and-tax-compliance-evidence-from-rwanda/" TargetMode="External"/><Relationship Id="rId2" Type="http://schemas.openxmlformats.org/officeDocument/2006/relationships/hyperlink" Target="https://doi.org/10.1093/wbro/lkac00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ictd.ac/publication/technology-evolution-tax-compliance-rwanda/" TargetMode="External"/><Relationship Id="rId4" Type="http://schemas.openxmlformats.org/officeDocument/2006/relationships/hyperlink" Target="https://www.elibrary.imf.org/view/journals/068/2023/008/article-A001-en.x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90106" y="1828800"/>
            <a:ext cx="9811294" cy="2376264"/>
          </a:xfrm>
          <a:noFill/>
        </p:spPr>
        <p:txBody>
          <a:bodyPr/>
          <a:lstStyle/>
          <a:p>
            <a:r>
              <a:rPr lang="en-US" b="0" dirty="0" err="1"/>
              <a:t>Digitalisation</a:t>
            </a:r>
            <a:r>
              <a:rPr lang="en-US" b="0" dirty="0"/>
              <a:t> and State Capacity: evidence from Tax</a:t>
            </a:r>
          </a:p>
          <a:p>
            <a:r>
              <a:rPr lang="en-GB" b="0" dirty="0"/>
              <a:t>Digital Reforms in Africa</a:t>
            </a:r>
          </a:p>
          <a:p>
            <a:endParaRPr lang="en-GB" b="0" dirty="0"/>
          </a:p>
          <a:p>
            <a:r>
              <a:rPr lang="en-GB" altLang="en-US" sz="2400" b="0" dirty="0"/>
              <a:t>Dr Fabrizio Santoro (ICTD/IDS)</a:t>
            </a:r>
            <a:endParaRPr lang="en-US" alt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2209799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466703" y="5410200"/>
            <a:ext cx="7315200" cy="457200"/>
          </a:xfrm>
          <a:prstGeom prst="roundRect">
            <a:avLst/>
          </a:prstGeom>
          <a:noFill/>
          <a:ln w="19050" cap="flat" cmpd="sng" algn="ctr">
            <a:noFill/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r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200" b="0" kern="1200" baseline="0">
                <a:ln>
                  <a:noFill/>
                </a:ln>
                <a:solidFill>
                  <a:schemeClr val="accent2"/>
                </a:solidFill>
                <a:latin typeface="Arial"/>
                <a:ea typeface="MS PMincho" pitchFamily="18" charset="-128"/>
                <a:cs typeface="Arial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Lucida Grande"/>
              <a:buChar char="-"/>
              <a:defRPr sz="2400" b="0" kern="1200">
                <a:ln>
                  <a:noFill/>
                </a:ln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76000"/>
              <a:buFont typeface="Wingdings 3" pitchFamily="18" charset="2"/>
              <a:buChar char=""/>
              <a:defRPr sz="2000" b="0" kern="120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23A900"/>
              </a:buClr>
              <a:buSzPct val="70000"/>
              <a:buFont typeface="Wingdings" pitchFamily="2" charset="2"/>
              <a:buChar char="§"/>
              <a:defRPr sz="1800" b="0" kern="1200">
                <a:ln>
                  <a:noFill/>
                </a:ln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 sz="1600" b="0" kern="1200">
                <a:ln>
                  <a:noFill/>
                </a:ln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7030371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0034CF-D754-3E58-7368-345B11A50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675" y="864425"/>
            <a:ext cx="11492649" cy="5562599"/>
          </a:xfrm>
        </p:spPr>
        <p:txBody>
          <a:bodyPr/>
          <a:lstStyle/>
          <a:p>
            <a:pPr marL="214313" indent="-214313">
              <a:spcAft>
                <a:spcPts val="450"/>
              </a:spcAft>
              <a:buFont typeface="Wingdings"/>
              <a:buChar char="§"/>
            </a:pPr>
            <a:r>
              <a:rPr lang="en-US" dirty="0">
                <a:ea typeface="Calibri"/>
                <a:cs typeface="Calibri"/>
              </a:rPr>
              <a:t>Change the </a:t>
            </a:r>
            <a:r>
              <a:rPr lang="en-US" b="1" dirty="0">
                <a:solidFill>
                  <a:srgbClr val="00B0F0"/>
                </a:solidFill>
                <a:ea typeface="Calibri"/>
                <a:cs typeface="Calibri"/>
              </a:rPr>
              <a:t>culture </a:t>
            </a:r>
            <a:r>
              <a:rPr lang="en-US" dirty="0">
                <a:ea typeface="Calibri"/>
                <a:cs typeface="Calibri"/>
              </a:rPr>
              <a:t>and reposition the tax administration also as a </a:t>
            </a:r>
            <a:r>
              <a:rPr lang="en-US" b="1" dirty="0">
                <a:solidFill>
                  <a:srgbClr val="00B0F0"/>
                </a:solidFill>
                <a:ea typeface="Calibri"/>
                <a:cs typeface="Calibri"/>
              </a:rPr>
              <a:t>"data warehouse"</a:t>
            </a:r>
            <a:endParaRPr lang="en-US" b="1" dirty="0">
              <a:solidFill>
                <a:srgbClr val="00B0F0"/>
              </a:solidFill>
            </a:endParaRPr>
          </a:p>
          <a:p>
            <a:pPr marL="557213" lvl="1" indent="-214313">
              <a:spcAft>
                <a:spcPts val="450"/>
              </a:spcAft>
              <a:buFont typeface="Wingdings"/>
              <a:buChar char="§"/>
            </a:pPr>
            <a:r>
              <a:rPr lang="en-US" sz="1600" dirty="0">
                <a:ea typeface="Calibri"/>
                <a:cs typeface="Calibri"/>
              </a:rPr>
              <a:t>Invest in improved </a:t>
            </a:r>
            <a:r>
              <a:rPr lang="en-US" sz="1600" b="1" dirty="0">
                <a:solidFill>
                  <a:srgbClr val="00B0F0"/>
                </a:solidFill>
                <a:ea typeface="Calibri"/>
                <a:cs typeface="Calibri"/>
              </a:rPr>
              <a:t>data quality</a:t>
            </a:r>
            <a:r>
              <a:rPr lang="en-US" sz="1600" dirty="0">
                <a:solidFill>
                  <a:srgbClr val="00B0F0"/>
                </a:solidFill>
                <a:ea typeface="Calibri"/>
                <a:cs typeface="Calibri"/>
              </a:rPr>
              <a:t> </a:t>
            </a:r>
            <a:r>
              <a:rPr lang="en-US" sz="1600" dirty="0">
                <a:ea typeface="Calibri"/>
                <a:cs typeface="Calibri"/>
              </a:rPr>
              <a:t>of the taxpayer file (it’s a public good)</a:t>
            </a:r>
            <a:endParaRPr lang="en-US" sz="1600" dirty="0"/>
          </a:p>
          <a:p>
            <a:pPr marL="214313" indent="-214313">
              <a:spcAft>
                <a:spcPts val="450"/>
              </a:spcAft>
              <a:buFont typeface="Wingdings"/>
              <a:buChar char="§"/>
            </a:pPr>
            <a:r>
              <a:rPr lang="en-US" dirty="0">
                <a:ea typeface="Calibri"/>
                <a:cs typeface="Calibri"/>
              </a:rPr>
              <a:t>Expand the</a:t>
            </a:r>
            <a:r>
              <a:rPr lang="en-US" dirty="0">
                <a:solidFill>
                  <a:srgbClr val="00B0F0"/>
                </a:solidFill>
                <a:ea typeface="Calibri"/>
                <a:cs typeface="Calibri"/>
              </a:rPr>
              <a:t> </a:t>
            </a:r>
            <a:r>
              <a:rPr lang="en-US" b="1" dirty="0">
                <a:solidFill>
                  <a:srgbClr val="00B0F0"/>
                </a:solidFill>
                <a:ea typeface="Calibri"/>
                <a:cs typeface="Calibri"/>
              </a:rPr>
              <a:t>tax administration's data sharing arrangements</a:t>
            </a:r>
            <a:r>
              <a:rPr lang="en-US" dirty="0">
                <a:ea typeface="Calibri"/>
                <a:cs typeface="Calibri"/>
              </a:rPr>
              <a:t> with third parties (i.e., banks, customs authority, land registry, credit card companies, utilities, company registry, etc. through </a:t>
            </a:r>
            <a:r>
              <a:rPr lang="en-US" dirty="0" err="1">
                <a:ea typeface="Calibri"/>
                <a:cs typeface="Calibri"/>
              </a:rPr>
              <a:t>MoUs</a:t>
            </a:r>
            <a:r>
              <a:rPr lang="en-US" dirty="0">
                <a:ea typeface="Calibri"/>
                <a:cs typeface="Calibri"/>
              </a:rPr>
              <a:t> or law amendment)</a:t>
            </a:r>
          </a:p>
          <a:p>
            <a:pPr marL="557213" lvl="1" indent="-214313">
              <a:spcAft>
                <a:spcPts val="450"/>
              </a:spcAft>
              <a:buFont typeface="Wingdings"/>
              <a:buChar char="§"/>
            </a:pPr>
            <a:r>
              <a:rPr lang="en-US" sz="1600" dirty="0">
                <a:ea typeface="Calibri"/>
                <a:cs typeface="Calibri"/>
              </a:rPr>
              <a:t>Clarify </a:t>
            </a:r>
            <a:r>
              <a:rPr lang="en-US" sz="1600" b="1" dirty="0">
                <a:solidFill>
                  <a:srgbClr val="00B0F0"/>
                </a:solidFill>
                <a:ea typeface="Calibri"/>
                <a:cs typeface="Calibri"/>
              </a:rPr>
              <a:t>permitted use</a:t>
            </a:r>
            <a:r>
              <a:rPr lang="en-US" sz="1600" dirty="0">
                <a:ea typeface="Calibri"/>
                <a:cs typeface="Calibri"/>
              </a:rPr>
              <a:t> of tax data</a:t>
            </a:r>
          </a:p>
          <a:p>
            <a:pPr marL="557213" lvl="1" indent="-214313">
              <a:spcAft>
                <a:spcPts val="450"/>
              </a:spcAft>
              <a:buFont typeface="Wingdings"/>
              <a:buChar char="§"/>
            </a:pPr>
            <a:r>
              <a:rPr lang="en-US" sz="1600" dirty="0">
                <a:ea typeface="Calibri"/>
                <a:cs typeface="Calibri"/>
              </a:rPr>
              <a:t>Create </a:t>
            </a:r>
            <a:r>
              <a:rPr lang="en-US" sz="1600" b="1" dirty="0">
                <a:solidFill>
                  <a:srgbClr val="00B0F0"/>
                </a:solidFill>
                <a:ea typeface="Calibri"/>
                <a:cs typeface="Calibri"/>
              </a:rPr>
              <a:t>APIs </a:t>
            </a:r>
            <a:r>
              <a:rPr lang="en-US" sz="1600" dirty="0">
                <a:ea typeface="Calibri"/>
                <a:cs typeface="Calibri"/>
              </a:rPr>
              <a:t>to enable data interchange, allowing for open query of taxpayer info without compromising personal data</a:t>
            </a:r>
          </a:p>
          <a:p>
            <a:pPr marL="214313" indent="-214313">
              <a:spcAft>
                <a:spcPts val="450"/>
              </a:spcAft>
              <a:buFont typeface="Wingdings"/>
              <a:buChar char="§"/>
            </a:pPr>
            <a:r>
              <a:rPr lang="en-US" dirty="0">
                <a:ea typeface="Calibri"/>
                <a:cs typeface="Calibri"/>
              </a:rPr>
              <a:t>Invest in </a:t>
            </a:r>
            <a:r>
              <a:rPr lang="en-US" b="1" dirty="0">
                <a:solidFill>
                  <a:srgbClr val="00B0F0"/>
                </a:solidFill>
                <a:ea typeface="Calibri"/>
                <a:cs typeface="Calibri"/>
              </a:rPr>
              <a:t>ecosystem partners</a:t>
            </a:r>
            <a:r>
              <a:rPr lang="en-US" dirty="0">
                <a:ea typeface="Calibri"/>
                <a:cs typeface="Calibri"/>
              </a:rPr>
              <a:t> (i.e., the app developers that will build linkages to the tax administration)</a:t>
            </a:r>
            <a:endParaRPr lang="en-US" dirty="0"/>
          </a:p>
          <a:p>
            <a:pPr marL="214313" indent="-214313">
              <a:spcAft>
                <a:spcPts val="450"/>
              </a:spcAft>
              <a:buFont typeface="Wingdings"/>
              <a:buChar char="§"/>
            </a:pPr>
            <a:r>
              <a:rPr lang="en-US" dirty="0">
                <a:ea typeface="Calibri"/>
                <a:cs typeface="Calibri"/>
              </a:rPr>
              <a:t>Establish a </a:t>
            </a:r>
            <a:r>
              <a:rPr lang="en-US" b="1" dirty="0">
                <a:solidFill>
                  <a:srgbClr val="00B0F0"/>
                </a:solidFill>
                <a:ea typeface="Calibri"/>
                <a:cs typeface="Calibri"/>
              </a:rPr>
              <a:t>data partnership</a:t>
            </a:r>
            <a:r>
              <a:rPr lang="en-US" dirty="0">
                <a:ea typeface="Calibri"/>
                <a:cs typeface="Calibri"/>
              </a:rPr>
              <a:t> with universities, think tanks, international organizations, and others to leverage data science and research skills in order to better utilize tax data</a:t>
            </a:r>
          </a:p>
          <a:p>
            <a:pPr marL="214313" indent="-214313">
              <a:spcAft>
                <a:spcPts val="450"/>
              </a:spcAft>
              <a:buFont typeface="Wingdings"/>
              <a:buChar char="§"/>
            </a:pPr>
            <a:r>
              <a:rPr lang="en-US" dirty="0">
                <a:ea typeface="Calibri"/>
                <a:cs typeface="Calibri"/>
              </a:rPr>
              <a:t>Create </a:t>
            </a:r>
            <a:r>
              <a:rPr lang="en-US" b="1" dirty="0">
                <a:solidFill>
                  <a:srgbClr val="00B0F0"/>
                </a:solidFill>
                <a:ea typeface="Calibri"/>
                <a:cs typeface="Calibri"/>
              </a:rPr>
              <a:t>incentives</a:t>
            </a:r>
            <a:r>
              <a:rPr lang="en-US" dirty="0">
                <a:ea typeface="Calibri"/>
                <a:cs typeface="Calibri"/>
              </a:rPr>
              <a:t> for adoption and usage (IDs, DMP)</a:t>
            </a:r>
          </a:p>
          <a:p>
            <a:pPr marL="214313" indent="-214313">
              <a:spcAft>
                <a:spcPts val="450"/>
              </a:spcAft>
              <a:buFont typeface="Wingdings"/>
              <a:buChar char="§"/>
            </a:pPr>
            <a:r>
              <a:rPr lang="en-US" dirty="0">
                <a:ea typeface="Calibri"/>
                <a:cs typeface="Calibri"/>
              </a:rPr>
              <a:t>Aim for an </a:t>
            </a:r>
            <a:r>
              <a:rPr lang="en-US" b="1" dirty="0">
                <a:solidFill>
                  <a:srgbClr val="00B0F0"/>
                </a:solidFill>
                <a:ea typeface="Calibri"/>
                <a:cs typeface="Calibri"/>
              </a:rPr>
              <a:t>inclusive</a:t>
            </a:r>
            <a:r>
              <a:rPr lang="en-US" dirty="0">
                <a:ea typeface="Calibri"/>
                <a:cs typeface="Calibri"/>
              </a:rPr>
              <a:t> and </a:t>
            </a:r>
            <a:r>
              <a:rPr lang="en-US" b="1" dirty="0">
                <a:solidFill>
                  <a:srgbClr val="00B0F0"/>
                </a:solidFill>
                <a:ea typeface="Calibri"/>
                <a:cs typeface="Calibri"/>
              </a:rPr>
              <a:t>equitable</a:t>
            </a:r>
            <a:r>
              <a:rPr lang="en-US" dirty="0">
                <a:ea typeface="Calibri"/>
                <a:cs typeface="Calibri"/>
              </a:rPr>
              <a:t> tax system</a:t>
            </a:r>
          </a:p>
          <a:p>
            <a:pPr marL="214313" indent="-214313">
              <a:spcAft>
                <a:spcPts val="450"/>
              </a:spcAft>
              <a:buFont typeface="Wingdings"/>
              <a:buChar char="§"/>
            </a:pPr>
            <a:r>
              <a:rPr lang="en-US" dirty="0">
                <a:ea typeface="Calibri"/>
                <a:cs typeface="Calibri"/>
              </a:rPr>
              <a:t>Get </a:t>
            </a:r>
            <a:r>
              <a:rPr lang="en-US">
                <a:ea typeface="Calibri"/>
                <a:cs typeface="Calibri"/>
              </a:rPr>
              <a:t>the preconditions </a:t>
            </a:r>
            <a:r>
              <a:rPr lang="en-US" dirty="0">
                <a:ea typeface="Calibri"/>
                <a:cs typeface="Calibri"/>
              </a:rPr>
              <a:t>right!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DA1511-64BB-8001-EA29-9C73BACADE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88097B-0B69-5CC4-009E-A45FB688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forward for policy and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05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76600" y="1219200"/>
            <a:ext cx="5401097" cy="2376264"/>
          </a:xfrm>
        </p:spPr>
        <p:txBody>
          <a:bodyPr/>
          <a:lstStyle/>
          <a:p>
            <a:pPr algn="ctr"/>
            <a:r>
              <a:rPr lang="en-US" sz="6000" i="1" dirty="0">
                <a:solidFill>
                  <a:schemeClr val="accent2">
                    <a:lumMod val="75000"/>
                  </a:schemeClr>
                </a:solidFill>
              </a:rPr>
              <a:t>Thank You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24200" y="3733800"/>
            <a:ext cx="5401097" cy="1600200"/>
          </a:xfrm>
        </p:spPr>
        <p:txBody>
          <a:bodyPr/>
          <a:lstStyle/>
          <a:p>
            <a:pPr algn="ctr"/>
            <a:r>
              <a:rPr lang="en-US" sz="1800" i="1" dirty="0">
                <a:solidFill>
                  <a:srgbClr val="00B0F0"/>
                </a:solidFill>
              </a:rPr>
              <a:t>Dr Fabrizio Santoro</a:t>
            </a:r>
            <a:endParaRPr lang="en-US" sz="1200" b="0" dirty="0">
              <a:solidFill>
                <a:schemeClr val="accent6"/>
              </a:solidFill>
            </a:endParaRPr>
          </a:p>
          <a:p>
            <a:r>
              <a:rPr lang="en-US" sz="1800" b="0" dirty="0">
                <a:solidFill>
                  <a:schemeClr val="accent6"/>
                </a:solidFill>
              </a:rPr>
              <a:t>f.santoro@ids.ac.uk</a:t>
            </a:r>
          </a:p>
          <a:p>
            <a:endParaRPr lang="en-US" sz="1200" b="0" dirty="0">
              <a:solidFill>
                <a:srgbClr val="00B0F0"/>
              </a:solidFill>
            </a:endParaRPr>
          </a:p>
          <a:p>
            <a:pPr algn="ctr"/>
            <a:endParaRPr lang="en-US" sz="12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84004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6d85b286a_0_0"/>
          <p:cNvSpPr txBox="1">
            <a:spLocks noGrp="1"/>
          </p:cNvSpPr>
          <p:nvPr>
            <p:ph type="title"/>
          </p:nvPr>
        </p:nvSpPr>
        <p:spPr>
          <a:xfrm>
            <a:off x="1167503" y="289525"/>
            <a:ext cx="103005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b="1">
                <a:latin typeface="Arial"/>
                <a:ea typeface="Arial"/>
                <a:cs typeface="Arial"/>
                <a:sym typeface="Arial"/>
              </a:rPr>
              <a:t>Broader conceptual shifts for PFM (ODI/public.digital)</a:t>
            </a:r>
            <a:endParaRPr sz="30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g366d85b286a_0_0" title="Screenshot 2025-06-10 10134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034125"/>
            <a:ext cx="11887200" cy="52708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55B543-CE65-F829-5F6A-E449585F7686}"/>
              </a:ext>
            </a:extLst>
          </p:cNvPr>
          <p:cNvSpPr txBox="1"/>
          <p:nvPr/>
        </p:nvSpPr>
        <p:spPr>
          <a:xfrm>
            <a:off x="11088556" y="6555535"/>
            <a:ext cx="11034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 action="ppaction://hlinksldjump"/>
              </a:rPr>
              <a:t>back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A graph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73C012D3-4C7B-556D-D06C-6DC658CFF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t="3133" b="3266"/>
          <a:stretch/>
        </p:blipFill>
        <p:spPr>
          <a:xfrm>
            <a:off x="1600200" y="762000"/>
            <a:ext cx="8001000" cy="567821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C98E2C-03EB-D4AA-7540-5ECB1AB2FCDE}"/>
              </a:ext>
            </a:extLst>
          </p:cNvPr>
          <p:cNvSpPr txBox="1"/>
          <p:nvPr/>
        </p:nvSpPr>
        <p:spPr>
          <a:xfrm>
            <a:off x="11088556" y="6555535"/>
            <a:ext cx="11034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 action="ppaction://hlinksldjump"/>
              </a:rPr>
              <a:t>back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8126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of a variety of lines&#10;&#10;Description automatically generated with medium confidence">
            <a:extLst>
              <a:ext uri="{FF2B5EF4-FFF2-40B4-BE49-F238E27FC236}">
                <a16:creationId xmlns:a16="http://schemas.microsoft.com/office/drawing/2014/main" id="{7ABF77E2-7275-ABBC-E629-32BC00FDAB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0200" y="152400"/>
            <a:ext cx="8839200" cy="642851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ED04D9-0079-B676-9263-C5C7AA8D688D}"/>
              </a:ext>
            </a:extLst>
          </p:cNvPr>
          <p:cNvSpPr txBox="1"/>
          <p:nvPr/>
        </p:nvSpPr>
        <p:spPr>
          <a:xfrm>
            <a:off x="11088556" y="6555535"/>
            <a:ext cx="11034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 action="ppaction://hlinksldjump"/>
              </a:rPr>
              <a:t>back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652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76200"/>
            <a:ext cx="8763000" cy="720080"/>
          </a:xfrm>
        </p:spPr>
        <p:txBody>
          <a:bodyPr/>
          <a:lstStyle/>
          <a:p>
            <a:pPr lvl="0"/>
            <a:r>
              <a:rPr lang="en-US" dirty="0"/>
              <a:t>Background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9262B95-2E6B-57A8-F4B4-3A0F2EECF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800100"/>
            <a:ext cx="11582400" cy="52578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Tax administrations in SSA are strongly </a:t>
            </a:r>
            <a:r>
              <a:rPr lang="en-US" dirty="0" err="1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digitalising</a:t>
            </a: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 themselves (</a:t>
            </a:r>
            <a:r>
              <a:rPr lang="en-US" dirty="0" err="1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Okunogbe</a:t>
            </a: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 and Santoro 2023)</a:t>
            </a:r>
          </a:p>
          <a:p>
            <a:r>
              <a:rPr lang="en-GB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First </a:t>
            </a:r>
            <a:r>
              <a:rPr lang="en-GB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  <a:hlinkClick r:id="rId2"/>
              </a:rPr>
              <a:t>wave</a:t>
            </a:r>
            <a:r>
              <a:rPr lang="en-GB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 of technologies (ITAX, </a:t>
            </a:r>
            <a:r>
              <a:rPr lang="en-GB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  <a:hlinkClick r:id="rId3"/>
              </a:rPr>
              <a:t>EFDs</a:t>
            </a:r>
            <a:r>
              <a:rPr lang="en-GB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, </a:t>
            </a:r>
            <a:r>
              <a:rPr lang="en-GB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e-filing</a:t>
            </a:r>
            <a:r>
              <a:rPr lang="en-GB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), proven to be impactful in raising revenue (</a:t>
            </a:r>
            <a:r>
              <a:rPr lang="en-GB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IMF</a:t>
            </a:r>
            <a:r>
              <a:rPr lang="en-GB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, </a:t>
            </a:r>
            <a:r>
              <a:rPr lang="en-GB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ICTD</a:t>
            </a:r>
            <a:r>
              <a:rPr lang="en-GB" dirty="0">
                <a:solidFill>
                  <a:schemeClr val="tx2"/>
                </a:solidFill>
                <a:ea typeface="Calibri" panose="020F0502020204030204" pitchFamily="34" charset="0"/>
                <a:cs typeface="Times New Roman"/>
              </a:rPr>
              <a:t>)</a:t>
            </a:r>
          </a:p>
          <a:p>
            <a:pPr marL="0" indent="0">
              <a:buNone/>
            </a:pPr>
            <a:endParaRPr lang="en-US" sz="2000" b="1" dirty="0">
              <a:solidFill>
                <a:schemeClr val="tx2"/>
              </a:solidFill>
              <a:ea typeface="Calibri" panose="020F0502020204030204" pitchFamily="34" charset="0"/>
              <a:cs typeface="Times New Roman"/>
            </a:endParaRPr>
          </a:p>
          <a:p>
            <a:endParaRPr lang="en-US" sz="2400" dirty="0"/>
          </a:p>
          <a:p>
            <a:endParaRPr lang="en-GB" sz="2400" b="0" dirty="0"/>
          </a:p>
        </p:txBody>
      </p:sp>
      <p:pic>
        <p:nvPicPr>
          <p:cNvPr id="7" name="Google Shape;143;p10" descr="A graph of tax services&#10;&#10;AI-generated content may be incorrect.">
            <a:extLst>
              <a:ext uri="{FF2B5EF4-FFF2-40B4-BE49-F238E27FC236}">
                <a16:creationId xmlns:a16="http://schemas.microsoft.com/office/drawing/2014/main" id="{19682EFE-18B1-DA9F-2695-E1A96414ABE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9800" y="1637476"/>
            <a:ext cx="7239000" cy="4687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46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A6CC58-4809-7ACB-4141-AA5240A41A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F488E9-F6A4-8E19-719E-0BBC1FD1F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34032"/>
            <a:ext cx="8839200" cy="56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8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ICTD’s </a:t>
            </a:r>
            <a:r>
              <a:rPr lang="en-US" sz="2000" b="1" dirty="0">
                <a:solidFill>
                  <a:schemeClr val="tx2"/>
                </a:solidFill>
              </a:rPr>
              <a:t>DPI and Tax </a:t>
            </a:r>
            <a:r>
              <a:rPr lang="en-US" sz="2000" dirty="0" err="1">
                <a:solidFill>
                  <a:schemeClr val="tx2"/>
                </a:solidFill>
              </a:rPr>
              <a:t>programme</a:t>
            </a:r>
            <a:r>
              <a:rPr lang="en-US" sz="2000" dirty="0">
                <a:solidFill>
                  <a:schemeClr val="tx2"/>
                </a:solidFill>
              </a:rPr>
              <a:t> explores the intersections between DPI deployments and tax administration in lower-income countries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Public Infrastructure (DPI) and Tax program</a:t>
            </a:r>
          </a:p>
        </p:txBody>
      </p:sp>
      <p:sp>
        <p:nvSpPr>
          <p:cNvPr id="5" name="Google Shape;161;p16">
            <a:extLst>
              <a:ext uri="{FF2B5EF4-FFF2-40B4-BE49-F238E27FC236}">
                <a16:creationId xmlns:a16="http://schemas.microsoft.com/office/drawing/2014/main" id="{00708809-6993-17D4-9019-376C14F91F13}"/>
              </a:ext>
            </a:extLst>
          </p:cNvPr>
          <p:cNvSpPr txBox="1"/>
          <p:nvPr/>
        </p:nvSpPr>
        <p:spPr>
          <a:xfrm>
            <a:off x="2667000" y="1683922"/>
            <a:ext cx="6349200" cy="349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14999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∙"/>
            </a:pPr>
            <a:r>
              <a:rPr lang="en-US" sz="1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Digital ID systems</a:t>
            </a:r>
            <a:endParaRPr sz="18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∙"/>
            </a:pPr>
            <a:r>
              <a:rPr lang="en-US" sz="1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Digital payments</a:t>
            </a:r>
            <a:endParaRPr sz="18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1428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∙"/>
            </a:pPr>
            <a:r>
              <a:rPr lang="en-US" sz="1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 exchange systems</a:t>
            </a:r>
            <a:endParaRPr sz="18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∙"/>
            </a:pPr>
            <a:r>
              <a:rPr lang="en-US" sz="1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Others emerging...</a:t>
            </a:r>
            <a:endParaRPr sz="18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62;p16" descr="A fingerprint symbol with orange lines&#10;&#10;Description automatically generated">
            <a:extLst>
              <a:ext uri="{FF2B5EF4-FFF2-40B4-BE49-F238E27FC236}">
                <a16:creationId xmlns:a16="http://schemas.microsoft.com/office/drawing/2014/main" id="{5E8247F4-12E2-CB0E-7B9F-90ED96029C1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9274" y="1965845"/>
            <a:ext cx="1079047" cy="67967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Google Shape;163;p16" descr="A stack of money with arrows&#10;&#10;Description automatically generated">
            <a:extLst>
              <a:ext uri="{FF2B5EF4-FFF2-40B4-BE49-F238E27FC236}">
                <a16:creationId xmlns:a16="http://schemas.microsoft.com/office/drawing/2014/main" id="{E614DFDE-F73D-4A05-455C-2BC8E489E1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9048" y="2738704"/>
            <a:ext cx="968149" cy="72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64;p16" descr="A close-up of a badge&#10;&#10;Description automatically generated">
            <a:extLst>
              <a:ext uri="{FF2B5EF4-FFF2-40B4-BE49-F238E27FC236}">
                <a16:creationId xmlns:a16="http://schemas.microsoft.com/office/drawing/2014/main" id="{8CB7B7B2-D33D-883A-D759-E3756E082AC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8402" y="3631369"/>
            <a:ext cx="949439" cy="676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21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1E5766-271C-D49E-F42C-0DDEDBB85B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800" y="730652"/>
            <a:ext cx="8534400" cy="5562599"/>
          </a:xfrm>
        </p:spPr>
        <p:txBody>
          <a:bodyPr/>
          <a:lstStyle/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“At Co-Develop, we understand digital public infrastructure (DPI) to be society-wide, digital capabilities that are essential to participation in society and markets as a citizen, entrepreneur, and consumer in a digital era. Because it is essential, DPI should be guaranteed by public institutions to be 1) </a:t>
            </a:r>
            <a:r>
              <a:rPr lang="en-US" sz="2000" dirty="0">
                <a:highlight>
                  <a:schemeClr val="accent3"/>
                </a:highlight>
                <a:latin typeface="Calibri"/>
                <a:ea typeface="Calibri"/>
                <a:cs typeface="Calibri"/>
                <a:sym typeface="Calibri"/>
              </a:rPr>
              <a:t>inclusive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, 2) </a:t>
            </a:r>
            <a:r>
              <a:rPr lang="en-US" sz="2000" dirty="0">
                <a:highlight>
                  <a:schemeClr val="accent3"/>
                </a:highlight>
                <a:latin typeface="Calibri"/>
                <a:ea typeface="Calibri"/>
                <a:cs typeface="Calibri"/>
                <a:sym typeface="Calibri"/>
              </a:rPr>
              <a:t>foundational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, 3) </a:t>
            </a:r>
            <a:r>
              <a:rPr lang="en-US" sz="2000" dirty="0">
                <a:highlight>
                  <a:schemeClr val="accent3"/>
                </a:highlight>
                <a:latin typeface="Calibri"/>
                <a:ea typeface="Calibri"/>
                <a:cs typeface="Calibri"/>
                <a:sym typeface="Calibri"/>
              </a:rPr>
              <a:t>interoperable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, and 4) </a:t>
            </a:r>
            <a:r>
              <a:rPr lang="en-US" sz="2000" dirty="0">
                <a:highlight>
                  <a:schemeClr val="accent3"/>
                </a:highlight>
                <a:latin typeface="Calibri"/>
                <a:ea typeface="Calibri"/>
                <a:cs typeface="Calibri"/>
                <a:sym typeface="Calibri"/>
              </a:rPr>
              <a:t>publicly accountable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, as it is deployed in countries around the world.” (Eaves &amp; Sandman, 2024)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30688A-2962-E203-5019-0FA666334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F2686C-B99E-8134-7728-686E6338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DPI? The philosophy</a:t>
            </a:r>
            <a:br>
              <a:rPr lang="en-US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372A-E471-B8C3-983E-CFD6155AEC46}"/>
              </a:ext>
            </a:extLst>
          </p:cNvPr>
          <p:cNvSpPr txBox="1"/>
          <p:nvPr/>
        </p:nvSpPr>
        <p:spPr>
          <a:xfrm>
            <a:off x="11088556" y="6019800"/>
            <a:ext cx="11034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 action="ppaction://hlinksldjump"/>
              </a:rPr>
              <a:t>more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175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697A06-55AB-B1A6-252B-9C092785D2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338E5B-4EBD-6468-4D74-F5DD83CE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DPI can provide an approach to transform tax administration in SSA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65C9A-751D-73AE-25C8-8E1C94DDA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7" y="924291"/>
            <a:ext cx="11011725" cy="539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1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DDFA08-EF34-7EC2-CD34-8CA0055B2A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Uganda and Ghana, integration brought huge increases in registration numbers (</a:t>
            </a:r>
            <a:r>
              <a:rPr lang="en-US" dirty="0" err="1"/>
              <a:t>Scarpini</a:t>
            </a:r>
            <a:r>
              <a:rPr lang="en-US" dirty="0"/>
              <a:t> et al 2024)</a:t>
            </a:r>
          </a:p>
          <a:p>
            <a:r>
              <a:rPr lang="en-US" dirty="0"/>
              <a:t>Previously </a:t>
            </a:r>
            <a:r>
              <a:rPr lang="en-US" dirty="0">
                <a:hlinkClick r:id="rId2" action="ppaction://hlinksldjump"/>
              </a:rPr>
              <a:t>unreached</a:t>
            </a:r>
            <a:r>
              <a:rPr lang="en-US" dirty="0"/>
              <a:t> TP categories – rural, female, younger, informal entities (Santoro et al 2024)</a:t>
            </a:r>
          </a:p>
          <a:p>
            <a:r>
              <a:rPr lang="en-US" dirty="0"/>
              <a:t>But only mixed evidence on revenue impacts – compliance and capacity gaps</a:t>
            </a:r>
          </a:p>
          <a:p>
            <a:r>
              <a:rPr lang="en-US" dirty="0"/>
              <a:t>Also data quality concerns (outdated, not relevant, etc.), while for some info quality largely improves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90A6DB-F6AE-1610-135D-7ED52B80AD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CB5FB4-29EF-8609-D5C8-60B500C7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system integration with taxpayer registration</a:t>
            </a:r>
            <a:endParaRPr lang="en-GB" dirty="0"/>
          </a:p>
        </p:txBody>
      </p:sp>
      <p:pic>
        <p:nvPicPr>
          <p:cNvPr id="5" name="Content Placeholder 6" descr="A graph with numbers and a bar&#10;&#10;Description automatically generated with medium confidence">
            <a:extLst>
              <a:ext uri="{FF2B5EF4-FFF2-40B4-BE49-F238E27FC236}">
                <a16:creationId xmlns:a16="http://schemas.microsoft.com/office/drawing/2014/main" id="{6DE60DAD-DB55-3A12-E13D-BAF0BD99A5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9" t="8129" r="2380" b="3234"/>
          <a:stretch/>
        </p:blipFill>
        <p:spPr>
          <a:xfrm>
            <a:off x="6223001" y="2646802"/>
            <a:ext cx="5009120" cy="3405398"/>
          </a:xfrm>
          <a:prstGeom prst="rect">
            <a:avLst/>
          </a:prstGeom>
        </p:spPr>
      </p:pic>
      <p:pic>
        <p:nvPicPr>
          <p:cNvPr id="6" name="Content Placeholder 15">
            <a:extLst>
              <a:ext uri="{FF2B5EF4-FFF2-40B4-BE49-F238E27FC236}">
                <a16:creationId xmlns:a16="http://schemas.microsoft.com/office/drawing/2014/main" id="{0AC224C8-0AE8-EDD9-9BC4-E791FA3091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1" t="1803" r="1709"/>
          <a:stretch/>
        </p:blipFill>
        <p:spPr>
          <a:xfrm>
            <a:off x="838200" y="2575756"/>
            <a:ext cx="4724400" cy="3432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4509EE-8E13-183B-DC83-AB04F9585999}"/>
              </a:ext>
            </a:extLst>
          </p:cNvPr>
          <p:cNvSpPr txBox="1"/>
          <p:nvPr/>
        </p:nvSpPr>
        <p:spPr>
          <a:xfrm>
            <a:off x="1981200" y="6052200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Uganda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F29DDE-95F4-86B8-71C6-730760DA6F45}"/>
              </a:ext>
            </a:extLst>
          </p:cNvPr>
          <p:cNvSpPr txBox="1"/>
          <p:nvPr/>
        </p:nvSpPr>
        <p:spPr>
          <a:xfrm>
            <a:off x="7774394" y="6052200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Ghana </a:t>
            </a:r>
          </a:p>
        </p:txBody>
      </p:sp>
    </p:spTree>
    <p:extLst>
      <p:ext uri="{BB962C8B-B14F-4D97-AF65-F5344CB8AC3E}">
        <p14:creationId xmlns:p14="http://schemas.microsoft.com/office/powerpoint/2010/main" val="391670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63569-3349-A20C-8FD1-7F8F3B184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Adoption depends on a range of factors: usage in the supply chain, IT-readiness, know-how and fin. inclusion</a:t>
            </a:r>
          </a:p>
          <a:p>
            <a:pPr lvl="1"/>
            <a:r>
              <a:rPr lang="en-US" dirty="0"/>
              <a:t>Similar digital divide as for other tax e-services (Santoro et al 2023)</a:t>
            </a:r>
          </a:p>
          <a:p>
            <a:r>
              <a:rPr lang="en-US" dirty="0"/>
              <a:t>Cash still remains king (Bernad et al 2023)</a:t>
            </a:r>
          </a:p>
          <a:p>
            <a:r>
              <a:rPr lang="en-US" dirty="0"/>
              <a:t>Fiscal incentives (</a:t>
            </a:r>
            <a:r>
              <a:rPr lang="en-US" dirty="0" err="1"/>
              <a:t>Gh</a:t>
            </a:r>
            <a:r>
              <a:rPr lang="en-US" dirty="0"/>
              <a:t>) and fees removal (</a:t>
            </a:r>
            <a:r>
              <a:rPr lang="en-US" dirty="0" err="1"/>
              <a:t>Rw</a:t>
            </a:r>
            <a:r>
              <a:rPr lang="en-US" dirty="0"/>
              <a:t>) effective for adoption (Bernad et al 2023, </a:t>
            </a:r>
            <a:r>
              <a:rPr lang="en-US" dirty="0" err="1"/>
              <a:t>Scarpini</a:t>
            </a:r>
            <a:r>
              <a:rPr lang="en-US" dirty="0"/>
              <a:t> et al 2024)</a:t>
            </a:r>
          </a:p>
          <a:p>
            <a:r>
              <a:rPr lang="en-US" dirty="0"/>
              <a:t>Only limited, short-term, positive impact on compliance – </a:t>
            </a:r>
            <a:r>
              <a:rPr lang="en-US" dirty="0">
                <a:hlinkClick r:id="rId2" action="ppaction://hlinksldjump"/>
              </a:rPr>
              <a:t>strategic offsetting </a:t>
            </a:r>
            <a:r>
              <a:rPr lang="en-US" dirty="0"/>
              <a:t>when filing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4B28A-C455-E20C-389D-0B707FC58C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55FBC2-EE30-2AED-1567-AB3080648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merchant payments as a medium for tax compliance</a:t>
            </a:r>
            <a:endParaRPr lang="en-GB" dirty="0"/>
          </a:p>
        </p:txBody>
      </p:sp>
      <p:pic>
        <p:nvPicPr>
          <p:cNvPr id="5" name="Content Placeholder 6" descr="A graph of a number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0F57970F-58A0-4A98-8B34-E65441B0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2854036"/>
            <a:ext cx="4876800" cy="3546764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EE35B51-A905-52F8-6220-6E19FC526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847930"/>
            <a:ext cx="4903901" cy="352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0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D93DA-894E-77C2-193B-542E7F7C45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EC1F49-8FD6-4490-F79A-6D5F4AFE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40" dirty="0"/>
              <a:t>Preconditions to unlock full potential of DPI</a:t>
            </a:r>
            <a:br>
              <a:rPr lang="en-US" spc="-40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010AA2-57CF-8109-7E89-BD4B93EB5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55" y="1181100"/>
            <a:ext cx="1107548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45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INICOM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solidFill>
          <a:srgbClr val="FFCCFF"/>
        </a:solidFill>
      </a:spPr>
      <a:bodyPr wrap="square" rtlCol="0">
        <a:spAutoFit/>
      </a:bodyPr>
      <a:lstStyle>
        <a:defPPr>
          <a:defRPr sz="16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2496</TotalTime>
  <Words>592</Words>
  <Application>Microsoft Office PowerPoint</Application>
  <PresentationFormat>Widescreen</PresentationFormat>
  <Paragraphs>66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Bookman Old Style</vt:lpstr>
      <vt:lpstr>Calibri</vt:lpstr>
      <vt:lpstr>Inter</vt:lpstr>
      <vt:lpstr>Lucida Grande</vt:lpstr>
      <vt:lpstr>Noto Sans Symbols</vt:lpstr>
      <vt:lpstr>Spline Sans Medium</vt:lpstr>
      <vt:lpstr>Trebuchet MS</vt:lpstr>
      <vt:lpstr>Wingdings</vt:lpstr>
      <vt:lpstr>Wingdings 3</vt:lpstr>
      <vt:lpstr>Default Theme</vt:lpstr>
      <vt:lpstr>PowerPoint Presentation</vt:lpstr>
      <vt:lpstr>Background</vt:lpstr>
      <vt:lpstr>PowerPoint Presentation</vt:lpstr>
      <vt:lpstr>Digital Public Infrastructure (DPI) and Tax program</vt:lpstr>
      <vt:lpstr>What is DPI? The philosophy </vt:lpstr>
      <vt:lpstr>DPI can provide an approach to transform tax administration in SSA</vt:lpstr>
      <vt:lpstr>ID system integration with taxpayer registration</vt:lpstr>
      <vt:lpstr>Digital merchant payments as a medium for tax compliance</vt:lpstr>
      <vt:lpstr>Preconditions to unlock full potential of DPI </vt:lpstr>
      <vt:lpstr>Ways forward for policy and research</vt:lpstr>
      <vt:lpstr>PowerPoint Presentation</vt:lpstr>
      <vt:lpstr>Broader conceptual shifts for PFM (ODI/public.digital)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Louis</dc:creator>
  <cp:lastModifiedBy>Fabrizio Santoro</cp:lastModifiedBy>
  <cp:revision>171</cp:revision>
  <cp:lastPrinted>2013-05-17T08:49:18Z</cp:lastPrinted>
  <dcterms:created xsi:type="dcterms:W3CDTF">2012-08-21T12:53:26Z</dcterms:created>
  <dcterms:modified xsi:type="dcterms:W3CDTF">2025-06-25T12:46:39Z</dcterms:modified>
</cp:coreProperties>
</file>