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60" r:id="rId5"/>
    <p:sldId id="261" r:id="rId6"/>
    <p:sldId id="259" r:id="rId7"/>
    <p:sldId id="262" r:id="rId8"/>
    <p:sldId id="263" r:id="rId9"/>
    <p:sldId id="264" r:id="rId10"/>
    <p:sldId id="266"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494"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8CFB3-E429-4410-B7C9-E78257C1B4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83F7F5-8F2B-45B7-9D5D-02A3C234E7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0D5655-1635-434C-AA18-907CB34AE312}"/>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5" name="Footer Placeholder 4">
            <a:extLst>
              <a:ext uri="{FF2B5EF4-FFF2-40B4-BE49-F238E27FC236}">
                <a16:creationId xmlns:a16="http://schemas.microsoft.com/office/drawing/2014/main" id="{AC2D1324-1142-4417-8AD5-551DB0D4BC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28A1DF-DE2F-42BC-9377-C4A75DE3F39C}"/>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1793427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9626A-4AD6-495D-9648-AF413419F6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1434B1-C10A-413D-A427-C09D649DF6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95400B-86E2-4A09-A1B3-3914B11153C3}"/>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5" name="Footer Placeholder 4">
            <a:extLst>
              <a:ext uri="{FF2B5EF4-FFF2-40B4-BE49-F238E27FC236}">
                <a16:creationId xmlns:a16="http://schemas.microsoft.com/office/drawing/2014/main" id="{5AA223F1-B976-489F-A8F4-B6F2447AFD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72D22-2465-44E4-A61A-D0A8FDD662DA}"/>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3149559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1162E0-A9CA-4795-8E55-CCF93D2848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A4F6B9-B7E3-4997-A345-9A0AA8EE514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650C7E-7099-4433-B4CC-67B24974EE15}"/>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5" name="Footer Placeholder 4">
            <a:extLst>
              <a:ext uri="{FF2B5EF4-FFF2-40B4-BE49-F238E27FC236}">
                <a16:creationId xmlns:a16="http://schemas.microsoft.com/office/drawing/2014/main" id="{D1BDF91E-B359-4FA0-8FAB-37E15E4E9B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B44AA0-D683-4FC1-A546-86F94F1450FA}"/>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2291818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03B2C-1408-405B-B199-E2F51D8495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B791EB-9BC7-4326-86F8-6F3CDBB223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1ADBE1-A680-4E9D-B682-B93A970C416C}"/>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5" name="Footer Placeholder 4">
            <a:extLst>
              <a:ext uri="{FF2B5EF4-FFF2-40B4-BE49-F238E27FC236}">
                <a16:creationId xmlns:a16="http://schemas.microsoft.com/office/drawing/2014/main" id="{2B441AD7-606B-4335-A21C-B2E618EAF2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66874E-9AA1-49DA-AADE-90235C06AFDD}"/>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570950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E2ECA-2B49-4EBF-8FBB-ABC5488268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F969F8-67B1-4AAD-9EC7-DCB88D4841C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464FEF-05B8-4E95-9C69-B09A46CFCD17}"/>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5" name="Footer Placeholder 4">
            <a:extLst>
              <a:ext uri="{FF2B5EF4-FFF2-40B4-BE49-F238E27FC236}">
                <a16:creationId xmlns:a16="http://schemas.microsoft.com/office/drawing/2014/main" id="{CC4C8A36-CA7C-446C-B74C-8A7FDDCE30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91D692-1300-4FF3-8BFF-269A682BAB32}"/>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3024083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5B213-1F84-4CBB-9021-462411FCF3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EE993C-0413-4804-BE26-03AEA11E80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2EE626-7561-485F-B350-0D56E5BCBF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2FE9C8-B2A9-4C0A-A6AA-5B6489D23B78}"/>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6" name="Footer Placeholder 5">
            <a:extLst>
              <a:ext uri="{FF2B5EF4-FFF2-40B4-BE49-F238E27FC236}">
                <a16:creationId xmlns:a16="http://schemas.microsoft.com/office/drawing/2014/main" id="{4157C0AE-9ECF-4310-B0CF-B04D5A11E8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69B29-2E75-408D-AC7C-26B0A153293F}"/>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4236937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B7A11-B82C-403F-A6FB-7DB01FD3B2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F5122E-B9AC-49C3-8C9D-69CA94C46E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BFBD5E-9337-4DEC-91A8-014093EEB9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0CDE3B-3F44-47A0-98EC-0FF873BBF0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182359-277E-4C4A-9626-587EF505C9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128C9C-352E-4989-970B-95A556DA8DE7}"/>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8" name="Footer Placeholder 7">
            <a:extLst>
              <a:ext uri="{FF2B5EF4-FFF2-40B4-BE49-F238E27FC236}">
                <a16:creationId xmlns:a16="http://schemas.microsoft.com/office/drawing/2014/main" id="{6E00FF71-8913-4561-90EF-EB535AD309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D3AD3DB-3E8A-4CD3-8911-2DBEFE36802F}"/>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3597881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98920-8B01-47C5-9BF3-D72C41D9737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38B3A2E-CB51-4F3B-8578-897D441D3B2F}"/>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4" name="Footer Placeholder 3">
            <a:extLst>
              <a:ext uri="{FF2B5EF4-FFF2-40B4-BE49-F238E27FC236}">
                <a16:creationId xmlns:a16="http://schemas.microsoft.com/office/drawing/2014/main" id="{BFC7C544-E9E0-448D-A034-1CAFA69531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83FD90-6E24-4F0D-9E80-1768F1531E33}"/>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1176220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FF0661-C078-4DC2-9EA0-32447B0BFED5}"/>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3" name="Footer Placeholder 2">
            <a:extLst>
              <a:ext uri="{FF2B5EF4-FFF2-40B4-BE49-F238E27FC236}">
                <a16:creationId xmlns:a16="http://schemas.microsoft.com/office/drawing/2014/main" id="{53CCC043-5AFD-4032-B26A-83F344B30C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BB06FB-4C9F-4898-A15F-6198AC42C4C6}"/>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1714763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71DAE-E84D-4C69-B718-9EDE6CFB3B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BF485C-2C40-4808-A0A4-9A08AE028D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391942-00BB-4FD7-8140-DA7C15CE7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00E8CF-B0E2-497B-A622-1F03B9CC7526}"/>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6" name="Footer Placeholder 5">
            <a:extLst>
              <a:ext uri="{FF2B5EF4-FFF2-40B4-BE49-F238E27FC236}">
                <a16:creationId xmlns:a16="http://schemas.microsoft.com/office/drawing/2014/main" id="{2596BBC6-EFFB-4638-BB0C-E343477759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3721F7-2F28-4C6C-9D26-EDFB4A0ED99B}"/>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4096616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B468-6B1E-4CA2-9FE8-E27219A823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C314D4-2241-40CA-B816-25B1CEFC88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ABF580-3BF2-49CE-8E91-F96295185A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1A0CF6-F7DE-4E94-B34E-FD3D05F150C3}"/>
              </a:ext>
            </a:extLst>
          </p:cNvPr>
          <p:cNvSpPr>
            <a:spLocks noGrp="1"/>
          </p:cNvSpPr>
          <p:nvPr>
            <p:ph type="dt" sz="half" idx="10"/>
          </p:nvPr>
        </p:nvSpPr>
        <p:spPr/>
        <p:txBody>
          <a:bodyPr/>
          <a:lstStyle/>
          <a:p>
            <a:fld id="{03B253AE-9762-49FF-8D52-FCE4F4F36088}" type="datetimeFigureOut">
              <a:rPr lang="en-US" smtClean="0"/>
              <a:t>5/26/2021</a:t>
            </a:fld>
            <a:endParaRPr lang="en-US"/>
          </a:p>
        </p:txBody>
      </p:sp>
      <p:sp>
        <p:nvSpPr>
          <p:cNvPr id="6" name="Footer Placeholder 5">
            <a:extLst>
              <a:ext uri="{FF2B5EF4-FFF2-40B4-BE49-F238E27FC236}">
                <a16:creationId xmlns:a16="http://schemas.microsoft.com/office/drawing/2014/main" id="{93B626BF-0394-4095-AAEC-8C02688843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B5FA81-902C-43E7-85D2-6489BE858E38}"/>
              </a:ext>
            </a:extLst>
          </p:cNvPr>
          <p:cNvSpPr>
            <a:spLocks noGrp="1"/>
          </p:cNvSpPr>
          <p:nvPr>
            <p:ph type="sldNum" sz="quarter" idx="12"/>
          </p:nvPr>
        </p:nvSpPr>
        <p:spPr/>
        <p:txBody>
          <a:bodyPr/>
          <a:lstStyle/>
          <a:p>
            <a:fld id="{CE41E8C7-7B1A-4B08-9B57-D579A6E9A718}" type="slidenum">
              <a:rPr lang="en-US" smtClean="0"/>
              <a:t>‹#›</a:t>
            </a:fld>
            <a:endParaRPr lang="en-US"/>
          </a:p>
        </p:txBody>
      </p:sp>
    </p:spTree>
    <p:extLst>
      <p:ext uri="{BB962C8B-B14F-4D97-AF65-F5344CB8AC3E}">
        <p14:creationId xmlns:p14="http://schemas.microsoft.com/office/powerpoint/2010/main" val="775200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8F0182-0971-4CF7-8B05-6F47889540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DD75DE-78C5-470E-8310-CCFA29FC1C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B2FFD5-8334-42A8-8332-5486B6D880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B253AE-9762-49FF-8D52-FCE4F4F36088}" type="datetimeFigureOut">
              <a:rPr lang="en-US" smtClean="0"/>
              <a:t>5/26/2021</a:t>
            </a:fld>
            <a:endParaRPr lang="en-US"/>
          </a:p>
        </p:txBody>
      </p:sp>
      <p:sp>
        <p:nvSpPr>
          <p:cNvPr id="5" name="Footer Placeholder 4">
            <a:extLst>
              <a:ext uri="{FF2B5EF4-FFF2-40B4-BE49-F238E27FC236}">
                <a16:creationId xmlns:a16="http://schemas.microsoft.com/office/drawing/2014/main" id="{B19D51ED-941C-4DCC-880E-D0E1FEE569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2DC3E1E-A28A-4A0C-B166-B21288FA4D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41E8C7-7B1A-4B08-9B57-D579A6E9A718}" type="slidenum">
              <a:rPr lang="en-US" smtClean="0"/>
              <a:t>‹#›</a:t>
            </a:fld>
            <a:endParaRPr lang="en-US"/>
          </a:p>
        </p:txBody>
      </p:sp>
    </p:spTree>
    <p:extLst>
      <p:ext uri="{BB962C8B-B14F-4D97-AF65-F5344CB8AC3E}">
        <p14:creationId xmlns:p14="http://schemas.microsoft.com/office/powerpoint/2010/main" val="239440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AF502-A190-4B68-8D15-37538095791B}"/>
              </a:ext>
            </a:extLst>
          </p:cNvPr>
          <p:cNvSpPr>
            <a:spLocks noGrp="1"/>
          </p:cNvSpPr>
          <p:nvPr>
            <p:ph type="ctrTitle"/>
          </p:nvPr>
        </p:nvSpPr>
        <p:spPr>
          <a:xfrm>
            <a:off x="1524000" y="728870"/>
            <a:ext cx="9144000" cy="3431006"/>
          </a:xfrm>
        </p:spPr>
        <p:txBody>
          <a:bodyPr>
            <a:noAutofit/>
          </a:bodyPr>
          <a:lstStyle/>
          <a:p>
            <a:pPr marL="342900" lvl="0" indent="-342900">
              <a:lnSpc>
                <a:spcPct val="100000"/>
              </a:lnSpc>
              <a:spcBef>
                <a:spcPct val="20000"/>
              </a:spcBef>
            </a:pPr>
            <a:r>
              <a:rPr lang="en-US" sz="3200" dirty="0" smtClean="0">
                <a:solidFill>
                  <a:prstClr val="black"/>
                </a:solidFill>
                <a:latin typeface="Calibri"/>
                <a:ea typeface="+mn-ea"/>
                <a:cs typeface="+mn-cs"/>
              </a:rPr>
              <a:t/>
            </a:r>
            <a:br>
              <a:rPr lang="en-US" sz="3200" dirty="0" smtClean="0">
                <a:solidFill>
                  <a:prstClr val="black"/>
                </a:solidFill>
                <a:latin typeface="Calibri"/>
                <a:ea typeface="+mn-ea"/>
                <a:cs typeface="+mn-cs"/>
              </a:rPr>
            </a:br>
            <a:r>
              <a:rPr lang="en-US" sz="3200" dirty="0" smtClean="0">
                <a:solidFill>
                  <a:prstClr val="black"/>
                </a:solidFill>
                <a:latin typeface="Calibri"/>
                <a:ea typeface="+mn-ea"/>
                <a:cs typeface="+mn-cs"/>
              </a:rPr>
              <a:t>Challenges </a:t>
            </a:r>
            <a:r>
              <a:rPr lang="en-US" sz="3200" dirty="0">
                <a:solidFill>
                  <a:prstClr val="black"/>
                </a:solidFill>
                <a:latin typeface="Calibri"/>
                <a:ea typeface="+mn-ea"/>
                <a:cs typeface="+mn-cs"/>
              </a:rPr>
              <a:t>and opportunities of moving to online learning in the higher learning institutions: Lessons learnt during COVID-19 Pandemics </a:t>
            </a:r>
          </a:p>
        </p:txBody>
      </p:sp>
      <p:sp>
        <p:nvSpPr>
          <p:cNvPr id="3" name="Subtitle 2">
            <a:extLst>
              <a:ext uri="{FF2B5EF4-FFF2-40B4-BE49-F238E27FC236}">
                <a16:creationId xmlns:a16="http://schemas.microsoft.com/office/drawing/2014/main" id="{E3AE5A98-150F-43DF-8B40-A870DF665715}"/>
              </a:ext>
            </a:extLst>
          </p:cNvPr>
          <p:cNvSpPr>
            <a:spLocks noGrp="1"/>
          </p:cNvSpPr>
          <p:nvPr>
            <p:ph type="subTitle" idx="1"/>
          </p:nvPr>
        </p:nvSpPr>
        <p:spPr>
          <a:xfrm>
            <a:off x="1524000" y="3966692"/>
            <a:ext cx="9144000" cy="1790164"/>
          </a:xfrm>
        </p:spPr>
        <p:txBody>
          <a:bodyPr/>
          <a:lstStyle/>
          <a:p>
            <a:pPr marL="342900" lvl="0" indent="-342900" algn="l">
              <a:lnSpc>
                <a:spcPct val="100000"/>
              </a:lnSpc>
              <a:spcBef>
                <a:spcPct val="20000"/>
              </a:spcBef>
              <a:buFont typeface="Arial" pitchFamily="34" charset="0"/>
              <a:buChar char="•"/>
            </a:pPr>
            <a:endParaRPr lang="en-US" dirty="0" smtClean="0"/>
          </a:p>
          <a:p>
            <a:pPr marL="342900" lvl="0" indent="-342900" algn="l">
              <a:lnSpc>
                <a:spcPct val="100000"/>
              </a:lnSpc>
              <a:spcBef>
                <a:spcPct val="20000"/>
              </a:spcBef>
              <a:buFont typeface="Arial" pitchFamily="34" charset="0"/>
              <a:buChar char="•"/>
            </a:pPr>
            <a:r>
              <a:rPr lang="en-US" dirty="0" smtClean="0"/>
              <a:t>By</a:t>
            </a:r>
            <a:r>
              <a:rPr lang="en-US" dirty="0"/>
              <a:t>: </a:t>
            </a:r>
            <a:r>
              <a:rPr lang="en-US" sz="3200" dirty="0">
                <a:solidFill>
                  <a:prstClr val="black"/>
                </a:solidFill>
              </a:rPr>
              <a:t>Dr. Daniel </a:t>
            </a:r>
            <a:r>
              <a:rPr lang="en-US" sz="3200" dirty="0" err="1">
                <a:solidFill>
                  <a:prstClr val="black"/>
                </a:solidFill>
              </a:rPr>
              <a:t>Twesige</a:t>
            </a:r>
            <a:r>
              <a:rPr lang="en-US" sz="3200" dirty="0">
                <a:solidFill>
                  <a:prstClr val="black"/>
                </a:solidFill>
              </a:rPr>
              <a:t> and Dr. </a:t>
            </a:r>
            <a:r>
              <a:rPr lang="en-US" sz="3200" dirty="0" err="1">
                <a:solidFill>
                  <a:prstClr val="black"/>
                </a:solidFill>
              </a:rPr>
              <a:t>Faustin</a:t>
            </a:r>
            <a:r>
              <a:rPr lang="en-US" sz="3200" dirty="0">
                <a:solidFill>
                  <a:prstClr val="black"/>
                </a:solidFill>
              </a:rPr>
              <a:t> </a:t>
            </a:r>
            <a:r>
              <a:rPr lang="en-US" sz="3200" dirty="0" err="1">
                <a:solidFill>
                  <a:prstClr val="black"/>
                </a:solidFill>
              </a:rPr>
              <a:t>Gasheja</a:t>
            </a:r>
            <a:r>
              <a:rPr lang="en-US" sz="3200" dirty="0">
                <a:solidFill>
                  <a:prstClr val="black"/>
                </a:solidFill>
              </a:rPr>
              <a:t> </a:t>
            </a:r>
          </a:p>
          <a:p>
            <a:endParaRPr lang="en-US" dirty="0"/>
          </a:p>
        </p:txBody>
      </p:sp>
      <p:pic>
        <p:nvPicPr>
          <p:cNvPr id="4" name="Picture 3" descr="C:\Users\HP\Desktop\EPRN 2017\EPRN Logo March 2017.bmp"/>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28182" y="1092021"/>
            <a:ext cx="1657350" cy="647700"/>
          </a:xfrm>
          <a:prstGeom prst="rect">
            <a:avLst/>
          </a:prstGeom>
          <a:noFill/>
          <a:ln>
            <a:noFill/>
          </a:ln>
        </p:spPr>
      </p:pic>
    </p:spTree>
    <p:extLst>
      <p:ext uri="{BB962C8B-B14F-4D97-AF65-F5344CB8AC3E}">
        <p14:creationId xmlns:p14="http://schemas.microsoft.com/office/powerpoint/2010/main" val="1937523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40068402"/>
              </p:ext>
            </p:extLst>
          </p:nvPr>
        </p:nvGraphicFramePr>
        <p:xfrm>
          <a:off x="2176530" y="360608"/>
          <a:ext cx="8229601" cy="5769738"/>
        </p:xfrm>
        <a:graphic>
          <a:graphicData uri="http://schemas.openxmlformats.org/drawingml/2006/table">
            <a:tbl>
              <a:tblPr/>
              <a:tblGrid>
                <a:gridCol w="2106220">
                  <a:extLst>
                    <a:ext uri="{9D8B030D-6E8A-4147-A177-3AD203B41FA5}">
                      <a16:colId xmlns:a16="http://schemas.microsoft.com/office/drawing/2014/main" val="20000"/>
                    </a:ext>
                  </a:extLst>
                </a:gridCol>
                <a:gridCol w="2106220">
                  <a:extLst>
                    <a:ext uri="{9D8B030D-6E8A-4147-A177-3AD203B41FA5}">
                      <a16:colId xmlns:a16="http://schemas.microsoft.com/office/drawing/2014/main" val="20001"/>
                    </a:ext>
                  </a:extLst>
                </a:gridCol>
                <a:gridCol w="2064374">
                  <a:extLst>
                    <a:ext uri="{9D8B030D-6E8A-4147-A177-3AD203B41FA5}">
                      <a16:colId xmlns:a16="http://schemas.microsoft.com/office/drawing/2014/main" val="20002"/>
                    </a:ext>
                  </a:extLst>
                </a:gridCol>
                <a:gridCol w="1952787">
                  <a:extLst>
                    <a:ext uri="{9D8B030D-6E8A-4147-A177-3AD203B41FA5}">
                      <a16:colId xmlns:a16="http://schemas.microsoft.com/office/drawing/2014/main" val="20003"/>
                    </a:ext>
                  </a:extLst>
                </a:gridCol>
              </a:tblGrid>
              <a:tr h="961623">
                <a:tc gridSpan="4">
                  <a:txBody>
                    <a:bodyPr/>
                    <a:lstStyle/>
                    <a:p>
                      <a:pPr marL="25400" marR="0">
                        <a:lnSpc>
                          <a:spcPct val="150000"/>
                        </a:lnSpc>
                        <a:spcBef>
                          <a:spcPts val="0"/>
                        </a:spcBef>
                        <a:spcAft>
                          <a:spcPts val="0"/>
                        </a:spcAft>
                      </a:pPr>
                      <a:r>
                        <a:rPr lang="en-GB" sz="2000" b="1" dirty="0">
                          <a:effectLst/>
                          <a:latin typeface="Times New Roman"/>
                          <a:ea typeface="Times New Roman"/>
                          <a:cs typeface="Times New Roman"/>
                        </a:rPr>
                        <a:t>Table 5: Ranks of the most affected students</a:t>
                      </a:r>
                      <a:endParaRPr lang="en-US" sz="1800" dirty="0">
                        <a:effectLst/>
                        <a:latin typeface="Calibri"/>
                        <a:ea typeface="Calibri"/>
                        <a:cs typeface="Times New Roman"/>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961623">
                <a:tc>
                  <a:txBody>
                    <a:bodyPr/>
                    <a:lstStyle/>
                    <a:p>
                      <a:pPr marL="25400" marR="0">
                        <a:lnSpc>
                          <a:spcPct val="150000"/>
                        </a:lnSpc>
                        <a:spcBef>
                          <a:spcPts val="0"/>
                        </a:spcBef>
                        <a:spcAft>
                          <a:spcPts val="0"/>
                        </a:spcAft>
                      </a:pPr>
                      <a:r>
                        <a:rPr lang="en-GB" sz="2000" dirty="0">
                          <a:effectLst/>
                          <a:latin typeface="Times New Roman"/>
                          <a:ea typeface="Times New Roman"/>
                          <a:cs typeface="Times New Roman"/>
                        </a:rPr>
                        <a:t> </a:t>
                      </a:r>
                      <a:endParaRPr lang="en-US" sz="1800" dirty="0">
                        <a:effectLst/>
                        <a:latin typeface="Calibri"/>
                        <a:ea typeface="Calibri"/>
                        <a:cs typeface="Times New Roman"/>
                      </a:endParaRPr>
                    </a:p>
                  </a:txBody>
                  <a:tcPr marL="25400" marR="25400" marT="25400" marB="2540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25400" marR="0">
                        <a:lnSpc>
                          <a:spcPct val="150000"/>
                        </a:lnSpc>
                        <a:spcBef>
                          <a:spcPts val="0"/>
                        </a:spcBef>
                        <a:spcAft>
                          <a:spcPts val="0"/>
                        </a:spcAft>
                      </a:pPr>
                      <a:r>
                        <a:rPr lang="en-GB" sz="2000" dirty="0">
                          <a:effectLst/>
                          <a:latin typeface="Times New Roman"/>
                          <a:ea typeface="Times New Roman"/>
                          <a:cs typeface="Times New Roman"/>
                        </a:rPr>
                        <a:t>Location</a:t>
                      </a:r>
                      <a:endParaRPr lang="en-US" sz="1800" dirty="0">
                        <a:effectLst/>
                        <a:latin typeface="Calibri"/>
                        <a:ea typeface="Calibri"/>
                        <a:cs typeface="Times New Roman"/>
                      </a:endParaRPr>
                    </a:p>
                  </a:txBody>
                  <a:tcPr marL="25400" marR="25400" marT="25400" marB="2540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25400" marR="0" algn="ctr">
                        <a:lnSpc>
                          <a:spcPct val="150000"/>
                        </a:lnSpc>
                        <a:spcBef>
                          <a:spcPts val="0"/>
                        </a:spcBef>
                        <a:spcAft>
                          <a:spcPts val="0"/>
                        </a:spcAft>
                      </a:pPr>
                      <a:r>
                        <a:rPr lang="en-GB" sz="2000" dirty="0">
                          <a:effectLst/>
                          <a:latin typeface="Times New Roman"/>
                          <a:ea typeface="Times New Roman"/>
                          <a:cs typeface="Times New Roman"/>
                        </a:rPr>
                        <a:t>N</a:t>
                      </a:r>
                      <a:endParaRPr lang="en-US" sz="1800" dirty="0">
                        <a:effectLst/>
                        <a:latin typeface="Calibri"/>
                        <a:ea typeface="Calibri"/>
                        <a:cs typeface="Times New Roman"/>
                      </a:endParaRPr>
                    </a:p>
                  </a:txBody>
                  <a:tcPr marL="25400" marR="25400" marT="25400" marB="2540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25400" marR="0" algn="ctr">
                        <a:lnSpc>
                          <a:spcPct val="150000"/>
                        </a:lnSpc>
                        <a:spcBef>
                          <a:spcPts val="0"/>
                        </a:spcBef>
                        <a:spcAft>
                          <a:spcPts val="0"/>
                        </a:spcAft>
                      </a:pPr>
                      <a:r>
                        <a:rPr lang="en-GB" sz="2000">
                          <a:effectLst/>
                          <a:latin typeface="Times New Roman"/>
                          <a:ea typeface="Times New Roman"/>
                          <a:cs typeface="Times New Roman"/>
                        </a:rPr>
                        <a:t>Mean Rank</a:t>
                      </a:r>
                      <a:endParaRPr lang="en-US" sz="1800">
                        <a:effectLst/>
                        <a:latin typeface="Calibri"/>
                        <a:ea typeface="Calibri"/>
                        <a:cs typeface="Times New Roman"/>
                      </a:endParaRPr>
                    </a:p>
                  </a:txBody>
                  <a:tcPr marL="25400" marR="25400" marT="25400" marB="2540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961623">
                <a:tc rowSpan="4">
                  <a:txBody>
                    <a:bodyPr/>
                    <a:lstStyle/>
                    <a:p>
                      <a:pPr marL="25400" marR="0">
                        <a:lnSpc>
                          <a:spcPct val="150000"/>
                        </a:lnSpc>
                        <a:spcBef>
                          <a:spcPts val="0"/>
                        </a:spcBef>
                        <a:spcAft>
                          <a:spcPts val="0"/>
                        </a:spcAft>
                      </a:pPr>
                      <a:r>
                        <a:rPr lang="en-GB" sz="2000">
                          <a:effectLst/>
                          <a:latin typeface="Times New Roman"/>
                          <a:ea typeface="Times New Roman"/>
                          <a:cs typeface="Times New Roman"/>
                        </a:rPr>
                        <a:t>Challenges faced during the online learning</a:t>
                      </a:r>
                      <a:endParaRPr lang="en-US" sz="1800">
                        <a:effectLst/>
                        <a:latin typeface="Calibri"/>
                        <a:ea typeface="Calibri"/>
                        <a:cs typeface="Times New Roman"/>
                      </a:endParaRPr>
                    </a:p>
                  </a:txBody>
                  <a:tcPr marL="25400" marR="25400" marT="25400" marB="2540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25400" marR="0">
                        <a:lnSpc>
                          <a:spcPct val="150000"/>
                        </a:lnSpc>
                        <a:spcBef>
                          <a:spcPts val="0"/>
                        </a:spcBef>
                        <a:spcAft>
                          <a:spcPts val="0"/>
                        </a:spcAft>
                      </a:pPr>
                      <a:r>
                        <a:rPr lang="en-GB" sz="2000" dirty="0">
                          <a:effectLst/>
                          <a:latin typeface="Times New Roman"/>
                          <a:ea typeface="Times New Roman"/>
                          <a:cs typeface="Times New Roman"/>
                        </a:rPr>
                        <a:t>Rural Areas</a:t>
                      </a:r>
                      <a:endParaRPr lang="en-US" sz="1800" dirty="0">
                        <a:effectLst/>
                        <a:latin typeface="Calibri"/>
                        <a:ea typeface="Calibri"/>
                        <a:cs typeface="Times New Roman"/>
                      </a:endParaRPr>
                    </a:p>
                  </a:txBody>
                  <a:tcPr marL="25400" marR="25400" marT="25400" marB="2540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r">
                        <a:lnSpc>
                          <a:spcPct val="150000"/>
                        </a:lnSpc>
                        <a:spcBef>
                          <a:spcPts val="0"/>
                        </a:spcBef>
                        <a:spcAft>
                          <a:spcPts val="0"/>
                        </a:spcAft>
                      </a:pPr>
                      <a:r>
                        <a:rPr lang="en-GB" sz="2000" dirty="0" smtClean="0">
                          <a:effectLst/>
                          <a:latin typeface="Times New Roman"/>
                          <a:ea typeface="Calibri"/>
                          <a:cs typeface="Times New Roman"/>
                        </a:rPr>
                        <a:t>479</a:t>
                      </a:r>
                      <a:endParaRPr lang="en-US" sz="1800" dirty="0">
                        <a:effectLst/>
                        <a:latin typeface="Calibri"/>
                        <a:ea typeface="Calibri"/>
                        <a:cs typeface="Times New Roman"/>
                      </a:endParaRPr>
                    </a:p>
                  </a:txBody>
                  <a:tcPr marL="25400" marR="25400" marT="25400" marB="2540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r">
                        <a:lnSpc>
                          <a:spcPct val="150000"/>
                        </a:lnSpc>
                        <a:spcBef>
                          <a:spcPts val="0"/>
                        </a:spcBef>
                        <a:spcAft>
                          <a:spcPts val="0"/>
                        </a:spcAft>
                      </a:pPr>
                      <a:r>
                        <a:rPr lang="en-GB" sz="2000">
                          <a:effectLst/>
                          <a:latin typeface="Times New Roman"/>
                          <a:ea typeface="Times New Roman"/>
                          <a:cs typeface="Times New Roman"/>
                        </a:rPr>
                        <a:t>189.44</a:t>
                      </a:r>
                      <a:endParaRPr lang="en-US" sz="1800">
                        <a:effectLst/>
                        <a:latin typeface="Calibri"/>
                        <a:ea typeface="Calibri"/>
                        <a:cs typeface="Times New Roman"/>
                      </a:endParaRPr>
                    </a:p>
                  </a:txBody>
                  <a:tcPr marL="25400" marR="25400" marT="25400" marB="2540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961623">
                <a:tc vMerge="1">
                  <a:txBody>
                    <a:bodyPr/>
                    <a:lstStyle/>
                    <a:p>
                      <a:endParaRPr lang="en-US"/>
                    </a:p>
                  </a:txBody>
                  <a:tcPr/>
                </a:tc>
                <a:tc>
                  <a:txBody>
                    <a:bodyPr/>
                    <a:lstStyle/>
                    <a:p>
                      <a:pPr marL="25400" marR="0">
                        <a:lnSpc>
                          <a:spcPct val="150000"/>
                        </a:lnSpc>
                        <a:spcBef>
                          <a:spcPts val="0"/>
                        </a:spcBef>
                        <a:spcAft>
                          <a:spcPts val="0"/>
                        </a:spcAft>
                      </a:pPr>
                      <a:r>
                        <a:rPr lang="en-GB" sz="2000">
                          <a:effectLst/>
                          <a:latin typeface="Times New Roman"/>
                          <a:ea typeface="Times New Roman"/>
                          <a:cs typeface="Times New Roman"/>
                        </a:rPr>
                        <a:t>Towns</a:t>
                      </a:r>
                      <a:endParaRPr lang="en-US" sz="1800">
                        <a:effectLst/>
                        <a:latin typeface="Calibri"/>
                        <a:ea typeface="Calibri"/>
                        <a:cs typeface="Times New Roman"/>
                      </a:endParaRPr>
                    </a:p>
                  </a:txBody>
                  <a:tcPr marL="25400" marR="25400" marT="25400" marB="2540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r">
                        <a:lnSpc>
                          <a:spcPct val="150000"/>
                        </a:lnSpc>
                        <a:spcBef>
                          <a:spcPts val="0"/>
                        </a:spcBef>
                        <a:spcAft>
                          <a:spcPts val="0"/>
                        </a:spcAft>
                      </a:pPr>
                      <a:r>
                        <a:rPr lang="en-GB" sz="2000" dirty="0" smtClean="0">
                          <a:effectLst/>
                          <a:latin typeface="Times New Roman"/>
                          <a:ea typeface="Calibri"/>
                          <a:cs typeface="Times New Roman"/>
                        </a:rPr>
                        <a:t>334</a:t>
                      </a:r>
                      <a:endParaRPr lang="en-US" sz="1800" dirty="0">
                        <a:effectLst/>
                        <a:latin typeface="Calibri"/>
                        <a:ea typeface="Calibri"/>
                        <a:cs typeface="Times New Roman"/>
                      </a:endParaRPr>
                    </a:p>
                  </a:txBody>
                  <a:tcPr marL="25400" marR="25400" marT="25400" marB="2540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r">
                        <a:lnSpc>
                          <a:spcPct val="150000"/>
                        </a:lnSpc>
                        <a:spcBef>
                          <a:spcPts val="0"/>
                        </a:spcBef>
                        <a:spcAft>
                          <a:spcPts val="0"/>
                        </a:spcAft>
                      </a:pPr>
                      <a:r>
                        <a:rPr lang="en-GB" sz="2000">
                          <a:effectLst/>
                          <a:latin typeface="Times New Roman"/>
                          <a:ea typeface="Times New Roman"/>
                          <a:cs typeface="Times New Roman"/>
                        </a:rPr>
                        <a:t>158.03</a:t>
                      </a:r>
                      <a:endParaRPr lang="en-US" sz="1800">
                        <a:effectLst/>
                        <a:latin typeface="Calibri"/>
                        <a:ea typeface="Calibri"/>
                        <a:cs typeface="Times New Roman"/>
                      </a:endParaRPr>
                    </a:p>
                  </a:txBody>
                  <a:tcPr marL="25400" marR="25400" marT="25400" marB="2540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961623">
                <a:tc vMerge="1">
                  <a:txBody>
                    <a:bodyPr/>
                    <a:lstStyle/>
                    <a:p>
                      <a:endParaRPr lang="en-US"/>
                    </a:p>
                  </a:txBody>
                  <a:tcPr/>
                </a:tc>
                <a:tc>
                  <a:txBody>
                    <a:bodyPr/>
                    <a:lstStyle/>
                    <a:p>
                      <a:pPr marL="25400" marR="0">
                        <a:lnSpc>
                          <a:spcPct val="150000"/>
                        </a:lnSpc>
                        <a:spcBef>
                          <a:spcPts val="0"/>
                        </a:spcBef>
                        <a:spcAft>
                          <a:spcPts val="0"/>
                        </a:spcAft>
                      </a:pPr>
                      <a:r>
                        <a:rPr lang="en-GB" sz="2000">
                          <a:effectLst/>
                          <a:latin typeface="Times New Roman"/>
                          <a:ea typeface="Times New Roman"/>
                          <a:cs typeface="Times New Roman"/>
                        </a:rPr>
                        <a:t>City of Kigali</a:t>
                      </a:r>
                      <a:endParaRPr lang="en-US" sz="1800">
                        <a:effectLst/>
                        <a:latin typeface="Calibri"/>
                        <a:ea typeface="Calibri"/>
                        <a:cs typeface="Times New Roman"/>
                      </a:endParaRPr>
                    </a:p>
                  </a:txBody>
                  <a:tcPr marL="25400" marR="25400" marT="25400" marB="2540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r">
                        <a:lnSpc>
                          <a:spcPct val="150000"/>
                        </a:lnSpc>
                        <a:spcBef>
                          <a:spcPts val="0"/>
                        </a:spcBef>
                        <a:spcAft>
                          <a:spcPts val="0"/>
                        </a:spcAft>
                      </a:pPr>
                      <a:r>
                        <a:rPr lang="en-US" sz="1800" dirty="0" smtClean="0">
                          <a:effectLst/>
                          <a:latin typeface="Calibri"/>
                          <a:ea typeface="Calibri"/>
                          <a:cs typeface="Times New Roman"/>
                        </a:rPr>
                        <a:t>287</a:t>
                      </a:r>
                      <a:endParaRPr lang="en-US" sz="1800" dirty="0">
                        <a:effectLst/>
                        <a:latin typeface="Calibri"/>
                        <a:ea typeface="Calibri"/>
                        <a:cs typeface="Times New Roman"/>
                      </a:endParaRPr>
                    </a:p>
                  </a:txBody>
                  <a:tcPr marL="25400" marR="25400" marT="25400" marB="2540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r">
                        <a:lnSpc>
                          <a:spcPct val="150000"/>
                        </a:lnSpc>
                        <a:spcBef>
                          <a:spcPts val="0"/>
                        </a:spcBef>
                        <a:spcAft>
                          <a:spcPts val="0"/>
                        </a:spcAft>
                      </a:pPr>
                      <a:r>
                        <a:rPr lang="en-GB" sz="2000" dirty="0">
                          <a:effectLst/>
                          <a:latin typeface="Times New Roman"/>
                          <a:ea typeface="Times New Roman"/>
                          <a:cs typeface="Times New Roman"/>
                        </a:rPr>
                        <a:t>131.38</a:t>
                      </a:r>
                      <a:endParaRPr lang="en-US" sz="1800" dirty="0">
                        <a:effectLst/>
                        <a:latin typeface="Calibri"/>
                        <a:ea typeface="Calibri"/>
                        <a:cs typeface="Times New Roman"/>
                      </a:endParaRPr>
                    </a:p>
                  </a:txBody>
                  <a:tcPr marL="25400" marR="25400" marT="25400" marB="2540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961623">
                <a:tc vMerge="1">
                  <a:txBody>
                    <a:bodyPr/>
                    <a:lstStyle/>
                    <a:p>
                      <a:endParaRPr lang="en-US"/>
                    </a:p>
                  </a:txBody>
                  <a:tcPr/>
                </a:tc>
                <a:tc>
                  <a:txBody>
                    <a:bodyPr/>
                    <a:lstStyle/>
                    <a:p>
                      <a:pPr marL="25400" marR="0">
                        <a:lnSpc>
                          <a:spcPct val="150000"/>
                        </a:lnSpc>
                        <a:spcBef>
                          <a:spcPts val="0"/>
                        </a:spcBef>
                        <a:spcAft>
                          <a:spcPts val="0"/>
                        </a:spcAft>
                      </a:pPr>
                      <a:r>
                        <a:rPr lang="en-GB" sz="2000">
                          <a:effectLst/>
                          <a:latin typeface="Times New Roman"/>
                          <a:ea typeface="Times New Roman"/>
                          <a:cs typeface="Times New Roman"/>
                        </a:rPr>
                        <a:t>Total</a:t>
                      </a:r>
                      <a:endParaRPr lang="en-US" sz="1800">
                        <a:effectLst/>
                        <a:latin typeface="Calibri"/>
                        <a:ea typeface="Calibri"/>
                        <a:cs typeface="Times New Roman"/>
                      </a:endParaRPr>
                    </a:p>
                  </a:txBody>
                  <a:tcPr marL="25400" marR="25400" marT="25400" marB="2540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25400" marR="0" algn="r">
                        <a:lnSpc>
                          <a:spcPct val="150000"/>
                        </a:lnSpc>
                        <a:spcBef>
                          <a:spcPts val="0"/>
                        </a:spcBef>
                        <a:spcAft>
                          <a:spcPts val="0"/>
                        </a:spcAft>
                      </a:pPr>
                      <a:r>
                        <a:rPr lang="en-US" sz="1800" dirty="0" smtClean="0">
                          <a:effectLst/>
                          <a:latin typeface="Calibri"/>
                          <a:ea typeface="Calibri"/>
                          <a:cs typeface="Times New Roman"/>
                        </a:rPr>
                        <a:t>1100</a:t>
                      </a:r>
                      <a:endParaRPr lang="en-US" sz="1800" dirty="0">
                        <a:effectLst/>
                        <a:latin typeface="Calibri"/>
                        <a:ea typeface="Calibri"/>
                        <a:cs typeface="Times New Roman"/>
                      </a:endParaRPr>
                    </a:p>
                  </a:txBody>
                  <a:tcPr marL="25400" marR="25400" marT="25400" marB="2540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25400" marR="0">
                        <a:lnSpc>
                          <a:spcPct val="150000"/>
                        </a:lnSpc>
                        <a:spcBef>
                          <a:spcPts val="0"/>
                        </a:spcBef>
                        <a:spcAft>
                          <a:spcPts val="0"/>
                        </a:spcAft>
                      </a:pPr>
                      <a:r>
                        <a:rPr lang="en-GB" sz="2000" dirty="0">
                          <a:effectLst/>
                          <a:latin typeface="Times New Roman"/>
                          <a:ea typeface="Times New Roman"/>
                          <a:cs typeface="Times New Roman"/>
                        </a:rPr>
                        <a:t> </a:t>
                      </a:r>
                      <a:endParaRPr lang="en-US" sz="1800" dirty="0">
                        <a:effectLst/>
                        <a:latin typeface="Calibri"/>
                        <a:ea typeface="Calibri"/>
                        <a:cs typeface="Times New Roman"/>
                      </a:endParaRPr>
                    </a:p>
                  </a:txBody>
                  <a:tcPr marL="25400" marR="25400" marT="25400" marB="2540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824096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034606517"/>
              </p:ext>
            </p:extLst>
          </p:nvPr>
        </p:nvGraphicFramePr>
        <p:xfrm>
          <a:off x="1867437" y="888644"/>
          <a:ext cx="7868991" cy="5288815"/>
        </p:xfrm>
        <a:graphic>
          <a:graphicData uri="http://schemas.openxmlformats.org/drawingml/2006/table">
            <a:tbl>
              <a:tblPr/>
              <a:tblGrid>
                <a:gridCol w="3852527">
                  <a:extLst>
                    <a:ext uri="{9D8B030D-6E8A-4147-A177-3AD203B41FA5}">
                      <a16:colId xmlns:a16="http://schemas.microsoft.com/office/drawing/2014/main" val="20000"/>
                    </a:ext>
                  </a:extLst>
                </a:gridCol>
                <a:gridCol w="4016464">
                  <a:extLst>
                    <a:ext uri="{9D8B030D-6E8A-4147-A177-3AD203B41FA5}">
                      <a16:colId xmlns:a16="http://schemas.microsoft.com/office/drawing/2014/main" val="20001"/>
                    </a:ext>
                  </a:extLst>
                </a:gridCol>
              </a:tblGrid>
              <a:tr h="830687">
                <a:tc gridSpan="2">
                  <a:txBody>
                    <a:bodyPr/>
                    <a:lstStyle/>
                    <a:p>
                      <a:pPr marL="0" marR="0">
                        <a:lnSpc>
                          <a:spcPct val="150000"/>
                        </a:lnSpc>
                        <a:spcBef>
                          <a:spcPts val="0"/>
                        </a:spcBef>
                        <a:spcAft>
                          <a:spcPts val="0"/>
                        </a:spcAft>
                      </a:pPr>
                      <a:r>
                        <a:rPr lang="en-GB" sz="2400" b="1" dirty="0">
                          <a:solidFill>
                            <a:srgbClr val="000000"/>
                          </a:solidFill>
                          <a:effectLst/>
                          <a:latin typeface="Times New Roman"/>
                          <a:ea typeface="Calibri"/>
                          <a:cs typeface="Times New Roman"/>
                        </a:rPr>
                        <a:t>Table 6: Test </a:t>
                      </a:r>
                      <a:r>
                        <a:rPr lang="en-GB" sz="2400" b="1" dirty="0" err="1">
                          <a:solidFill>
                            <a:srgbClr val="000000"/>
                          </a:solidFill>
                          <a:effectLst/>
                          <a:latin typeface="Times New Roman"/>
                          <a:ea typeface="Calibri"/>
                          <a:cs typeface="Times New Roman"/>
                        </a:rPr>
                        <a:t>Statistics</a:t>
                      </a:r>
                      <a:r>
                        <a:rPr lang="en-GB" sz="2400" b="1" baseline="30000" dirty="0" err="1">
                          <a:solidFill>
                            <a:srgbClr val="000000"/>
                          </a:solidFill>
                          <a:effectLst/>
                          <a:latin typeface="Times New Roman"/>
                          <a:ea typeface="Calibri"/>
                          <a:cs typeface="Times New Roman"/>
                        </a:rPr>
                        <a:t>a,b</a:t>
                      </a:r>
                      <a:endParaRPr lang="en-US" sz="2000" dirty="0">
                        <a:effectLst/>
                        <a:latin typeface="Calibri"/>
                        <a:ea typeface="Calibri"/>
                        <a:cs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10000"/>
                  </a:ext>
                </a:extLst>
              </a:tr>
              <a:tr h="830687">
                <a:tc>
                  <a:txBody>
                    <a:bodyPr/>
                    <a:lstStyle/>
                    <a:p>
                      <a:pPr marL="0" marR="0">
                        <a:lnSpc>
                          <a:spcPct val="150000"/>
                        </a:lnSpc>
                        <a:spcBef>
                          <a:spcPts val="0"/>
                        </a:spcBef>
                        <a:spcAft>
                          <a:spcPts val="0"/>
                        </a:spcAft>
                      </a:pPr>
                      <a:r>
                        <a:rPr lang="en-GB" sz="2400" dirty="0">
                          <a:effectLst/>
                          <a:latin typeface="Times New Roman"/>
                          <a:ea typeface="Calibri"/>
                          <a:cs typeface="Times New Roman"/>
                        </a:rPr>
                        <a:t> </a:t>
                      </a:r>
                      <a:endParaRPr lang="en-US" sz="2000" dirty="0">
                        <a:effectLst/>
                        <a:latin typeface="Calibri"/>
                        <a:ea typeface="Calibri"/>
                        <a:cs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50000"/>
                        </a:lnSpc>
                        <a:spcBef>
                          <a:spcPts val="0"/>
                        </a:spcBef>
                        <a:spcAft>
                          <a:spcPts val="0"/>
                        </a:spcAft>
                      </a:pPr>
                      <a:r>
                        <a:rPr lang="en-GB" sz="2400" dirty="0">
                          <a:solidFill>
                            <a:srgbClr val="000000"/>
                          </a:solidFill>
                          <a:effectLst/>
                          <a:latin typeface="Times New Roman"/>
                          <a:ea typeface="Calibri"/>
                          <a:cs typeface="Times New Roman"/>
                        </a:rPr>
                        <a:t>Challenges faced during the online learning </a:t>
                      </a:r>
                      <a:endParaRPr lang="en-US" sz="2000" dirty="0">
                        <a:effectLst/>
                        <a:latin typeface="Calibri"/>
                        <a:ea typeface="Calibri"/>
                        <a:cs typeface="Times New Roman"/>
                      </a:endParaRPr>
                    </a:p>
                  </a:txBody>
                  <a:tcPr marL="19050" marR="19050" marT="19050" marB="1905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830687">
                <a:tc>
                  <a:txBody>
                    <a:bodyPr/>
                    <a:lstStyle/>
                    <a:p>
                      <a:pPr marL="0" marR="0">
                        <a:lnSpc>
                          <a:spcPct val="150000"/>
                        </a:lnSpc>
                        <a:spcBef>
                          <a:spcPts val="0"/>
                        </a:spcBef>
                        <a:spcAft>
                          <a:spcPts val="0"/>
                        </a:spcAft>
                      </a:pPr>
                      <a:r>
                        <a:rPr lang="en-GB" sz="2400" dirty="0">
                          <a:solidFill>
                            <a:srgbClr val="000000"/>
                          </a:solidFill>
                          <a:effectLst/>
                          <a:latin typeface="Times New Roman"/>
                          <a:ea typeface="Calibri"/>
                          <a:cs typeface="Times New Roman"/>
                        </a:rPr>
                        <a:t>Chi-Square</a:t>
                      </a:r>
                      <a:endParaRPr lang="en-US" sz="2000" dirty="0">
                        <a:effectLst/>
                        <a:latin typeface="Calibri"/>
                        <a:ea typeface="Calibri"/>
                        <a:cs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ct val="150000"/>
                        </a:lnSpc>
                        <a:spcBef>
                          <a:spcPts val="0"/>
                        </a:spcBef>
                        <a:spcAft>
                          <a:spcPts val="0"/>
                        </a:spcAft>
                      </a:pPr>
                      <a:r>
                        <a:rPr lang="en-GB" sz="2400" dirty="0">
                          <a:solidFill>
                            <a:srgbClr val="000000"/>
                          </a:solidFill>
                          <a:effectLst/>
                          <a:latin typeface="Times New Roman"/>
                          <a:ea typeface="Calibri"/>
                          <a:cs typeface="Times New Roman"/>
                        </a:rPr>
                        <a:t>21.049</a:t>
                      </a:r>
                      <a:endParaRPr lang="en-US" sz="2000" dirty="0">
                        <a:effectLst/>
                        <a:latin typeface="Calibri"/>
                        <a:ea typeface="Calibri"/>
                        <a:cs typeface="Times New Roman"/>
                      </a:endParaRPr>
                    </a:p>
                  </a:txBody>
                  <a:tcPr marL="19050" marR="19050" marT="19050" marB="190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002"/>
                  </a:ext>
                </a:extLst>
              </a:tr>
              <a:tr h="830687">
                <a:tc>
                  <a:txBody>
                    <a:bodyPr/>
                    <a:lstStyle/>
                    <a:p>
                      <a:pPr marL="0" marR="0">
                        <a:lnSpc>
                          <a:spcPct val="150000"/>
                        </a:lnSpc>
                        <a:spcBef>
                          <a:spcPts val="0"/>
                        </a:spcBef>
                        <a:spcAft>
                          <a:spcPts val="0"/>
                        </a:spcAft>
                      </a:pPr>
                      <a:r>
                        <a:rPr lang="en-GB" sz="2400">
                          <a:solidFill>
                            <a:srgbClr val="000000"/>
                          </a:solidFill>
                          <a:effectLst/>
                          <a:latin typeface="Times New Roman"/>
                          <a:ea typeface="Calibri"/>
                          <a:cs typeface="Times New Roman"/>
                        </a:rPr>
                        <a:t>df</a:t>
                      </a:r>
                      <a:endParaRPr lang="en-US" sz="2000">
                        <a:effectLst/>
                        <a:latin typeface="Calibri"/>
                        <a:ea typeface="Calibri"/>
                        <a:cs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ct val="150000"/>
                        </a:lnSpc>
                        <a:spcBef>
                          <a:spcPts val="0"/>
                        </a:spcBef>
                        <a:spcAft>
                          <a:spcPts val="0"/>
                        </a:spcAft>
                      </a:pPr>
                      <a:r>
                        <a:rPr lang="en-GB" sz="2400" dirty="0">
                          <a:solidFill>
                            <a:srgbClr val="000000"/>
                          </a:solidFill>
                          <a:effectLst/>
                          <a:latin typeface="Times New Roman"/>
                          <a:ea typeface="Calibri"/>
                          <a:cs typeface="Times New Roman"/>
                        </a:rPr>
                        <a:t>2</a:t>
                      </a:r>
                      <a:endParaRPr lang="en-US" sz="2000" dirty="0">
                        <a:effectLst/>
                        <a:latin typeface="Calibri"/>
                        <a:ea typeface="Calibri"/>
                        <a:cs typeface="Times New Roman"/>
                      </a:endParaRPr>
                    </a:p>
                  </a:txBody>
                  <a:tcPr marL="19050" marR="19050" marT="19050" marB="190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0003"/>
                  </a:ext>
                </a:extLst>
              </a:tr>
              <a:tr h="830687">
                <a:tc>
                  <a:txBody>
                    <a:bodyPr/>
                    <a:lstStyle/>
                    <a:p>
                      <a:pPr marL="0" marR="0">
                        <a:lnSpc>
                          <a:spcPct val="150000"/>
                        </a:lnSpc>
                        <a:spcBef>
                          <a:spcPts val="0"/>
                        </a:spcBef>
                        <a:spcAft>
                          <a:spcPts val="0"/>
                        </a:spcAft>
                      </a:pPr>
                      <a:r>
                        <a:rPr lang="en-GB" sz="2400">
                          <a:solidFill>
                            <a:srgbClr val="000000"/>
                          </a:solidFill>
                          <a:effectLst/>
                          <a:latin typeface="Times New Roman"/>
                          <a:ea typeface="Calibri"/>
                          <a:cs typeface="Times New Roman"/>
                        </a:rPr>
                        <a:t>Asymp. Sig.</a:t>
                      </a:r>
                      <a:endParaRPr lang="en-US" sz="2000">
                        <a:effectLst/>
                        <a:latin typeface="Calibri"/>
                        <a:ea typeface="Calibri"/>
                        <a:cs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ct val="150000"/>
                        </a:lnSpc>
                        <a:spcBef>
                          <a:spcPts val="0"/>
                        </a:spcBef>
                        <a:spcAft>
                          <a:spcPts val="0"/>
                        </a:spcAft>
                      </a:pPr>
                      <a:r>
                        <a:rPr lang="en-GB" sz="2400" dirty="0">
                          <a:solidFill>
                            <a:srgbClr val="000000"/>
                          </a:solidFill>
                          <a:effectLst/>
                          <a:latin typeface="Times New Roman"/>
                          <a:ea typeface="Calibri"/>
                          <a:cs typeface="Times New Roman"/>
                        </a:rPr>
                        <a:t>.000</a:t>
                      </a:r>
                      <a:endParaRPr lang="en-US" sz="2000" dirty="0">
                        <a:effectLst/>
                        <a:latin typeface="Calibri"/>
                        <a:ea typeface="Calibri"/>
                        <a:cs typeface="Times New Roman"/>
                      </a:endParaRPr>
                    </a:p>
                  </a:txBody>
                  <a:tcPr marL="19050" marR="19050" marT="19050" marB="1905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830687">
                <a:tc gridSpan="2">
                  <a:txBody>
                    <a:bodyPr/>
                    <a:lstStyle/>
                    <a:p>
                      <a:pPr marL="0" marR="0">
                        <a:lnSpc>
                          <a:spcPct val="150000"/>
                        </a:lnSpc>
                        <a:spcBef>
                          <a:spcPts val="0"/>
                        </a:spcBef>
                        <a:spcAft>
                          <a:spcPts val="0"/>
                        </a:spcAft>
                      </a:pPr>
                      <a:r>
                        <a:rPr lang="en-GB" sz="2400" dirty="0">
                          <a:solidFill>
                            <a:srgbClr val="000000"/>
                          </a:solidFill>
                          <a:effectLst/>
                          <a:latin typeface="Times New Roman"/>
                          <a:ea typeface="Calibri"/>
                          <a:cs typeface="Times New Roman"/>
                        </a:rPr>
                        <a:t>a. </a:t>
                      </a:r>
                      <a:r>
                        <a:rPr lang="en-GB" sz="2400" dirty="0" err="1">
                          <a:solidFill>
                            <a:srgbClr val="000000"/>
                          </a:solidFill>
                          <a:effectLst/>
                          <a:latin typeface="Times New Roman"/>
                          <a:ea typeface="Calibri"/>
                          <a:cs typeface="Times New Roman"/>
                        </a:rPr>
                        <a:t>Kruskal</a:t>
                      </a:r>
                      <a:r>
                        <a:rPr lang="en-GB" sz="2400" dirty="0">
                          <a:solidFill>
                            <a:srgbClr val="000000"/>
                          </a:solidFill>
                          <a:effectLst/>
                          <a:latin typeface="Times New Roman"/>
                          <a:ea typeface="Calibri"/>
                          <a:cs typeface="Times New Roman"/>
                        </a:rPr>
                        <a:t> Wallis Test</a:t>
                      </a:r>
                      <a:endParaRPr lang="en-US" sz="2000" dirty="0">
                        <a:effectLst/>
                        <a:latin typeface="Calibri"/>
                        <a:ea typeface="Calibri"/>
                        <a:cs typeface="Times New Roman"/>
                      </a:endParaRPr>
                    </a:p>
                  </a:txBody>
                  <a:tcPr marL="19050" marR="19050" marT="19050" marB="19050">
                    <a:lnL>
                      <a:noFill/>
                    </a:lnL>
                    <a:lnR>
                      <a:noFill/>
                    </a:lnR>
                    <a:lnT w="28575"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864312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Significance test of the Impact of online learning on the Learning Process  using ANOVA</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54871775"/>
              </p:ext>
            </p:extLst>
          </p:nvPr>
        </p:nvGraphicFramePr>
        <p:xfrm>
          <a:off x="2305318" y="2318200"/>
          <a:ext cx="7199290" cy="3925824"/>
        </p:xfrm>
        <a:graphic>
          <a:graphicData uri="http://schemas.openxmlformats.org/drawingml/2006/table">
            <a:tbl>
              <a:tblPr firstRow="1" firstCol="1" bandRow="1"/>
              <a:tblGrid>
                <a:gridCol w="4910499">
                  <a:extLst>
                    <a:ext uri="{9D8B030D-6E8A-4147-A177-3AD203B41FA5}">
                      <a16:colId xmlns:a16="http://schemas.microsoft.com/office/drawing/2014/main" val="20000"/>
                    </a:ext>
                  </a:extLst>
                </a:gridCol>
                <a:gridCol w="1248432">
                  <a:extLst>
                    <a:ext uri="{9D8B030D-6E8A-4147-A177-3AD203B41FA5}">
                      <a16:colId xmlns:a16="http://schemas.microsoft.com/office/drawing/2014/main" val="20001"/>
                    </a:ext>
                  </a:extLst>
                </a:gridCol>
                <a:gridCol w="1040359">
                  <a:extLst>
                    <a:ext uri="{9D8B030D-6E8A-4147-A177-3AD203B41FA5}">
                      <a16:colId xmlns:a16="http://schemas.microsoft.com/office/drawing/2014/main" val="20002"/>
                    </a:ext>
                  </a:extLst>
                </a:gridCol>
              </a:tblGrid>
              <a:tr h="336835">
                <a:tc>
                  <a:txBody>
                    <a:bodyPr/>
                    <a:lstStyle/>
                    <a:p>
                      <a:pPr marL="0" marR="0" algn="l">
                        <a:lnSpc>
                          <a:spcPct val="115000"/>
                        </a:lnSpc>
                        <a:spcBef>
                          <a:spcPts val="0"/>
                        </a:spcBef>
                        <a:spcAft>
                          <a:spcPts val="0"/>
                        </a:spcAft>
                      </a:pPr>
                      <a:r>
                        <a:rPr lang="en-US" sz="2800" dirty="0">
                          <a:effectLst/>
                          <a:latin typeface="Calibri"/>
                          <a:ea typeface="Calibri"/>
                          <a:cs typeface="Times New Roman"/>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2800">
                          <a:effectLst/>
                          <a:latin typeface="Calibri"/>
                          <a:ea typeface="Calibri"/>
                          <a:cs typeface="Times New Roman"/>
                        </a:rPr>
                        <a:t>F</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2800">
                          <a:effectLst/>
                          <a:latin typeface="Calibri"/>
                          <a:ea typeface="Calibri"/>
                          <a:cs typeface="Times New Roman"/>
                        </a:rPr>
                        <a:t>Sig</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336835">
                <a:tc>
                  <a:txBody>
                    <a:bodyPr/>
                    <a:lstStyle/>
                    <a:p>
                      <a:pPr marL="0" marR="0" algn="l">
                        <a:lnSpc>
                          <a:spcPct val="115000"/>
                        </a:lnSpc>
                        <a:spcBef>
                          <a:spcPts val="0"/>
                        </a:spcBef>
                        <a:spcAft>
                          <a:spcPts val="0"/>
                        </a:spcAft>
                      </a:pPr>
                      <a:r>
                        <a:rPr lang="en-US" sz="2800" dirty="0">
                          <a:effectLst/>
                          <a:latin typeface="Calibri"/>
                          <a:ea typeface="Calibri"/>
                          <a:cs typeface="Times New Roman"/>
                        </a:rPr>
                        <a:t>Reduction in the maintenance costs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a:effectLst/>
                          <a:latin typeface="Calibri"/>
                          <a:ea typeface="Calibri"/>
                          <a:cs typeface="Times New Roman"/>
                        </a:rPr>
                        <a:t>27.740</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a:effectLst/>
                          <a:latin typeface="Calibri"/>
                          <a:ea typeface="Calibri"/>
                          <a:cs typeface="Times New Roman"/>
                        </a:rPr>
                        <a:t>.000</a:t>
                      </a:r>
                    </a:p>
                  </a:txBody>
                  <a:tcPr marL="68580" marR="68580" marT="0" marB="0">
                    <a:lnL>
                      <a:noFill/>
                    </a:lnL>
                    <a:lnR>
                      <a:noFill/>
                    </a:lnR>
                    <a:lnT>
                      <a:noFill/>
                    </a:lnT>
                    <a:lnB>
                      <a:noFill/>
                    </a:lnB>
                  </a:tcPr>
                </a:tc>
                <a:extLst>
                  <a:ext uri="{0D108BD9-81ED-4DB2-BD59-A6C34878D82A}">
                    <a16:rowId xmlns:a16="http://schemas.microsoft.com/office/drawing/2014/main" val="10001"/>
                  </a:ext>
                </a:extLst>
              </a:tr>
              <a:tr h="336835">
                <a:tc>
                  <a:txBody>
                    <a:bodyPr/>
                    <a:lstStyle/>
                    <a:p>
                      <a:pPr marL="0" marR="0" algn="l">
                        <a:lnSpc>
                          <a:spcPct val="115000"/>
                        </a:lnSpc>
                        <a:spcBef>
                          <a:spcPts val="0"/>
                        </a:spcBef>
                        <a:spcAft>
                          <a:spcPts val="0"/>
                        </a:spcAft>
                      </a:pPr>
                      <a:r>
                        <a:rPr lang="en-US" sz="2800">
                          <a:effectLst/>
                          <a:latin typeface="Calibri"/>
                          <a:ea typeface="Calibri"/>
                          <a:cs typeface="Times New Roman"/>
                        </a:rPr>
                        <a:t>Affected the quality of learning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dirty="0">
                          <a:effectLst/>
                          <a:latin typeface="Calibri"/>
                          <a:ea typeface="Calibri"/>
                          <a:cs typeface="Times New Roman"/>
                        </a:rPr>
                        <a:t>3.591</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a:effectLst/>
                          <a:latin typeface="Calibri"/>
                          <a:ea typeface="Calibri"/>
                          <a:cs typeface="Times New Roman"/>
                        </a:rPr>
                        <a:t>.029</a:t>
                      </a:r>
                    </a:p>
                  </a:txBody>
                  <a:tcPr marL="68580" marR="68580" marT="0" marB="0">
                    <a:lnL>
                      <a:noFill/>
                    </a:lnL>
                    <a:lnR>
                      <a:noFill/>
                    </a:lnR>
                    <a:lnT>
                      <a:noFill/>
                    </a:lnT>
                    <a:lnB>
                      <a:noFill/>
                    </a:lnB>
                  </a:tcPr>
                </a:tc>
                <a:extLst>
                  <a:ext uri="{0D108BD9-81ED-4DB2-BD59-A6C34878D82A}">
                    <a16:rowId xmlns:a16="http://schemas.microsoft.com/office/drawing/2014/main" val="10002"/>
                  </a:ext>
                </a:extLst>
              </a:tr>
              <a:tr h="336835">
                <a:tc>
                  <a:txBody>
                    <a:bodyPr/>
                    <a:lstStyle/>
                    <a:p>
                      <a:pPr marL="0" marR="0" algn="l">
                        <a:lnSpc>
                          <a:spcPct val="115000"/>
                        </a:lnSpc>
                        <a:spcBef>
                          <a:spcPts val="0"/>
                        </a:spcBef>
                        <a:spcAft>
                          <a:spcPts val="0"/>
                        </a:spcAft>
                      </a:pPr>
                      <a:r>
                        <a:rPr lang="en-US" sz="2800">
                          <a:effectLst/>
                          <a:latin typeface="Calibri"/>
                          <a:ea typeface="Calibri"/>
                          <a:cs typeface="Times New Roman"/>
                        </a:rPr>
                        <a:t>Lack of face to face clarification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dirty="0">
                          <a:effectLst/>
                          <a:latin typeface="Calibri"/>
                          <a:ea typeface="Calibri"/>
                          <a:cs typeface="Times New Roman"/>
                        </a:rPr>
                        <a:t>9.310</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a:effectLst/>
                          <a:latin typeface="Calibri"/>
                          <a:ea typeface="Calibri"/>
                          <a:cs typeface="Times New Roman"/>
                        </a:rPr>
                        <a:t>.000</a:t>
                      </a:r>
                    </a:p>
                  </a:txBody>
                  <a:tcPr marL="68580" marR="68580" marT="0" marB="0">
                    <a:lnL>
                      <a:noFill/>
                    </a:lnL>
                    <a:lnR>
                      <a:noFill/>
                    </a:lnR>
                    <a:lnT>
                      <a:noFill/>
                    </a:lnT>
                    <a:lnB>
                      <a:noFill/>
                    </a:lnB>
                  </a:tcPr>
                </a:tc>
                <a:extLst>
                  <a:ext uri="{0D108BD9-81ED-4DB2-BD59-A6C34878D82A}">
                    <a16:rowId xmlns:a16="http://schemas.microsoft.com/office/drawing/2014/main" val="10003"/>
                  </a:ext>
                </a:extLst>
              </a:tr>
              <a:tr h="336835">
                <a:tc>
                  <a:txBody>
                    <a:bodyPr/>
                    <a:lstStyle/>
                    <a:p>
                      <a:pPr marL="0" marR="0" algn="l">
                        <a:lnSpc>
                          <a:spcPct val="115000"/>
                        </a:lnSpc>
                        <a:spcBef>
                          <a:spcPts val="0"/>
                        </a:spcBef>
                        <a:spcAft>
                          <a:spcPts val="0"/>
                        </a:spcAft>
                      </a:pPr>
                      <a:r>
                        <a:rPr lang="en-US" sz="2800" dirty="0">
                          <a:effectLst/>
                          <a:latin typeface="Calibri"/>
                          <a:ea typeface="Calibri"/>
                          <a:cs typeface="Times New Roman"/>
                        </a:rPr>
                        <a:t>Studying without exams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dirty="0">
                          <a:effectLst/>
                          <a:latin typeface="Calibri"/>
                          <a:ea typeface="Calibri"/>
                          <a:cs typeface="Times New Roman"/>
                        </a:rPr>
                        <a:t>1.850</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dirty="0">
                          <a:effectLst/>
                          <a:latin typeface="Calibri"/>
                          <a:ea typeface="Calibri"/>
                          <a:cs typeface="Times New Roman"/>
                        </a:rPr>
                        <a:t>.276</a:t>
                      </a:r>
                    </a:p>
                  </a:txBody>
                  <a:tcPr marL="68580" marR="68580" marT="0" marB="0">
                    <a:lnL>
                      <a:noFill/>
                    </a:lnL>
                    <a:lnR>
                      <a:noFill/>
                    </a:lnR>
                    <a:lnT>
                      <a:noFill/>
                    </a:lnT>
                    <a:lnB>
                      <a:noFill/>
                    </a:lnB>
                  </a:tcPr>
                </a:tc>
                <a:extLst>
                  <a:ext uri="{0D108BD9-81ED-4DB2-BD59-A6C34878D82A}">
                    <a16:rowId xmlns:a16="http://schemas.microsoft.com/office/drawing/2014/main" val="10004"/>
                  </a:ext>
                </a:extLst>
              </a:tr>
              <a:tr h="336835">
                <a:tc>
                  <a:txBody>
                    <a:bodyPr/>
                    <a:lstStyle/>
                    <a:p>
                      <a:pPr marL="0" marR="0" algn="l">
                        <a:lnSpc>
                          <a:spcPct val="115000"/>
                        </a:lnSpc>
                        <a:spcBef>
                          <a:spcPts val="0"/>
                        </a:spcBef>
                        <a:spcAft>
                          <a:spcPts val="0"/>
                        </a:spcAft>
                      </a:pPr>
                      <a:r>
                        <a:rPr lang="en-US" sz="2800">
                          <a:effectLst/>
                          <a:latin typeface="Calibri"/>
                          <a:ea typeface="Calibri"/>
                          <a:cs typeface="Times New Roman"/>
                        </a:rPr>
                        <a:t>Promoted independent learning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a:effectLst/>
                          <a:latin typeface="Calibri"/>
                          <a:ea typeface="Calibri"/>
                          <a:cs typeface="Times New Roman"/>
                        </a:rPr>
                        <a:t>6.437</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800" dirty="0">
                          <a:effectLst/>
                          <a:latin typeface="Calibri"/>
                          <a:ea typeface="Calibri"/>
                          <a:cs typeface="Times New Roman"/>
                        </a:rPr>
                        <a:t>.002</a:t>
                      </a:r>
                    </a:p>
                  </a:txBody>
                  <a:tcPr marL="68580" marR="68580" marT="0" marB="0">
                    <a:lnL>
                      <a:noFill/>
                    </a:lnL>
                    <a:lnR>
                      <a:noFill/>
                    </a:lnR>
                    <a:lnT>
                      <a:noFill/>
                    </a:lnT>
                    <a:lnB>
                      <a:noFill/>
                    </a:lnB>
                  </a:tcPr>
                </a:tc>
                <a:extLst>
                  <a:ext uri="{0D108BD9-81ED-4DB2-BD59-A6C34878D82A}">
                    <a16:rowId xmlns:a16="http://schemas.microsoft.com/office/drawing/2014/main" val="10005"/>
                  </a:ext>
                </a:extLst>
              </a:tr>
              <a:tr h="336835">
                <a:tc>
                  <a:txBody>
                    <a:bodyPr/>
                    <a:lstStyle/>
                    <a:p>
                      <a:pPr marL="0" marR="0" algn="l">
                        <a:lnSpc>
                          <a:spcPct val="115000"/>
                        </a:lnSpc>
                        <a:spcBef>
                          <a:spcPts val="0"/>
                        </a:spcBef>
                        <a:spcAft>
                          <a:spcPts val="0"/>
                        </a:spcAft>
                      </a:pPr>
                      <a:r>
                        <a:rPr lang="en-US" sz="2800">
                          <a:effectLst/>
                          <a:latin typeface="Calibri"/>
                          <a:ea typeface="Calibri"/>
                          <a:cs typeface="Times New Roman"/>
                        </a:rPr>
                        <a:t>Lack of group discussions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Calibri"/>
                          <a:ea typeface="Calibri"/>
                          <a:cs typeface="Times New Roman"/>
                        </a:rPr>
                        <a:t>1.973</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Calibri"/>
                          <a:ea typeface="Calibri"/>
                          <a:cs typeface="Times New Roman"/>
                        </a:rPr>
                        <a:t>.141</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3335620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and policy recommendations </a:t>
            </a:r>
            <a:endParaRPr lang="en-US" dirty="0"/>
          </a:p>
        </p:txBody>
      </p:sp>
      <p:sp>
        <p:nvSpPr>
          <p:cNvPr id="3" name="Content Placeholder 2"/>
          <p:cNvSpPr>
            <a:spLocks noGrp="1"/>
          </p:cNvSpPr>
          <p:nvPr>
            <p:ph idx="1"/>
          </p:nvPr>
        </p:nvSpPr>
        <p:spPr>
          <a:xfrm>
            <a:off x="838200" y="1365161"/>
            <a:ext cx="10515600" cy="4811802"/>
          </a:xfrm>
        </p:spPr>
        <p:txBody>
          <a:bodyPr/>
          <a:lstStyle/>
          <a:p>
            <a:pPr algn="just"/>
            <a:r>
              <a:rPr lang="en-GB" b="1" dirty="0" smtClean="0">
                <a:latin typeface="Times New Roman"/>
                <a:ea typeface="Times New Roman"/>
              </a:rPr>
              <a:t>Conclusion </a:t>
            </a:r>
          </a:p>
          <a:p>
            <a:pPr algn="just"/>
            <a:r>
              <a:rPr lang="en-GB" dirty="0" smtClean="0">
                <a:latin typeface="Times New Roman"/>
                <a:ea typeface="Times New Roman"/>
              </a:rPr>
              <a:t>The </a:t>
            </a:r>
            <a:r>
              <a:rPr lang="en-GB" dirty="0">
                <a:latin typeface="Times New Roman"/>
                <a:ea typeface="Times New Roman"/>
              </a:rPr>
              <a:t>shift from face to face to online learning has both positive and negative but the negatives outweigh the positive </a:t>
            </a:r>
            <a:r>
              <a:rPr lang="en-GB" dirty="0" smtClean="0">
                <a:latin typeface="Times New Roman"/>
                <a:ea typeface="Times New Roman"/>
              </a:rPr>
              <a:t>impacts.</a:t>
            </a:r>
          </a:p>
          <a:p>
            <a:pPr algn="just"/>
            <a:r>
              <a:rPr lang="en-GB" dirty="0" smtClean="0">
                <a:latin typeface="Times New Roman"/>
                <a:ea typeface="Times New Roman"/>
              </a:rPr>
              <a:t>Learning </a:t>
            </a:r>
            <a:r>
              <a:rPr lang="en-GB" dirty="0">
                <a:latin typeface="Times New Roman"/>
                <a:ea typeface="Times New Roman"/>
              </a:rPr>
              <a:t>inequality among </a:t>
            </a:r>
            <a:r>
              <a:rPr lang="en-GB" dirty="0" smtClean="0">
                <a:latin typeface="Times New Roman"/>
                <a:ea typeface="Times New Roman"/>
              </a:rPr>
              <a:t>students due to poor network connections, lack of data, lack of electricity, lack of learning infrastructures.  </a:t>
            </a:r>
          </a:p>
          <a:p>
            <a:pPr algn="just"/>
            <a:r>
              <a:rPr lang="en-GB" dirty="0" smtClean="0">
                <a:latin typeface="Times New Roman"/>
                <a:ea typeface="Times New Roman"/>
              </a:rPr>
              <a:t>The </a:t>
            </a:r>
            <a:r>
              <a:rPr lang="en-GB" dirty="0">
                <a:latin typeface="Times New Roman"/>
                <a:ea typeface="Times New Roman"/>
              </a:rPr>
              <a:t>positive impact of </a:t>
            </a:r>
            <a:r>
              <a:rPr lang="en-GB" dirty="0" smtClean="0">
                <a:latin typeface="Times New Roman"/>
                <a:ea typeface="Times New Roman"/>
              </a:rPr>
              <a:t>the shift included </a:t>
            </a:r>
            <a:r>
              <a:rPr lang="en-GB" dirty="0">
                <a:latin typeface="Times New Roman"/>
                <a:ea typeface="Times New Roman"/>
              </a:rPr>
              <a:t>promotion of independent learning by the students; maintenance cost of students during the learning process and improved the technological skills of the students.</a:t>
            </a:r>
            <a:endParaRPr lang="en-US" dirty="0"/>
          </a:p>
        </p:txBody>
      </p:sp>
    </p:spTree>
    <p:extLst>
      <p:ext uri="{BB962C8B-B14F-4D97-AF65-F5344CB8AC3E}">
        <p14:creationId xmlns:p14="http://schemas.microsoft.com/office/powerpoint/2010/main" val="41206815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Policy Recommendations </a:t>
            </a:r>
            <a:endParaRPr lang="en-US" b="1" dirty="0"/>
          </a:p>
        </p:txBody>
      </p:sp>
      <p:sp>
        <p:nvSpPr>
          <p:cNvPr id="3" name="Content Placeholder 2"/>
          <p:cNvSpPr>
            <a:spLocks noGrp="1"/>
          </p:cNvSpPr>
          <p:nvPr>
            <p:ph idx="1"/>
          </p:nvPr>
        </p:nvSpPr>
        <p:spPr>
          <a:xfrm>
            <a:off x="838200" y="1493949"/>
            <a:ext cx="10515600" cy="4683014"/>
          </a:xfrm>
        </p:spPr>
        <p:txBody>
          <a:bodyPr/>
          <a:lstStyle/>
          <a:p>
            <a:pPr algn="just"/>
            <a:r>
              <a:rPr lang="en-GB" dirty="0">
                <a:latin typeface="Times New Roman"/>
                <a:ea typeface="Times New Roman"/>
              </a:rPr>
              <a:t>Closing the learning inequality gap that has been created among the students in towns, cities of Kigali and those from the rural areas due to poor internet connections in the rural </a:t>
            </a:r>
            <a:r>
              <a:rPr lang="en-GB" dirty="0" smtClean="0">
                <a:latin typeface="Times New Roman"/>
                <a:ea typeface="Times New Roman"/>
              </a:rPr>
              <a:t>areas.</a:t>
            </a:r>
          </a:p>
          <a:p>
            <a:pPr algn="just"/>
            <a:r>
              <a:rPr lang="en-GB" dirty="0">
                <a:latin typeface="Times New Roman"/>
                <a:ea typeface="Times New Roman"/>
              </a:rPr>
              <a:t>Education institutions should train the students on online learning. A module should be introduced in the first year that introduces to students the online </a:t>
            </a:r>
            <a:r>
              <a:rPr lang="en-GB" dirty="0" smtClean="0">
                <a:latin typeface="Times New Roman"/>
                <a:ea typeface="Times New Roman"/>
              </a:rPr>
              <a:t>learning.</a:t>
            </a:r>
          </a:p>
          <a:p>
            <a:pPr algn="just"/>
            <a:r>
              <a:rPr lang="en-GB" dirty="0" smtClean="0">
                <a:latin typeface="Times New Roman"/>
                <a:ea typeface="Times New Roman"/>
              </a:rPr>
              <a:t>Education institutions should revise their investment model from physical assets to technology </a:t>
            </a:r>
          </a:p>
          <a:p>
            <a:endParaRPr lang="en-US" dirty="0"/>
          </a:p>
        </p:txBody>
      </p:sp>
    </p:spTree>
    <p:extLst>
      <p:ext uri="{BB962C8B-B14F-4D97-AF65-F5344CB8AC3E}">
        <p14:creationId xmlns:p14="http://schemas.microsoft.com/office/powerpoint/2010/main" val="3859687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6C84D-4850-4151-89AB-1CEDE23538DF}"/>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F478B20B-5775-4A78-BD83-D7BF74BF806C}"/>
              </a:ext>
            </a:extLst>
          </p:cNvPr>
          <p:cNvSpPr>
            <a:spLocks noGrp="1"/>
          </p:cNvSpPr>
          <p:nvPr>
            <p:ph idx="1"/>
          </p:nvPr>
        </p:nvSpPr>
        <p:spPr>
          <a:xfrm>
            <a:off x="838200" y="1690688"/>
            <a:ext cx="10515600" cy="5014912"/>
          </a:xfrm>
        </p:spPr>
        <p:txBody>
          <a:bodyPr>
            <a:normAutofit/>
          </a:bodyPr>
          <a:lstStyle/>
          <a:p>
            <a:pPr algn="just"/>
            <a:r>
              <a:rPr lang="en-US" sz="3200" dirty="0"/>
              <a:t>All economic researchers from the neoclassical to modern economist converge at one point that education is a key that unlocks the economic development of any country. </a:t>
            </a:r>
          </a:p>
          <a:p>
            <a:pPr algn="just"/>
            <a:endParaRPr lang="en-US" sz="3200" dirty="0"/>
          </a:p>
          <a:p>
            <a:pPr algn="just"/>
            <a:r>
              <a:rPr lang="en-US" sz="3200" dirty="0"/>
              <a:t>One of the key variables in the estimation of economic growth is the supply of the labour. Education plays an important part in ensuring labour is supplied at the right time and in the right place </a:t>
            </a:r>
          </a:p>
        </p:txBody>
      </p:sp>
    </p:spTree>
    <p:extLst>
      <p:ext uri="{BB962C8B-B14F-4D97-AF65-F5344CB8AC3E}">
        <p14:creationId xmlns:p14="http://schemas.microsoft.com/office/powerpoint/2010/main" val="1528661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 Cont’d </a:t>
            </a:r>
            <a:endParaRPr lang="en-US" b="1" dirty="0"/>
          </a:p>
        </p:txBody>
      </p:sp>
      <p:sp>
        <p:nvSpPr>
          <p:cNvPr id="3" name="Content Placeholder 2"/>
          <p:cNvSpPr>
            <a:spLocks noGrp="1"/>
          </p:cNvSpPr>
          <p:nvPr>
            <p:ph idx="1"/>
          </p:nvPr>
        </p:nvSpPr>
        <p:spPr/>
        <p:txBody>
          <a:bodyPr/>
          <a:lstStyle/>
          <a:p>
            <a:r>
              <a:rPr lang="en-US" dirty="0" smtClean="0"/>
              <a:t>COVID -19 Pandemic has not only affected the health system or the business sector of the country, but also affected the educational sector. </a:t>
            </a:r>
          </a:p>
          <a:p>
            <a:r>
              <a:rPr lang="en-US" dirty="0" smtClean="0"/>
              <a:t>Various researchers (</a:t>
            </a:r>
            <a:r>
              <a:rPr lang="en-GB" dirty="0"/>
              <a:t>Huston et al (2020) </a:t>
            </a:r>
            <a:r>
              <a:rPr lang="en-GB" dirty="0" smtClean="0"/>
              <a:t>, </a:t>
            </a:r>
            <a:r>
              <a:rPr lang="en-GB" dirty="0">
                <a:latin typeface="Times New Roman"/>
                <a:ea typeface="Times New Roman"/>
              </a:rPr>
              <a:t>Joseph </a:t>
            </a:r>
            <a:r>
              <a:rPr lang="en-GB" i="1" dirty="0">
                <a:latin typeface="Times New Roman"/>
                <a:ea typeface="Times New Roman"/>
              </a:rPr>
              <a:t>et al.,</a:t>
            </a:r>
            <a:r>
              <a:rPr lang="en-GB" dirty="0">
                <a:latin typeface="Times New Roman"/>
                <a:ea typeface="Times New Roman"/>
              </a:rPr>
              <a:t> </a:t>
            </a:r>
            <a:r>
              <a:rPr lang="en-GB" dirty="0" smtClean="0">
                <a:latin typeface="Times New Roman"/>
                <a:ea typeface="Times New Roman"/>
              </a:rPr>
              <a:t>2020, </a:t>
            </a:r>
            <a:r>
              <a:rPr lang="en-GB" dirty="0" err="1">
                <a:latin typeface="Times New Roman"/>
                <a:ea typeface="Times New Roman"/>
              </a:rPr>
              <a:t>Bao</a:t>
            </a:r>
            <a:r>
              <a:rPr lang="en-GB" dirty="0">
                <a:latin typeface="Times New Roman"/>
                <a:ea typeface="Times New Roman"/>
              </a:rPr>
              <a:t>, </a:t>
            </a:r>
            <a:r>
              <a:rPr lang="en-GB" dirty="0" smtClean="0">
                <a:latin typeface="Times New Roman"/>
                <a:ea typeface="Times New Roman"/>
              </a:rPr>
              <a:t>2020…..) have pointed out that COVID-19 affected the education sector in numerous ways such change in academic calendar, final year students unable to do research and internship, shift from face to face to online learning..</a:t>
            </a:r>
            <a:endParaRPr lang="en-US" dirty="0"/>
          </a:p>
        </p:txBody>
      </p:sp>
    </p:spTree>
    <p:extLst>
      <p:ext uri="{BB962C8B-B14F-4D97-AF65-F5344CB8AC3E}">
        <p14:creationId xmlns:p14="http://schemas.microsoft.com/office/powerpoint/2010/main" val="806771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Rationale </a:t>
            </a:r>
            <a:endParaRPr lang="en-US" b="1" dirty="0"/>
          </a:p>
        </p:txBody>
      </p:sp>
      <p:sp>
        <p:nvSpPr>
          <p:cNvPr id="3" name="Content Placeholder 2"/>
          <p:cNvSpPr>
            <a:spLocks noGrp="1"/>
          </p:cNvSpPr>
          <p:nvPr>
            <p:ph idx="1"/>
          </p:nvPr>
        </p:nvSpPr>
        <p:spPr>
          <a:xfrm>
            <a:off x="838200" y="1210614"/>
            <a:ext cx="10515600" cy="5177307"/>
          </a:xfrm>
        </p:spPr>
        <p:txBody>
          <a:bodyPr>
            <a:normAutofit/>
          </a:bodyPr>
          <a:lstStyle/>
          <a:p>
            <a:pPr algn="just"/>
            <a:r>
              <a:rPr lang="en-US" sz="3600" dirty="0" smtClean="0">
                <a:solidFill>
                  <a:prstClr val="black"/>
                </a:solidFill>
              </a:rPr>
              <a:t>School closure is one of the non-pharmaceutical measures  that were introduced to control the spread of Covid-19 Pandemic. </a:t>
            </a:r>
          </a:p>
          <a:p>
            <a:pPr algn="just"/>
            <a:r>
              <a:rPr lang="en-US" sz="3600" dirty="0" smtClean="0">
                <a:solidFill>
                  <a:prstClr val="black"/>
                </a:solidFill>
              </a:rPr>
              <a:t>In </a:t>
            </a:r>
            <a:r>
              <a:rPr lang="en-US" sz="3600" dirty="0">
                <a:solidFill>
                  <a:prstClr val="black"/>
                </a:solidFill>
              </a:rPr>
              <a:t>response to the </a:t>
            </a:r>
            <a:r>
              <a:rPr lang="en-US" sz="3600" dirty="0" err="1">
                <a:solidFill>
                  <a:prstClr val="black"/>
                </a:solidFill>
              </a:rPr>
              <a:t>covid</a:t>
            </a:r>
            <a:r>
              <a:rPr lang="en-US" sz="3600" dirty="0">
                <a:solidFill>
                  <a:prstClr val="black"/>
                </a:solidFill>
              </a:rPr>
              <a:t> -19 measures, many education institutions transferred from the normal face to face to </a:t>
            </a:r>
            <a:r>
              <a:rPr lang="en-US" sz="3600" dirty="0" smtClean="0">
                <a:solidFill>
                  <a:prstClr val="black"/>
                </a:solidFill>
              </a:rPr>
              <a:t>online learning. </a:t>
            </a:r>
          </a:p>
        </p:txBody>
      </p:sp>
    </p:spTree>
    <p:extLst>
      <p:ext uri="{BB962C8B-B14F-4D97-AF65-F5344CB8AC3E}">
        <p14:creationId xmlns:p14="http://schemas.microsoft.com/office/powerpoint/2010/main" val="29528143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Rationale Cont’d</a:t>
            </a:r>
            <a:endParaRPr lang="en-US" b="1" dirty="0"/>
          </a:p>
        </p:txBody>
      </p:sp>
      <p:sp>
        <p:nvSpPr>
          <p:cNvPr id="3" name="Content Placeholder 2"/>
          <p:cNvSpPr>
            <a:spLocks noGrp="1"/>
          </p:cNvSpPr>
          <p:nvPr>
            <p:ph idx="1"/>
          </p:nvPr>
        </p:nvSpPr>
        <p:spPr/>
        <p:txBody>
          <a:bodyPr>
            <a:normAutofit/>
          </a:bodyPr>
          <a:lstStyle/>
          <a:p>
            <a:pPr lvl="0" algn="just"/>
            <a:r>
              <a:rPr lang="en-US" sz="3600" dirty="0">
                <a:solidFill>
                  <a:prstClr val="black"/>
                </a:solidFill>
              </a:rPr>
              <a:t>As we moving towards a blended teaching and learning, what are the challenges and opportunities of the shift from face to face to the online learning  </a:t>
            </a:r>
            <a:endParaRPr lang="en-US" sz="3600" dirty="0" smtClean="0">
              <a:solidFill>
                <a:prstClr val="black"/>
              </a:solidFill>
            </a:endParaRPr>
          </a:p>
          <a:p>
            <a:pPr lvl="0" algn="just"/>
            <a:endParaRPr lang="en-US" sz="3600" dirty="0">
              <a:solidFill>
                <a:prstClr val="black"/>
              </a:solidFill>
            </a:endParaRPr>
          </a:p>
          <a:p>
            <a:pPr lvl="0" algn="just"/>
            <a:r>
              <a:rPr lang="en-US" sz="3600" dirty="0" smtClean="0">
                <a:solidFill>
                  <a:prstClr val="black"/>
                </a:solidFill>
              </a:rPr>
              <a:t>Whereas </a:t>
            </a:r>
            <a:r>
              <a:rPr lang="en-US" sz="3600" dirty="0">
                <a:solidFill>
                  <a:prstClr val="black"/>
                </a:solidFill>
              </a:rPr>
              <a:t>literature on the challenges of moving from face to face to online learning has been established, little is still known in the Rwanda context</a:t>
            </a:r>
          </a:p>
          <a:p>
            <a:pPr marL="0" lvl="0" indent="0" algn="just">
              <a:buNone/>
            </a:pPr>
            <a:endParaRPr lang="en-US" dirty="0">
              <a:solidFill>
                <a:prstClr val="black"/>
              </a:solidFill>
            </a:endParaRPr>
          </a:p>
          <a:p>
            <a:endParaRPr lang="en-US" dirty="0"/>
          </a:p>
        </p:txBody>
      </p:sp>
    </p:spTree>
    <p:extLst>
      <p:ext uri="{BB962C8B-B14F-4D97-AF65-F5344CB8AC3E}">
        <p14:creationId xmlns:p14="http://schemas.microsoft.com/office/powerpoint/2010/main" val="2583484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3DE3A-D962-4315-8F98-9D209C6C318D}"/>
              </a:ext>
            </a:extLst>
          </p:cNvPr>
          <p:cNvSpPr>
            <a:spLocks noGrp="1"/>
          </p:cNvSpPr>
          <p:nvPr>
            <p:ph type="title"/>
          </p:nvPr>
        </p:nvSpPr>
        <p:spPr/>
        <p:txBody>
          <a:bodyPr/>
          <a:lstStyle/>
          <a:p>
            <a:r>
              <a:rPr lang="en-US" b="1" dirty="0"/>
              <a:t>Methodology</a:t>
            </a:r>
            <a:r>
              <a:rPr lang="en-US" dirty="0"/>
              <a:t> </a:t>
            </a:r>
          </a:p>
        </p:txBody>
      </p:sp>
      <p:sp>
        <p:nvSpPr>
          <p:cNvPr id="3" name="Content Placeholder 2">
            <a:extLst>
              <a:ext uri="{FF2B5EF4-FFF2-40B4-BE49-F238E27FC236}">
                <a16:creationId xmlns:a16="http://schemas.microsoft.com/office/drawing/2014/main" id="{6B1C38CB-8828-42EA-9A89-5F7274DEA1DB}"/>
              </a:ext>
            </a:extLst>
          </p:cNvPr>
          <p:cNvSpPr>
            <a:spLocks noGrp="1"/>
          </p:cNvSpPr>
          <p:nvPr>
            <p:ph idx="1"/>
          </p:nvPr>
        </p:nvSpPr>
        <p:spPr/>
        <p:txBody>
          <a:bodyPr>
            <a:normAutofit/>
          </a:bodyPr>
          <a:lstStyle/>
          <a:p>
            <a:pPr algn="just"/>
            <a:r>
              <a:rPr lang="en-US" sz="3200" dirty="0" smtClean="0"/>
              <a:t>Design: The researchers adopted a quantitative research design </a:t>
            </a:r>
            <a:endParaRPr lang="en-US" sz="3200" dirty="0"/>
          </a:p>
          <a:p>
            <a:pPr algn="just"/>
            <a:r>
              <a:rPr lang="en-US" sz="3200" dirty="0" smtClean="0"/>
              <a:t>Population: The target population was students from all higher learning institutions in Rwanda. 30 students were randomly selected </a:t>
            </a:r>
            <a:endParaRPr lang="en-US" sz="3200" dirty="0"/>
          </a:p>
          <a:p>
            <a:pPr algn="just"/>
            <a:r>
              <a:rPr lang="en-US" sz="3200" dirty="0"/>
              <a:t>Data </a:t>
            </a:r>
            <a:r>
              <a:rPr lang="en-US" sz="3200" dirty="0" smtClean="0"/>
              <a:t>collection:  </a:t>
            </a:r>
            <a:r>
              <a:rPr lang="en-US" sz="3200" dirty="0"/>
              <a:t>Primary </a:t>
            </a:r>
            <a:r>
              <a:rPr lang="en-US" sz="3200" dirty="0" smtClean="0"/>
              <a:t> </a:t>
            </a:r>
            <a:r>
              <a:rPr lang="en-US" sz="3200" dirty="0"/>
              <a:t>data </a:t>
            </a:r>
            <a:r>
              <a:rPr lang="en-US" sz="3200" dirty="0" smtClean="0"/>
              <a:t>was collected using one set of questionnaire that was emailed to students through the class representative </a:t>
            </a:r>
            <a:endParaRPr lang="en-US" sz="3200" dirty="0"/>
          </a:p>
        </p:txBody>
      </p:sp>
    </p:spTree>
    <p:extLst>
      <p:ext uri="{BB962C8B-B14F-4D97-AF65-F5344CB8AC3E}">
        <p14:creationId xmlns:p14="http://schemas.microsoft.com/office/powerpoint/2010/main" val="37678643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Cont’d </a:t>
            </a:r>
            <a:endParaRPr lang="en-US" dirty="0"/>
          </a:p>
        </p:txBody>
      </p:sp>
      <p:sp>
        <p:nvSpPr>
          <p:cNvPr id="3" name="Content Placeholder 2"/>
          <p:cNvSpPr>
            <a:spLocks noGrp="1"/>
          </p:cNvSpPr>
          <p:nvPr>
            <p:ph idx="1"/>
          </p:nvPr>
        </p:nvSpPr>
        <p:spPr>
          <a:xfrm>
            <a:off x="838200" y="1452282"/>
            <a:ext cx="10515600" cy="4724681"/>
          </a:xfrm>
        </p:spPr>
        <p:txBody>
          <a:bodyPr>
            <a:normAutofit/>
          </a:bodyPr>
          <a:lstStyle/>
          <a:p>
            <a:pPr lvl="0" algn="just"/>
            <a:r>
              <a:rPr lang="en-US" sz="3600" dirty="0">
                <a:solidFill>
                  <a:prstClr val="black"/>
                </a:solidFill>
              </a:rPr>
              <a:t>Data </a:t>
            </a:r>
            <a:r>
              <a:rPr lang="en-US" sz="3600" dirty="0" smtClean="0">
                <a:solidFill>
                  <a:prstClr val="black"/>
                </a:solidFill>
              </a:rPr>
              <a:t>analysis: Descriptive and inferential statistics were used to analyse the data. </a:t>
            </a:r>
          </a:p>
          <a:p>
            <a:pPr lvl="0" algn="just"/>
            <a:r>
              <a:rPr lang="en-US" sz="3600" dirty="0" smtClean="0">
                <a:solidFill>
                  <a:prstClr val="black"/>
                </a:solidFill>
              </a:rPr>
              <a:t>Descriptive data was presented using frequency table</a:t>
            </a:r>
          </a:p>
          <a:p>
            <a:pPr lvl="0" algn="just"/>
            <a:r>
              <a:rPr lang="en-US" sz="3600" dirty="0" smtClean="0">
                <a:solidFill>
                  <a:prstClr val="black"/>
                </a:solidFill>
              </a:rPr>
              <a:t>Inferential data was conducted using ANOVA and the </a:t>
            </a:r>
            <a:r>
              <a:rPr lang="en-US" sz="3600" dirty="0" err="1" smtClean="0">
                <a:solidFill>
                  <a:prstClr val="black"/>
                </a:solidFill>
              </a:rPr>
              <a:t>Kruskal</a:t>
            </a:r>
            <a:r>
              <a:rPr lang="en-US" sz="3600" dirty="0" smtClean="0">
                <a:solidFill>
                  <a:prstClr val="black"/>
                </a:solidFill>
              </a:rPr>
              <a:t> Wallis test. The ANOVA test was used to test the significance of the challenges  whereas the </a:t>
            </a:r>
            <a:r>
              <a:rPr lang="en-US" sz="3600" dirty="0" err="1" smtClean="0">
                <a:solidFill>
                  <a:prstClr val="black"/>
                </a:solidFill>
              </a:rPr>
              <a:t>Kruskal</a:t>
            </a:r>
            <a:r>
              <a:rPr lang="en-US" sz="3600" dirty="0" smtClean="0">
                <a:solidFill>
                  <a:prstClr val="black"/>
                </a:solidFill>
              </a:rPr>
              <a:t> Wallis test was used to rank the mean </a:t>
            </a:r>
            <a:endParaRPr lang="en-US" sz="3600" dirty="0">
              <a:solidFill>
                <a:prstClr val="black"/>
              </a:solidFill>
            </a:endParaRPr>
          </a:p>
          <a:p>
            <a:pPr algn="just"/>
            <a:endParaRPr lang="en-US" sz="3600" dirty="0"/>
          </a:p>
        </p:txBody>
      </p:sp>
    </p:spTree>
    <p:extLst>
      <p:ext uri="{BB962C8B-B14F-4D97-AF65-F5344CB8AC3E}">
        <p14:creationId xmlns:p14="http://schemas.microsoft.com/office/powerpoint/2010/main" val="27398762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and Discussion </a:t>
            </a:r>
            <a:endParaRPr lang="en-US" dirty="0"/>
          </a:p>
        </p:txBody>
      </p:sp>
      <p:sp>
        <p:nvSpPr>
          <p:cNvPr id="3" name="Content Placeholder 2"/>
          <p:cNvSpPr>
            <a:spLocks noGrp="1"/>
          </p:cNvSpPr>
          <p:nvPr>
            <p:ph idx="1"/>
          </p:nvPr>
        </p:nvSpPr>
        <p:spPr/>
        <p:txBody>
          <a:bodyPr/>
          <a:lstStyle/>
          <a:p>
            <a:r>
              <a:rPr lang="en-US" dirty="0" smtClean="0"/>
              <a:t>Online attendance of students </a:t>
            </a:r>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902330068"/>
              </p:ext>
            </p:extLst>
          </p:nvPr>
        </p:nvGraphicFramePr>
        <p:xfrm>
          <a:off x="2356834" y="2279562"/>
          <a:ext cx="7521261" cy="4197854"/>
        </p:xfrm>
        <a:graphic>
          <a:graphicData uri="http://schemas.openxmlformats.org/drawingml/2006/table">
            <a:tbl>
              <a:tblPr/>
              <a:tblGrid>
                <a:gridCol w="2600436">
                  <a:extLst>
                    <a:ext uri="{9D8B030D-6E8A-4147-A177-3AD203B41FA5}">
                      <a16:colId xmlns:a16="http://schemas.microsoft.com/office/drawing/2014/main" val="20000"/>
                    </a:ext>
                  </a:extLst>
                </a:gridCol>
                <a:gridCol w="2600436">
                  <a:extLst>
                    <a:ext uri="{9D8B030D-6E8A-4147-A177-3AD203B41FA5}">
                      <a16:colId xmlns:a16="http://schemas.microsoft.com/office/drawing/2014/main" val="20001"/>
                    </a:ext>
                  </a:extLst>
                </a:gridCol>
                <a:gridCol w="1280214">
                  <a:extLst>
                    <a:ext uri="{9D8B030D-6E8A-4147-A177-3AD203B41FA5}">
                      <a16:colId xmlns:a16="http://schemas.microsoft.com/office/drawing/2014/main" val="20002"/>
                    </a:ext>
                  </a:extLst>
                </a:gridCol>
                <a:gridCol w="1040175">
                  <a:extLst>
                    <a:ext uri="{9D8B030D-6E8A-4147-A177-3AD203B41FA5}">
                      <a16:colId xmlns:a16="http://schemas.microsoft.com/office/drawing/2014/main" val="20003"/>
                    </a:ext>
                  </a:extLst>
                </a:gridCol>
              </a:tblGrid>
              <a:tr h="928632">
                <a:tc>
                  <a:txBody>
                    <a:bodyPr/>
                    <a:lstStyle/>
                    <a:p>
                      <a:pPr marL="25400" marR="0">
                        <a:lnSpc>
                          <a:spcPct val="150000"/>
                        </a:lnSpc>
                        <a:spcBef>
                          <a:spcPts val="0"/>
                        </a:spcBef>
                        <a:spcAft>
                          <a:spcPts val="0"/>
                        </a:spcAft>
                      </a:pPr>
                      <a:r>
                        <a:rPr lang="en-US" sz="1800" dirty="0">
                          <a:effectLst/>
                          <a:latin typeface="Times New Roman"/>
                          <a:ea typeface="Times New Roman"/>
                          <a:cs typeface="Times New Roman"/>
                        </a:rPr>
                        <a:t> </a:t>
                      </a:r>
                      <a:endParaRPr lang="en-US" sz="1600" dirty="0">
                        <a:effectLst/>
                        <a:latin typeface="Calibri"/>
                        <a:ea typeface="Calibri"/>
                        <a:cs typeface="Times New Roman"/>
                      </a:endParaRPr>
                    </a:p>
                  </a:txBody>
                  <a:tcPr marL="25400" marR="25400" marT="25400" marB="2540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nSpc>
                          <a:spcPct val="150000"/>
                        </a:lnSpc>
                        <a:spcBef>
                          <a:spcPts val="0"/>
                        </a:spcBef>
                        <a:spcAft>
                          <a:spcPts val="0"/>
                        </a:spcAft>
                      </a:pPr>
                      <a:r>
                        <a:rPr lang="en-US" sz="1800" dirty="0">
                          <a:effectLst/>
                          <a:latin typeface="Times New Roman"/>
                          <a:ea typeface="Times New Roman"/>
                          <a:cs typeface="Times New Roman"/>
                        </a:rPr>
                        <a:t> </a:t>
                      </a:r>
                      <a:endParaRPr lang="en-US" sz="1600" dirty="0">
                        <a:effectLst/>
                        <a:latin typeface="Calibri"/>
                        <a:ea typeface="Calibri"/>
                        <a:cs typeface="Times New Roman"/>
                      </a:endParaRPr>
                    </a:p>
                  </a:txBody>
                  <a:tcPr marL="25400" marR="25400" marT="25400" marB="2540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ctr">
                        <a:lnSpc>
                          <a:spcPct val="150000"/>
                        </a:lnSpc>
                        <a:spcBef>
                          <a:spcPts val="0"/>
                        </a:spcBef>
                        <a:spcAft>
                          <a:spcPts val="0"/>
                        </a:spcAft>
                      </a:pPr>
                      <a:r>
                        <a:rPr lang="en-US" sz="1800">
                          <a:effectLst/>
                          <a:latin typeface="Times New Roman"/>
                          <a:ea typeface="Times New Roman"/>
                          <a:cs typeface="Times New Roman"/>
                        </a:rPr>
                        <a:t>Frequency</a:t>
                      </a:r>
                      <a:endParaRPr lang="en-US" sz="1600">
                        <a:effectLst/>
                        <a:latin typeface="Calibri"/>
                        <a:ea typeface="Calibri"/>
                        <a:cs typeface="Times New Roman"/>
                      </a:endParaRPr>
                    </a:p>
                  </a:txBody>
                  <a:tcPr marL="25400" marR="25400" marT="25400" marB="2540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ctr">
                        <a:lnSpc>
                          <a:spcPct val="150000"/>
                        </a:lnSpc>
                        <a:spcBef>
                          <a:spcPts val="0"/>
                        </a:spcBef>
                        <a:spcAft>
                          <a:spcPts val="0"/>
                        </a:spcAft>
                      </a:pPr>
                      <a:r>
                        <a:rPr lang="en-US" sz="1800">
                          <a:effectLst/>
                          <a:latin typeface="Times New Roman"/>
                          <a:ea typeface="Times New Roman"/>
                          <a:cs typeface="Times New Roman"/>
                        </a:rPr>
                        <a:t>Percent</a:t>
                      </a:r>
                      <a:endParaRPr lang="en-US" sz="1600">
                        <a:effectLst/>
                        <a:latin typeface="Calibri"/>
                        <a:ea typeface="Calibri"/>
                        <a:cs typeface="Times New Roman"/>
                      </a:endParaRPr>
                    </a:p>
                  </a:txBody>
                  <a:tcPr marL="25400" marR="25400" marT="25400" marB="2540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468118">
                <a:tc rowSpan="6">
                  <a:txBody>
                    <a:bodyPr/>
                    <a:lstStyle/>
                    <a:p>
                      <a:pPr marL="25400" marR="0">
                        <a:lnSpc>
                          <a:spcPct val="150000"/>
                        </a:lnSpc>
                        <a:spcBef>
                          <a:spcPts val="0"/>
                        </a:spcBef>
                        <a:spcAft>
                          <a:spcPts val="0"/>
                        </a:spcAft>
                      </a:pPr>
                      <a:r>
                        <a:rPr lang="en-US" sz="1800" dirty="0">
                          <a:effectLst/>
                          <a:latin typeface="Times New Roman"/>
                          <a:ea typeface="Times New Roman"/>
                          <a:cs typeface="Times New Roman"/>
                        </a:rPr>
                        <a:t>Valid</a:t>
                      </a:r>
                      <a:endParaRPr lang="en-US" sz="1600" dirty="0">
                        <a:effectLst/>
                        <a:latin typeface="Calibri"/>
                        <a:ea typeface="Calibri"/>
                        <a:cs typeface="Times New Roman"/>
                      </a:endParaRPr>
                    </a:p>
                  </a:txBody>
                  <a:tcPr marL="25400" marR="25400" marT="25400" marB="2540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25400" marR="0">
                        <a:lnSpc>
                          <a:spcPct val="150000"/>
                        </a:lnSpc>
                        <a:spcBef>
                          <a:spcPts val="0"/>
                        </a:spcBef>
                        <a:spcAft>
                          <a:spcPts val="0"/>
                        </a:spcAft>
                      </a:pPr>
                      <a:r>
                        <a:rPr lang="en-US" sz="1800" dirty="0">
                          <a:effectLst/>
                          <a:latin typeface="Times New Roman"/>
                          <a:ea typeface="Times New Roman"/>
                          <a:cs typeface="Times New Roman"/>
                        </a:rPr>
                        <a:t>Every day</a:t>
                      </a:r>
                      <a:endParaRPr lang="en-US" sz="1600" dirty="0">
                        <a:effectLst/>
                        <a:latin typeface="Calibri"/>
                        <a:ea typeface="Calibri"/>
                        <a:cs typeface="Times New Roman"/>
                      </a:endParaRPr>
                    </a:p>
                  </a:txBody>
                  <a:tcPr marL="25400" marR="25400" marT="25400" marB="2540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25400" marR="0" algn="ctr">
                        <a:lnSpc>
                          <a:spcPct val="150000"/>
                        </a:lnSpc>
                        <a:spcBef>
                          <a:spcPts val="0"/>
                        </a:spcBef>
                        <a:spcAft>
                          <a:spcPts val="0"/>
                        </a:spcAft>
                      </a:pPr>
                      <a:r>
                        <a:rPr lang="en-US" sz="1800">
                          <a:effectLst/>
                          <a:latin typeface="Times New Roman"/>
                          <a:ea typeface="Times New Roman"/>
                          <a:cs typeface="Times New Roman"/>
                        </a:rPr>
                        <a:t>309</a:t>
                      </a:r>
                      <a:endParaRPr lang="en-US" sz="1600">
                        <a:effectLst/>
                        <a:latin typeface="Calibri"/>
                        <a:ea typeface="Calibri"/>
                        <a:cs typeface="Times New Roman"/>
                      </a:endParaRPr>
                    </a:p>
                  </a:txBody>
                  <a:tcPr marL="25400" marR="25400" marT="25400" marB="2540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25400" marR="0" algn="ctr">
                        <a:lnSpc>
                          <a:spcPct val="150000"/>
                        </a:lnSpc>
                        <a:spcBef>
                          <a:spcPts val="0"/>
                        </a:spcBef>
                        <a:spcAft>
                          <a:spcPts val="0"/>
                        </a:spcAft>
                      </a:pPr>
                      <a:r>
                        <a:rPr lang="en-US" sz="1800">
                          <a:effectLst/>
                          <a:latin typeface="Times New Roman"/>
                          <a:ea typeface="Times New Roman"/>
                          <a:cs typeface="Times New Roman"/>
                        </a:rPr>
                        <a:t>28.1</a:t>
                      </a:r>
                      <a:endParaRPr lang="en-US" sz="1600">
                        <a:effectLst/>
                        <a:latin typeface="Calibri"/>
                        <a:ea typeface="Calibri"/>
                        <a:cs typeface="Times New Roman"/>
                      </a:endParaRPr>
                    </a:p>
                  </a:txBody>
                  <a:tcPr marL="25400" marR="25400" marT="25400" marB="25400">
                    <a:lnL>
                      <a:noFill/>
                    </a:lnL>
                    <a:lnR>
                      <a:noFill/>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001"/>
                  </a:ext>
                </a:extLst>
              </a:tr>
              <a:tr h="468118">
                <a:tc vMerge="1">
                  <a:txBody>
                    <a:bodyPr/>
                    <a:lstStyle/>
                    <a:p>
                      <a:endParaRPr lang="en-US"/>
                    </a:p>
                  </a:txBody>
                  <a:tcPr/>
                </a:tc>
                <a:tc>
                  <a:txBody>
                    <a:bodyPr/>
                    <a:lstStyle/>
                    <a:p>
                      <a:pPr marL="25400" marR="0">
                        <a:lnSpc>
                          <a:spcPct val="150000"/>
                        </a:lnSpc>
                        <a:spcBef>
                          <a:spcPts val="0"/>
                        </a:spcBef>
                        <a:spcAft>
                          <a:spcPts val="0"/>
                        </a:spcAft>
                      </a:pPr>
                      <a:r>
                        <a:rPr lang="en-US" sz="1800" dirty="0">
                          <a:effectLst/>
                          <a:latin typeface="Times New Roman"/>
                          <a:ea typeface="Times New Roman"/>
                          <a:cs typeface="Times New Roman"/>
                        </a:rPr>
                        <a:t>Once a week</a:t>
                      </a:r>
                      <a:endParaRPr lang="en-US" sz="1600" dirty="0">
                        <a:effectLst/>
                        <a:latin typeface="Calibri"/>
                        <a:ea typeface="Calibri"/>
                        <a:cs typeface="Times New Roman"/>
                      </a:endParaRPr>
                    </a:p>
                  </a:txBody>
                  <a:tcPr marL="25400" marR="25400" marT="25400" marB="25400">
                    <a:lnL>
                      <a:noFill/>
                    </a:lnL>
                    <a:lnR>
                      <a:noFill/>
                    </a:lnR>
                    <a:lnT>
                      <a:noFill/>
                    </a:lnT>
                    <a:lnB>
                      <a:noFill/>
                    </a:lnB>
                    <a:solidFill>
                      <a:srgbClr val="FFFFFF"/>
                    </a:solidFill>
                  </a:tcPr>
                </a:tc>
                <a:tc>
                  <a:txBody>
                    <a:bodyPr/>
                    <a:lstStyle/>
                    <a:p>
                      <a:pPr marL="25400" marR="0" algn="ctr">
                        <a:lnSpc>
                          <a:spcPct val="150000"/>
                        </a:lnSpc>
                        <a:spcBef>
                          <a:spcPts val="0"/>
                        </a:spcBef>
                        <a:spcAft>
                          <a:spcPts val="0"/>
                        </a:spcAft>
                      </a:pPr>
                      <a:r>
                        <a:rPr lang="en-US" sz="1800">
                          <a:effectLst/>
                          <a:latin typeface="Times New Roman"/>
                          <a:ea typeface="Times New Roman"/>
                          <a:cs typeface="Times New Roman"/>
                        </a:rPr>
                        <a:t>348</a:t>
                      </a:r>
                      <a:endParaRPr lang="en-US" sz="1600">
                        <a:effectLst/>
                        <a:latin typeface="Calibri"/>
                        <a:ea typeface="Calibri"/>
                        <a:cs typeface="Times New Roman"/>
                      </a:endParaRPr>
                    </a:p>
                  </a:txBody>
                  <a:tcPr marL="25400" marR="25400" marT="25400" marB="25400">
                    <a:lnL>
                      <a:noFill/>
                    </a:lnL>
                    <a:lnR>
                      <a:noFill/>
                    </a:lnR>
                    <a:lnT>
                      <a:noFill/>
                    </a:lnT>
                    <a:lnB>
                      <a:noFill/>
                    </a:lnB>
                    <a:solidFill>
                      <a:srgbClr val="FFFFFF"/>
                    </a:solidFill>
                  </a:tcPr>
                </a:tc>
                <a:tc>
                  <a:txBody>
                    <a:bodyPr/>
                    <a:lstStyle/>
                    <a:p>
                      <a:pPr marL="25400" marR="0" algn="ctr">
                        <a:lnSpc>
                          <a:spcPct val="150000"/>
                        </a:lnSpc>
                        <a:spcBef>
                          <a:spcPts val="0"/>
                        </a:spcBef>
                        <a:spcAft>
                          <a:spcPts val="0"/>
                        </a:spcAft>
                      </a:pPr>
                      <a:r>
                        <a:rPr lang="en-US" sz="1800">
                          <a:effectLst/>
                          <a:latin typeface="Times New Roman"/>
                          <a:ea typeface="Times New Roman"/>
                          <a:cs typeface="Times New Roman"/>
                        </a:rPr>
                        <a:t>31.6</a:t>
                      </a:r>
                      <a:endParaRPr lang="en-US" sz="1600">
                        <a:effectLst/>
                        <a:latin typeface="Calibri"/>
                        <a:ea typeface="Calibri"/>
                        <a:cs typeface="Times New Roman"/>
                      </a:endParaRPr>
                    </a:p>
                  </a:txBody>
                  <a:tcPr marL="25400" marR="25400" marT="25400" marB="25400">
                    <a:lnL>
                      <a:noFill/>
                    </a:lnL>
                    <a:lnR>
                      <a:noFill/>
                    </a:lnR>
                    <a:lnT>
                      <a:noFill/>
                    </a:lnT>
                    <a:lnB>
                      <a:noFill/>
                    </a:lnB>
                    <a:solidFill>
                      <a:srgbClr val="FFFFFF"/>
                    </a:solidFill>
                  </a:tcPr>
                </a:tc>
                <a:extLst>
                  <a:ext uri="{0D108BD9-81ED-4DB2-BD59-A6C34878D82A}">
                    <a16:rowId xmlns:a16="http://schemas.microsoft.com/office/drawing/2014/main" val="10002"/>
                  </a:ext>
                </a:extLst>
              </a:tr>
              <a:tr h="468118">
                <a:tc vMerge="1">
                  <a:txBody>
                    <a:bodyPr/>
                    <a:lstStyle/>
                    <a:p>
                      <a:endParaRPr lang="en-US"/>
                    </a:p>
                  </a:txBody>
                  <a:tcPr/>
                </a:tc>
                <a:tc>
                  <a:txBody>
                    <a:bodyPr/>
                    <a:lstStyle/>
                    <a:p>
                      <a:pPr marL="25400" marR="0">
                        <a:lnSpc>
                          <a:spcPct val="150000"/>
                        </a:lnSpc>
                        <a:spcBef>
                          <a:spcPts val="0"/>
                        </a:spcBef>
                        <a:spcAft>
                          <a:spcPts val="0"/>
                        </a:spcAft>
                      </a:pPr>
                      <a:r>
                        <a:rPr lang="en-US" sz="1800" dirty="0">
                          <a:effectLst/>
                          <a:latin typeface="Times New Roman"/>
                          <a:ea typeface="Times New Roman"/>
                          <a:cs typeface="Times New Roman"/>
                        </a:rPr>
                        <a:t>Twice a week</a:t>
                      </a:r>
                      <a:endParaRPr lang="en-US" sz="1600" dirty="0">
                        <a:effectLst/>
                        <a:latin typeface="Calibri"/>
                        <a:ea typeface="Calibri"/>
                        <a:cs typeface="Times New Roman"/>
                      </a:endParaRPr>
                    </a:p>
                  </a:txBody>
                  <a:tcPr marL="25400" marR="25400" marT="25400" marB="25400">
                    <a:lnL>
                      <a:noFill/>
                    </a:lnL>
                    <a:lnR>
                      <a:noFill/>
                    </a:lnR>
                    <a:lnT>
                      <a:noFill/>
                    </a:lnT>
                    <a:lnB>
                      <a:noFill/>
                    </a:lnB>
                    <a:solidFill>
                      <a:srgbClr val="FFFFFF"/>
                    </a:solidFill>
                  </a:tcPr>
                </a:tc>
                <a:tc>
                  <a:txBody>
                    <a:bodyPr/>
                    <a:lstStyle/>
                    <a:p>
                      <a:pPr marL="25400" marR="0" algn="ctr">
                        <a:lnSpc>
                          <a:spcPct val="150000"/>
                        </a:lnSpc>
                        <a:spcBef>
                          <a:spcPts val="0"/>
                        </a:spcBef>
                        <a:spcAft>
                          <a:spcPts val="0"/>
                        </a:spcAft>
                      </a:pPr>
                      <a:r>
                        <a:rPr lang="en-US" sz="1800" dirty="0">
                          <a:effectLst/>
                          <a:latin typeface="Times New Roman"/>
                          <a:ea typeface="Times New Roman"/>
                          <a:cs typeface="Times New Roman"/>
                        </a:rPr>
                        <a:t>96</a:t>
                      </a:r>
                      <a:endParaRPr lang="en-US" sz="1600" dirty="0">
                        <a:effectLst/>
                        <a:latin typeface="Calibri"/>
                        <a:ea typeface="Calibri"/>
                        <a:cs typeface="Times New Roman"/>
                      </a:endParaRPr>
                    </a:p>
                  </a:txBody>
                  <a:tcPr marL="25400" marR="25400" marT="25400" marB="25400">
                    <a:lnL>
                      <a:noFill/>
                    </a:lnL>
                    <a:lnR>
                      <a:noFill/>
                    </a:lnR>
                    <a:lnT>
                      <a:noFill/>
                    </a:lnT>
                    <a:lnB>
                      <a:noFill/>
                    </a:lnB>
                    <a:solidFill>
                      <a:srgbClr val="FFFFFF"/>
                    </a:solidFill>
                  </a:tcPr>
                </a:tc>
                <a:tc>
                  <a:txBody>
                    <a:bodyPr/>
                    <a:lstStyle/>
                    <a:p>
                      <a:pPr marL="25400" marR="0" algn="ctr">
                        <a:lnSpc>
                          <a:spcPct val="150000"/>
                        </a:lnSpc>
                        <a:spcBef>
                          <a:spcPts val="0"/>
                        </a:spcBef>
                        <a:spcAft>
                          <a:spcPts val="0"/>
                        </a:spcAft>
                      </a:pPr>
                      <a:r>
                        <a:rPr lang="en-US" sz="1800">
                          <a:effectLst/>
                          <a:latin typeface="Times New Roman"/>
                          <a:ea typeface="Times New Roman"/>
                          <a:cs typeface="Times New Roman"/>
                        </a:rPr>
                        <a:t>8.7</a:t>
                      </a:r>
                      <a:endParaRPr lang="en-US" sz="1600">
                        <a:effectLst/>
                        <a:latin typeface="Calibri"/>
                        <a:ea typeface="Calibri"/>
                        <a:cs typeface="Times New Roman"/>
                      </a:endParaRPr>
                    </a:p>
                  </a:txBody>
                  <a:tcPr marL="25400" marR="25400" marT="25400" marB="25400">
                    <a:lnL>
                      <a:noFill/>
                    </a:lnL>
                    <a:lnR>
                      <a:noFill/>
                    </a:lnR>
                    <a:lnT>
                      <a:noFill/>
                    </a:lnT>
                    <a:lnB>
                      <a:noFill/>
                    </a:lnB>
                    <a:solidFill>
                      <a:srgbClr val="FFFFFF"/>
                    </a:solidFill>
                  </a:tcPr>
                </a:tc>
                <a:extLst>
                  <a:ext uri="{0D108BD9-81ED-4DB2-BD59-A6C34878D82A}">
                    <a16:rowId xmlns:a16="http://schemas.microsoft.com/office/drawing/2014/main" val="10003"/>
                  </a:ext>
                </a:extLst>
              </a:tr>
              <a:tr h="928632">
                <a:tc vMerge="1">
                  <a:txBody>
                    <a:bodyPr/>
                    <a:lstStyle/>
                    <a:p>
                      <a:endParaRPr lang="en-US"/>
                    </a:p>
                  </a:txBody>
                  <a:tcPr/>
                </a:tc>
                <a:tc>
                  <a:txBody>
                    <a:bodyPr/>
                    <a:lstStyle/>
                    <a:p>
                      <a:pPr marL="25400" marR="0">
                        <a:lnSpc>
                          <a:spcPct val="150000"/>
                        </a:lnSpc>
                        <a:spcBef>
                          <a:spcPts val="0"/>
                        </a:spcBef>
                        <a:spcAft>
                          <a:spcPts val="0"/>
                        </a:spcAft>
                      </a:pPr>
                      <a:r>
                        <a:rPr lang="en-US" sz="1800">
                          <a:effectLst/>
                          <a:latin typeface="Times New Roman"/>
                          <a:ea typeface="Times New Roman"/>
                          <a:cs typeface="Times New Roman"/>
                        </a:rPr>
                        <a:t>Three times a week</a:t>
                      </a:r>
                      <a:endParaRPr lang="en-US" sz="1600">
                        <a:effectLst/>
                        <a:latin typeface="Calibri"/>
                        <a:ea typeface="Calibri"/>
                        <a:cs typeface="Times New Roman"/>
                      </a:endParaRPr>
                    </a:p>
                  </a:txBody>
                  <a:tcPr marL="25400" marR="25400" marT="25400" marB="25400">
                    <a:lnL>
                      <a:noFill/>
                    </a:lnL>
                    <a:lnR>
                      <a:noFill/>
                    </a:lnR>
                    <a:lnT>
                      <a:noFill/>
                    </a:lnT>
                    <a:lnB>
                      <a:noFill/>
                    </a:lnB>
                    <a:solidFill>
                      <a:srgbClr val="FFFFFF"/>
                    </a:solidFill>
                  </a:tcPr>
                </a:tc>
                <a:tc>
                  <a:txBody>
                    <a:bodyPr/>
                    <a:lstStyle/>
                    <a:p>
                      <a:pPr marL="25400" marR="0" algn="ctr">
                        <a:lnSpc>
                          <a:spcPct val="150000"/>
                        </a:lnSpc>
                        <a:spcBef>
                          <a:spcPts val="0"/>
                        </a:spcBef>
                        <a:spcAft>
                          <a:spcPts val="0"/>
                        </a:spcAft>
                      </a:pPr>
                      <a:r>
                        <a:rPr lang="en-US" sz="1800" dirty="0">
                          <a:effectLst/>
                          <a:latin typeface="Times New Roman"/>
                          <a:ea typeface="Times New Roman"/>
                          <a:cs typeface="Times New Roman"/>
                        </a:rPr>
                        <a:t>25</a:t>
                      </a:r>
                      <a:endParaRPr lang="en-US" sz="1600" dirty="0">
                        <a:effectLst/>
                        <a:latin typeface="Calibri"/>
                        <a:ea typeface="Calibri"/>
                        <a:cs typeface="Times New Roman"/>
                      </a:endParaRPr>
                    </a:p>
                  </a:txBody>
                  <a:tcPr marL="25400" marR="25400" marT="25400" marB="25400">
                    <a:lnL>
                      <a:noFill/>
                    </a:lnL>
                    <a:lnR>
                      <a:noFill/>
                    </a:lnR>
                    <a:lnT>
                      <a:noFill/>
                    </a:lnT>
                    <a:lnB>
                      <a:noFill/>
                    </a:lnB>
                    <a:solidFill>
                      <a:srgbClr val="FFFFFF"/>
                    </a:solidFill>
                  </a:tcPr>
                </a:tc>
                <a:tc>
                  <a:txBody>
                    <a:bodyPr/>
                    <a:lstStyle/>
                    <a:p>
                      <a:pPr marL="25400" marR="0" algn="ctr">
                        <a:lnSpc>
                          <a:spcPct val="150000"/>
                        </a:lnSpc>
                        <a:spcBef>
                          <a:spcPts val="0"/>
                        </a:spcBef>
                        <a:spcAft>
                          <a:spcPts val="0"/>
                        </a:spcAft>
                      </a:pPr>
                      <a:r>
                        <a:rPr lang="en-US" sz="1800" dirty="0">
                          <a:effectLst/>
                          <a:latin typeface="Times New Roman"/>
                          <a:ea typeface="Times New Roman"/>
                          <a:cs typeface="Times New Roman"/>
                        </a:rPr>
                        <a:t>2.3</a:t>
                      </a:r>
                      <a:endParaRPr lang="en-US" sz="1600" dirty="0">
                        <a:effectLst/>
                        <a:latin typeface="Calibri"/>
                        <a:ea typeface="Calibri"/>
                        <a:cs typeface="Times New Roman"/>
                      </a:endParaRPr>
                    </a:p>
                  </a:txBody>
                  <a:tcPr marL="25400" marR="25400" marT="25400" marB="25400">
                    <a:lnL>
                      <a:noFill/>
                    </a:lnL>
                    <a:lnR>
                      <a:noFill/>
                    </a:lnR>
                    <a:lnT>
                      <a:noFill/>
                    </a:lnT>
                    <a:lnB>
                      <a:noFill/>
                    </a:lnB>
                    <a:solidFill>
                      <a:srgbClr val="FFFFFF"/>
                    </a:solidFill>
                  </a:tcPr>
                </a:tc>
                <a:extLst>
                  <a:ext uri="{0D108BD9-81ED-4DB2-BD59-A6C34878D82A}">
                    <a16:rowId xmlns:a16="http://schemas.microsoft.com/office/drawing/2014/main" val="10004"/>
                  </a:ext>
                </a:extLst>
              </a:tr>
              <a:tr h="468118">
                <a:tc vMerge="1">
                  <a:txBody>
                    <a:bodyPr/>
                    <a:lstStyle/>
                    <a:p>
                      <a:endParaRPr lang="en-US"/>
                    </a:p>
                  </a:txBody>
                  <a:tcPr/>
                </a:tc>
                <a:tc>
                  <a:txBody>
                    <a:bodyPr/>
                    <a:lstStyle/>
                    <a:p>
                      <a:pPr marL="25400" marR="0">
                        <a:lnSpc>
                          <a:spcPct val="150000"/>
                        </a:lnSpc>
                        <a:spcBef>
                          <a:spcPts val="0"/>
                        </a:spcBef>
                        <a:spcAft>
                          <a:spcPts val="0"/>
                        </a:spcAft>
                      </a:pPr>
                      <a:r>
                        <a:rPr lang="en-US" sz="1800">
                          <a:effectLst/>
                          <a:latin typeface="Times New Roman"/>
                          <a:ea typeface="Times New Roman"/>
                          <a:cs typeface="Times New Roman"/>
                        </a:rPr>
                        <a:t>never attended</a:t>
                      </a:r>
                      <a:endParaRPr lang="en-US" sz="1600">
                        <a:effectLst/>
                        <a:latin typeface="Calibri"/>
                        <a:ea typeface="Calibri"/>
                        <a:cs typeface="Times New Roman"/>
                      </a:endParaRPr>
                    </a:p>
                  </a:txBody>
                  <a:tcPr marL="25400" marR="25400" marT="25400" marB="25400">
                    <a:lnL>
                      <a:noFill/>
                    </a:lnL>
                    <a:lnR>
                      <a:noFill/>
                    </a:lnR>
                    <a:lnT>
                      <a:noFill/>
                    </a:lnT>
                    <a:lnB>
                      <a:noFill/>
                    </a:lnB>
                    <a:solidFill>
                      <a:srgbClr val="FFFFFF"/>
                    </a:solidFill>
                  </a:tcPr>
                </a:tc>
                <a:tc>
                  <a:txBody>
                    <a:bodyPr/>
                    <a:lstStyle/>
                    <a:p>
                      <a:pPr marL="25400" marR="0" algn="ctr">
                        <a:lnSpc>
                          <a:spcPct val="150000"/>
                        </a:lnSpc>
                        <a:spcBef>
                          <a:spcPts val="0"/>
                        </a:spcBef>
                        <a:spcAft>
                          <a:spcPts val="0"/>
                        </a:spcAft>
                      </a:pPr>
                      <a:r>
                        <a:rPr lang="en-US" sz="1800">
                          <a:effectLst/>
                          <a:latin typeface="Times New Roman"/>
                          <a:ea typeface="Times New Roman"/>
                          <a:cs typeface="Times New Roman"/>
                        </a:rPr>
                        <a:t>322</a:t>
                      </a:r>
                      <a:endParaRPr lang="en-US" sz="1600">
                        <a:effectLst/>
                        <a:latin typeface="Calibri"/>
                        <a:ea typeface="Calibri"/>
                        <a:cs typeface="Times New Roman"/>
                      </a:endParaRPr>
                    </a:p>
                  </a:txBody>
                  <a:tcPr marL="25400" marR="25400" marT="25400" marB="25400">
                    <a:lnL>
                      <a:noFill/>
                    </a:lnL>
                    <a:lnR>
                      <a:noFill/>
                    </a:lnR>
                    <a:lnT>
                      <a:noFill/>
                    </a:lnT>
                    <a:lnB>
                      <a:noFill/>
                    </a:lnB>
                    <a:solidFill>
                      <a:srgbClr val="FFFFFF"/>
                    </a:solidFill>
                  </a:tcPr>
                </a:tc>
                <a:tc>
                  <a:txBody>
                    <a:bodyPr/>
                    <a:lstStyle/>
                    <a:p>
                      <a:pPr marL="25400" marR="0" algn="ctr">
                        <a:lnSpc>
                          <a:spcPct val="150000"/>
                        </a:lnSpc>
                        <a:spcBef>
                          <a:spcPts val="0"/>
                        </a:spcBef>
                        <a:spcAft>
                          <a:spcPts val="0"/>
                        </a:spcAft>
                      </a:pPr>
                      <a:r>
                        <a:rPr lang="en-US" sz="1800" dirty="0">
                          <a:effectLst/>
                          <a:latin typeface="Times New Roman"/>
                          <a:ea typeface="Times New Roman"/>
                          <a:cs typeface="Times New Roman"/>
                        </a:rPr>
                        <a:t>29.4</a:t>
                      </a:r>
                      <a:endParaRPr lang="en-US" sz="1600" dirty="0">
                        <a:effectLst/>
                        <a:latin typeface="Calibri"/>
                        <a:ea typeface="Calibri"/>
                        <a:cs typeface="Times New Roman"/>
                      </a:endParaRPr>
                    </a:p>
                  </a:txBody>
                  <a:tcPr marL="25400" marR="25400" marT="25400" marB="25400">
                    <a:lnL>
                      <a:noFill/>
                    </a:lnL>
                    <a:lnR>
                      <a:noFill/>
                    </a:lnR>
                    <a:lnT>
                      <a:noFill/>
                    </a:lnT>
                    <a:lnB>
                      <a:noFill/>
                    </a:lnB>
                    <a:solidFill>
                      <a:srgbClr val="FFFFFF"/>
                    </a:solidFill>
                  </a:tcPr>
                </a:tc>
                <a:extLst>
                  <a:ext uri="{0D108BD9-81ED-4DB2-BD59-A6C34878D82A}">
                    <a16:rowId xmlns:a16="http://schemas.microsoft.com/office/drawing/2014/main" val="10005"/>
                  </a:ext>
                </a:extLst>
              </a:tr>
              <a:tr h="468118">
                <a:tc vMerge="1">
                  <a:txBody>
                    <a:bodyPr/>
                    <a:lstStyle/>
                    <a:p>
                      <a:endParaRPr lang="en-US"/>
                    </a:p>
                  </a:txBody>
                  <a:tcPr/>
                </a:tc>
                <a:tc>
                  <a:txBody>
                    <a:bodyPr/>
                    <a:lstStyle/>
                    <a:p>
                      <a:pPr marL="25400" marR="0">
                        <a:lnSpc>
                          <a:spcPct val="150000"/>
                        </a:lnSpc>
                        <a:spcBef>
                          <a:spcPts val="0"/>
                        </a:spcBef>
                        <a:spcAft>
                          <a:spcPts val="0"/>
                        </a:spcAft>
                      </a:pPr>
                      <a:r>
                        <a:rPr lang="en-US" sz="1800">
                          <a:effectLst/>
                          <a:latin typeface="Times New Roman"/>
                          <a:ea typeface="Times New Roman"/>
                          <a:cs typeface="Times New Roman"/>
                        </a:rPr>
                        <a:t>Total</a:t>
                      </a:r>
                      <a:endParaRPr lang="en-US" sz="1600">
                        <a:effectLst/>
                        <a:latin typeface="Calibri"/>
                        <a:ea typeface="Calibri"/>
                        <a:cs typeface="Times New Roman"/>
                      </a:endParaRPr>
                    </a:p>
                  </a:txBody>
                  <a:tcPr marL="25400" marR="25400" marT="25400" marB="2540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ctr">
                        <a:lnSpc>
                          <a:spcPct val="150000"/>
                        </a:lnSpc>
                        <a:spcBef>
                          <a:spcPts val="0"/>
                        </a:spcBef>
                        <a:spcAft>
                          <a:spcPts val="0"/>
                        </a:spcAft>
                      </a:pPr>
                      <a:r>
                        <a:rPr lang="en-US" sz="1800">
                          <a:effectLst/>
                          <a:latin typeface="Times New Roman"/>
                          <a:ea typeface="Times New Roman"/>
                          <a:cs typeface="Times New Roman"/>
                        </a:rPr>
                        <a:t>1100</a:t>
                      </a:r>
                      <a:endParaRPr lang="en-US" sz="1600">
                        <a:effectLst/>
                        <a:latin typeface="Calibri"/>
                        <a:ea typeface="Calibri"/>
                        <a:cs typeface="Times New Roman"/>
                      </a:endParaRPr>
                    </a:p>
                  </a:txBody>
                  <a:tcPr marL="25400" marR="25400" marT="25400" marB="25400">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25400" marR="0" algn="ctr">
                        <a:lnSpc>
                          <a:spcPct val="150000"/>
                        </a:lnSpc>
                        <a:spcBef>
                          <a:spcPts val="0"/>
                        </a:spcBef>
                        <a:spcAft>
                          <a:spcPts val="0"/>
                        </a:spcAft>
                      </a:pPr>
                      <a:r>
                        <a:rPr lang="en-US" sz="1800" dirty="0">
                          <a:effectLst/>
                          <a:latin typeface="Times New Roman"/>
                          <a:ea typeface="Times New Roman"/>
                          <a:cs typeface="Times New Roman"/>
                        </a:rPr>
                        <a:t>100.0</a:t>
                      </a:r>
                      <a:endParaRPr lang="en-US" sz="1600" dirty="0">
                        <a:effectLst/>
                        <a:latin typeface="Calibri"/>
                        <a:ea typeface="Calibri"/>
                        <a:cs typeface="Times New Roman"/>
                      </a:endParaRPr>
                    </a:p>
                  </a:txBody>
                  <a:tcPr marL="25400" marR="25400" marT="25400" marB="25400">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881382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of online learning </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40808588"/>
              </p:ext>
            </p:extLst>
          </p:nvPr>
        </p:nvGraphicFramePr>
        <p:xfrm>
          <a:off x="1442435" y="1558343"/>
          <a:ext cx="9259910" cy="4649274"/>
        </p:xfrm>
        <a:graphic>
          <a:graphicData uri="http://schemas.openxmlformats.org/drawingml/2006/table">
            <a:tbl>
              <a:tblPr firstRow="1" firstCol="1" bandRow="1"/>
              <a:tblGrid>
                <a:gridCol w="5604682">
                  <a:extLst>
                    <a:ext uri="{9D8B030D-6E8A-4147-A177-3AD203B41FA5}">
                      <a16:colId xmlns:a16="http://schemas.microsoft.com/office/drawing/2014/main" val="20000"/>
                    </a:ext>
                  </a:extLst>
                </a:gridCol>
                <a:gridCol w="1596342">
                  <a:extLst>
                    <a:ext uri="{9D8B030D-6E8A-4147-A177-3AD203B41FA5}">
                      <a16:colId xmlns:a16="http://schemas.microsoft.com/office/drawing/2014/main" val="20001"/>
                    </a:ext>
                  </a:extLst>
                </a:gridCol>
                <a:gridCol w="901397">
                  <a:extLst>
                    <a:ext uri="{9D8B030D-6E8A-4147-A177-3AD203B41FA5}">
                      <a16:colId xmlns:a16="http://schemas.microsoft.com/office/drawing/2014/main" val="20002"/>
                    </a:ext>
                  </a:extLst>
                </a:gridCol>
                <a:gridCol w="1157489">
                  <a:extLst>
                    <a:ext uri="{9D8B030D-6E8A-4147-A177-3AD203B41FA5}">
                      <a16:colId xmlns:a16="http://schemas.microsoft.com/office/drawing/2014/main" val="20003"/>
                    </a:ext>
                  </a:extLst>
                </a:gridCol>
              </a:tblGrid>
              <a:tr h="1033172">
                <a:tc>
                  <a:txBody>
                    <a:bodyPr/>
                    <a:lstStyle/>
                    <a:p>
                      <a:pPr marL="0" marR="0">
                        <a:lnSpc>
                          <a:spcPct val="115000"/>
                        </a:lnSpc>
                        <a:spcBef>
                          <a:spcPts val="0"/>
                        </a:spcBef>
                        <a:spcAft>
                          <a:spcPts val="0"/>
                        </a:spcAft>
                      </a:pPr>
                      <a:r>
                        <a:rPr lang="en-US" sz="2000" dirty="0">
                          <a:effectLst/>
                          <a:latin typeface="Calibri"/>
                          <a:ea typeface="Calibri"/>
                          <a:cs typeface="Times New Roman"/>
                        </a:rPr>
                        <a:t> </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Rural areas</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Towns</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City of Kigali</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16586">
                <a:tc>
                  <a:txBody>
                    <a:bodyPr/>
                    <a:lstStyle/>
                    <a:p>
                      <a:pPr marL="0" marR="0">
                        <a:lnSpc>
                          <a:spcPct val="115000"/>
                        </a:lnSpc>
                        <a:spcBef>
                          <a:spcPts val="0"/>
                        </a:spcBef>
                        <a:spcAft>
                          <a:spcPts val="0"/>
                        </a:spcAft>
                      </a:pPr>
                      <a:r>
                        <a:rPr lang="en-US" sz="2000" dirty="0">
                          <a:effectLst/>
                          <a:latin typeface="Calibri"/>
                          <a:ea typeface="Calibri"/>
                          <a:cs typeface="Times New Roman"/>
                        </a:rPr>
                        <a:t>Lack of computers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75.6%</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18.0%</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6.4%</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516586">
                <a:tc>
                  <a:txBody>
                    <a:bodyPr/>
                    <a:lstStyle/>
                    <a:p>
                      <a:pPr marL="0" marR="0">
                        <a:lnSpc>
                          <a:spcPct val="115000"/>
                        </a:lnSpc>
                        <a:spcBef>
                          <a:spcPts val="0"/>
                        </a:spcBef>
                        <a:spcAft>
                          <a:spcPts val="0"/>
                        </a:spcAft>
                      </a:pPr>
                      <a:r>
                        <a:rPr lang="en-US" sz="2000" dirty="0">
                          <a:effectLst/>
                          <a:latin typeface="Calibri"/>
                          <a:ea typeface="Calibri"/>
                          <a:cs typeface="Times New Roman"/>
                        </a:rPr>
                        <a:t>Lack of enough skills to learn online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75.0%</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65.0%</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70.0%</a:t>
                      </a:r>
                    </a:p>
                  </a:txBody>
                  <a:tcPr marL="68580" marR="68580" marT="0" marB="0">
                    <a:lnL>
                      <a:noFill/>
                    </a:lnL>
                    <a:lnR>
                      <a:noFill/>
                    </a:lnR>
                    <a:lnT>
                      <a:noFill/>
                    </a:lnT>
                    <a:lnB>
                      <a:noFill/>
                    </a:lnB>
                  </a:tcPr>
                </a:tc>
                <a:extLst>
                  <a:ext uri="{0D108BD9-81ED-4DB2-BD59-A6C34878D82A}">
                    <a16:rowId xmlns:a16="http://schemas.microsoft.com/office/drawing/2014/main" val="10002"/>
                  </a:ext>
                </a:extLst>
              </a:tr>
              <a:tr h="516586">
                <a:tc>
                  <a:txBody>
                    <a:bodyPr/>
                    <a:lstStyle/>
                    <a:p>
                      <a:pPr marL="0" marR="0">
                        <a:lnSpc>
                          <a:spcPct val="115000"/>
                        </a:lnSpc>
                        <a:spcBef>
                          <a:spcPts val="0"/>
                        </a:spcBef>
                        <a:spcAft>
                          <a:spcPts val="0"/>
                        </a:spcAft>
                      </a:pPr>
                      <a:r>
                        <a:rPr lang="en-US" sz="2000">
                          <a:effectLst/>
                          <a:latin typeface="Calibri"/>
                          <a:ea typeface="Calibri"/>
                          <a:cs typeface="Times New Roman"/>
                        </a:rPr>
                        <a:t>Lack of electricity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60.0%</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25.0%</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15.0%</a:t>
                      </a:r>
                    </a:p>
                  </a:txBody>
                  <a:tcPr marL="68580" marR="68580" marT="0" marB="0">
                    <a:lnL>
                      <a:noFill/>
                    </a:lnL>
                    <a:lnR>
                      <a:noFill/>
                    </a:lnR>
                    <a:lnT>
                      <a:noFill/>
                    </a:lnT>
                    <a:lnB>
                      <a:noFill/>
                    </a:lnB>
                  </a:tcPr>
                </a:tc>
                <a:extLst>
                  <a:ext uri="{0D108BD9-81ED-4DB2-BD59-A6C34878D82A}">
                    <a16:rowId xmlns:a16="http://schemas.microsoft.com/office/drawing/2014/main" val="10003"/>
                  </a:ext>
                </a:extLst>
              </a:tr>
              <a:tr h="516586">
                <a:tc>
                  <a:txBody>
                    <a:bodyPr/>
                    <a:lstStyle/>
                    <a:p>
                      <a:pPr marL="0" marR="0">
                        <a:lnSpc>
                          <a:spcPct val="115000"/>
                        </a:lnSpc>
                        <a:spcBef>
                          <a:spcPts val="0"/>
                        </a:spcBef>
                        <a:spcAft>
                          <a:spcPts val="0"/>
                        </a:spcAft>
                      </a:pPr>
                      <a:r>
                        <a:rPr lang="en-US" sz="2000">
                          <a:effectLst/>
                          <a:latin typeface="Calibri"/>
                          <a:ea typeface="Calibri"/>
                          <a:cs typeface="Times New Roman"/>
                        </a:rPr>
                        <a:t>Un-conducive home environment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65.0%</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70.2%</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65.8%</a:t>
                      </a:r>
                    </a:p>
                  </a:txBody>
                  <a:tcPr marL="68580" marR="68580" marT="0" marB="0">
                    <a:lnL>
                      <a:noFill/>
                    </a:lnL>
                    <a:lnR>
                      <a:noFill/>
                    </a:lnR>
                    <a:lnT>
                      <a:noFill/>
                    </a:lnT>
                    <a:lnB>
                      <a:noFill/>
                    </a:lnB>
                  </a:tcPr>
                </a:tc>
                <a:extLst>
                  <a:ext uri="{0D108BD9-81ED-4DB2-BD59-A6C34878D82A}">
                    <a16:rowId xmlns:a16="http://schemas.microsoft.com/office/drawing/2014/main" val="10004"/>
                  </a:ext>
                </a:extLst>
              </a:tr>
              <a:tr h="516586">
                <a:tc>
                  <a:txBody>
                    <a:bodyPr/>
                    <a:lstStyle/>
                    <a:p>
                      <a:pPr marL="0" marR="0">
                        <a:lnSpc>
                          <a:spcPct val="115000"/>
                        </a:lnSpc>
                        <a:spcBef>
                          <a:spcPts val="0"/>
                        </a:spcBef>
                        <a:spcAft>
                          <a:spcPts val="0"/>
                        </a:spcAft>
                      </a:pPr>
                      <a:r>
                        <a:rPr lang="en-US" sz="2000">
                          <a:effectLst/>
                          <a:latin typeface="Calibri"/>
                          <a:ea typeface="Calibri"/>
                          <a:cs typeface="Times New Roman"/>
                        </a:rPr>
                        <a:t>Lack of internet data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50.9%</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36.8%</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12.3%</a:t>
                      </a:r>
                    </a:p>
                  </a:txBody>
                  <a:tcPr marL="68580" marR="68580" marT="0" marB="0">
                    <a:lnL>
                      <a:noFill/>
                    </a:lnL>
                    <a:lnR>
                      <a:noFill/>
                    </a:lnR>
                    <a:lnT>
                      <a:noFill/>
                    </a:lnT>
                    <a:lnB>
                      <a:noFill/>
                    </a:lnB>
                  </a:tcPr>
                </a:tc>
                <a:extLst>
                  <a:ext uri="{0D108BD9-81ED-4DB2-BD59-A6C34878D82A}">
                    <a16:rowId xmlns:a16="http://schemas.microsoft.com/office/drawing/2014/main" val="10005"/>
                  </a:ext>
                </a:extLst>
              </a:tr>
              <a:tr h="516586">
                <a:tc>
                  <a:txBody>
                    <a:bodyPr/>
                    <a:lstStyle/>
                    <a:p>
                      <a:pPr marL="0" marR="0">
                        <a:lnSpc>
                          <a:spcPct val="115000"/>
                        </a:lnSpc>
                        <a:spcBef>
                          <a:spcPts val="0"/>
                        </a:spcBef>
                        <a:spcAft>
                          <a:spcPts val="0"/>
                        </a:spcAft>
                      </a:pPr>
                      <a:r>
                        <a:rPr lang="en-US" sz="2000">
                          <a:effectLst/>
                          <a:latin typeface="Calibri"/>
                          <a:ea typeface="Calibri"/>
                          <a:cs typeface="Times New Roman"/>
                        </a:rPr>
                        <a:t>Poor internet connections </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79.6%</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41.1%</a:t>
                      </a: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39.3%</a:t>
                      </a:r>
                    </a:p>
                  </a:txBody>
                  <a:tcPr marL="68580" marR="68580" marT="0" marB="0">
                    <a:lnL>
                      <a:noFill/>
                    </a:lnL>
                    <a:lnR>
                      <a:noFill/>
                    </a:lnR>
                    <a:lnT>
                      <a:noFill/>
                    </a:lnT>
                    <a:lnB>
                      <a:noFill/>
                    </a:lnB>
                  </a:tcPr>
                </a:tc>
                <a:extLst>
                  <a:ext uri="{0D108BD9-81ED-4DB2-BD59-A6C34878D82A}">
                    <a16:rowId xmlns:a16="http://schemas.microsoft.com/office/drawing/2014/main" val="10006"/>
                  </a:ext>
                </a:extLst>
              </a:tr>
              <a:tr h="516586">
                <a:tc>
                  <a:txBody>
                    <a:bodyPr/>
                    <a:lstStyle/>
                    <a:p>
                      <a:pPr marL="0" marR="0">
                        <a:lnSpc>
                          <a:spcPct val="115000"/>
                        </a:lnSpc>
                        <a:spcBef>
                          <a:spcPts val="0"/>
                        </a:spcBef>
                        <a:spcAft>
                          <a:spcPts val="0"/>
                        </a:spcAft>
                      </a:pPr>
                      <a:r>
                        <a:rPr lang="en-US" sz="2000">
                          <a:effectLst/>
                          <a:latin typeface="Calibri"/>
                          <a:ea typeface="Calibri"/>
                          <a:cs typeface="Times New Roman"/>
                        </a:rPr>
                        <a:t>Studying without exams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78.0%</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a:effectLst/>
                          <a:latin typeface="Calibri"/>
                          <a:ea typeface="Calibri"/>
                          <a:cs typeface="Times New Roman"/>
                        </a:rPr>
                        <a:t>62.0%</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80.0%</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4118459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TotalTime>
  <Words>763</Words>
  <Application>Microsoft Office PowerPoint</Application>
  <PresentationFormat>Widescreen</PresentationFormat>
  <Paragraphs>142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 Challenges and opportunities of moving to online learning in the higher learning institutions: Lessons learnt during COVID-19 Pandemics </vt:lpstr>
      <vt:lpstr>Introduction:</vt:lpstr>
      <vt:lpstr>Introduction Cont’d </vt:lpstr>
      <vt:lpstr>Rationale </vt:lpstr>
      <vt:lpstr>Rationale Cont’d</vt:lpstr>
      <vt:lpstr>Methodology </vt:lpstr>
      <vt:lpstr>Methodology Cont’d </vt:lpstr>
      <vt:lpstr>Results and Discussion </vt:lpstr>
      <vt:lpstr>Challenges of online learning </vt:lpstr>
      <vt:lpstr>PowerPoint Presentation</vt:lpstr>
      <vt:lpstr>PowerPoint Presentation</vt:lpstr>
      <vt:lpstr>Significance test of the Impact of online learning on the Learning Process  using ANOVA</vt:lpstr>
      <vt:lpstr>Conclusion and policy recommendations </vt:lpstr>
      <vt:lpstr>Policy Recommendations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beyond covid 19- pandemic in Rwanda: Analysis of the impact of covid on the inclusive learning of students in higher learning institutions</dc:title>
  <dc:creator>DANIEL TWESIGE</dc:creator>
  <cp:lastModifiedBy>EPRN RWANDA</cp:lastModifiedBy>
  <cp:revision>19</cp:revision>
  <dcterms:created xsi:type="dcterms:W3CDTF">2020-09-17T06:54:03Z</dcterms:created>
  <dcterms:modified xsi:type="dcterms:W3CDTF">2021-05-26T18:09:09Z</dcterms:modified>
</cp:coreProperties>
</file>