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6" r:id="rId1"/>
  </p:sldMasterIdLst>
  <p:notesMasterIdLst>
    <p:notesMasterId r:id="rId22"/>
  </p:notesMasterIdLst>
  <p:handoutMasterIdLst>
    <p:handoutMasterId r:id="rId23"/>
  </p:handoutMasterIdLst>
  <p:sldIdLst>
    <p:sldId id="256" r:id="rId2"/>
    <p:sldId id="376" r:id="rId3"/>
    <p:sldId id="350" r:id="rId4"/>
    <p:sldId id="352" r:id="rId5"/>
    <p:sldId id="377" r:id="rId6"/>
    <p:sldId id="371" r:id="rId7"/>
    <p:sldId id="354" r:id="rId8"/>
    <p:sldId id="355" r:id="rId9"/>
    <p:sldId id="373" r:id="rId10"/>
    <p:sldId id="358" r:id="rId11"/>
    <p:sldId id="374" r:id="rId12"/>
    <p:sldId id="361" r:id="rId13"/>
    <p:sldId id="362" r:id="rId14"/>
    <p:sldId id="363" r:id="rId15"/>
    <p:sldId id="364" r:id="rId16"/>
    <p:sldId id="365" r:id="rId17"/>
    <p:sldId id="375" r:id="rId18"/>
    <p:sldId id="367" r:id="rId19"/>
    <p:sldId id="369" r:id="rId20"/>
    <p:sldId id="311" r:id="rId21"/>
  </p:sldIdLst>
  <p:sldSz cx="12192000" cy="6858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8785" autoAdjust="0"/>
  </p:normalViewPr>
  <p:slideViewPr>
    <p:cSldViewPr>
      <p:cViewPr varScale="1">
        <p:scale>
          <a:sx n="115" d="100"/>
          <a:sy n="115" d="100"/>
        </p:scale>
        <p:origin x="512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7BA50-4033-444C-B5E4-8FFBEB036051}" type="datetimeFigureOut">
              <a:rPr lang="en-US" smtClean="0"/>
              <a:t>6/9/23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3C108-3957-4B71-89D3-8D941B9B2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2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275" y="0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E230F-C278-4E6F-BE01-0F10BE9A03DF}" type="datetimeFigureOut">
              <a:rPr lang="en-US" smtClean="0"/>
              <a:t>6/9/23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37" y="4416311"/>
            <a:ext cx="5486727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275" y="8829648"/>
            <a:ext cx="2971092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FED09-BE96-4397-BB0D-8FC8D24B5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2336801" y="1828800"/>
            <a:ext cx="7201463" cy="2376264"/>
          </a:xfrm>
          <a:ln w="28575">
            <a:noFill/>
          </a:ln>
        </p:spPr>
        <p:txBody>
          <a:bodyPr anchor="ctr"/>
          <a:lstStyle>
            <a:lvl1pPr algn="ctr">
              <a:buNone/>
              <a:defRPr sz="3200" b="1">
                <a:latin typeface="Arial"/>
                <a:cs typeface="Arial"/>
              </a:defRPr>
            </a:lvl1pPr>
            <a:lvl2pPr>
              <a:buNone/>
              <a:defRPr>
                <a:latin typeface="+mn-lt"/>
              </a:defRPr>
            </a:lvl2pPr>
            <a:lvl3pPr>
              <a:buNone/>
              <a:defRPr>
                <a:latin typeface="+mn-lt"/>
              </a:defRPr>
            </a:lvl3pPr>
            <a:lvl4pPr>
              <a:buNone/>
              <a:defRPr>
                <a:latin typeface="+mn-lt"/>
              </a:defRPr>
            </a:lvl4pPr>
            <a:lvl5pPr>
              <a:buNone/>
              <a:defRPr>
                <a:latin typeface="+mn-lt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5519937" y="4653136"/>
            <a:ext cx="5954184" cy="792088"/>
          </a:xfrm>
          <a:ln w="19050">
            <a:noFill/>
          </a:ln>
        </p:spPr>
        <p:txBody>
          <a:bodyPr anchor="ctr"/>
          <a:lstStyle>
            <a:lvl1pPr algn="r">
              <a:buNone/>
              <a:defRPr sz="2200" b="0" baseline="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093296"/>
            <a:ext cx="12192000" cy="764704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400" noProof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442264"/>
            <a:ext cx="12192000" cy="415736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Ministry of Trade and Industry 2013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52400" y="838201"/>
            <a:ext cx="11811000" cy="55625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42264"/>
            <a:ext cx="1103445" cy="415738"/>
          </a:xfrm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622280"/>
            <a:ext cx="11125200" cy="0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>
          <a:xfrm>
            <a:off x="1143001" y="153044"/>
            <a:ext cx="10161700" cy="469236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/>
              <a:t>Click to edit title style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Economic Policy Research Network</a:t>
            </a:r>
          </a:p>
        </p:txBody>
      </p:sp>
      <p:pic>
        <p:nvPicPr>
          <p:cNvPr id="10" name="Picture 9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9370"/>
            <a:ext cx="10667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895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28600" y="914400"/>
            <a:ext cx="11734800" cy="53340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buClr>
                <a:schemeClr val="accent2"/>
              </a:buClr>
              <a:defRPr sz="1800" b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buClrTx/>
              <a:defRPr sz="1800" b="0">
                <a:solidFill>
                  <a:srgbClr val="29C000"/>
                </a:solidFill>
                <a:latin typeface="Arial"/>
                <a:cs typeface="Arial"/>
              </a:defRPr>
            </a:lvl2pPr>
            <a:lvl3pPr>
              <a:buClrTx/>
              <a:defRPr sz="1600" b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defRPr>
            </a:lvl3pPr>
            <a:lvl4pPr>
              <a:buClr>
                <a:schemeClr val="accent1">
                  <a:lumMod val="75000"/>
                </a:schemeClr>
              </a:buClr>
              <a:defRPr sz="1600" b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defRPr>
            </a:lvl4pPr>
            <a:lvl5pPr>
              <a:buClr>
                <a:schemeClr val="accent2"/>
              </a:buCl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>
          <a:xfrm>
            <a:off x="11088556" y="6452872"/>
            <a:ext cx="1103445" cy="405131"/>
          </a:xfrm>
        </p:spPr>
        <p:txBody>
          <a:bodyPr anchor="ctr"/>
          <a:lstStyle>
            <a:lvl1pPr algn="ctr">
              <a:defRPr sz="14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43000" y="633076"/>
            <a:ext cx="11049000" cy="52725"/>
          </a:xfrm>
          <a:prstGeom prst="line">
            <a:avLst/>
          </a:prstGeom>
          <a:ln w="28575">
            <a:gradFill flip="none" rotWithShape="1">
              <a:gsLst>
                <a:gs pos="5000">
                  <a:schemeClr val="accent2">
                    <a:lumMod val="75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>
          <a:xfrm>
            <a:off x="1143000" y="195178"/>
            <a:ext cx="10820400" cy="437898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noProof="0" dirty="0"/>
              <a:t>Click to edit title style</a:t>
            </a:r>
            <a:endParaRPr lang="en-GB" noProof="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442076"/>
            <a:ext cx="12192000" cy="415925"/>
          </a:xfrm>
          <a:prstGeom prst="rect">
            <a:avLst/>
          </a:prstGeom>
          <a:gradFill flip="none" rotWithShape="1">
            <a:gsLst>
              <a:gs pos="0">
                <a:srgbClr val="1E9500"/>
              </a:gs>
              <a:gs pos="78000">
                <a:schemeClr val="accent2"/>
              </a:gs>
            </a:gsLst>
            <a:lin ang="0" scaled="1"/>
            <a:tileRect/>
          </a:gra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noProof="0" dirty="0">
                <a:latin typeface="Arial"/>
                <a:cs typeface="Arial"/>
              </a:rPr>
              <a:t>Economic Policy Research Network</a:t>
            </a:r>
          </a:p>
        </p:txBody>
      </p:sp>
      <p:pic>
        <p:nvPicPr>
          <p:cNvPr id="10" name="Picture 9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9370"/>
            <a:ext cx="11429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852551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                    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5E2E0-BDEF-4B65-A1A0-C36EB9B81B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92"/>
            <a:ext cx="10667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593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                  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D4AD4-476B-43BF-9979-FEAC64D4F2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Picture 7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799" cy="532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832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03200" y="1219200"/>
            <a:ext cx="11379200" cy="4910138"/>
          </a:xfrm>
          <a:prstGeom prst="roundRect">
            <a:avLst/>
          </a:prstGeom>
          <a:ln w="19050"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16678"/>
            <a:ext cx="2641600" cy="365125"/>
          </a:xfrm>
          <a:prstGeom prst="rect">
            <a:avLst/>
          </a:prstGeom>
        </p:spPr>
        <p:txBody>
          <a:bodyPr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rgbClr val="29C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D7532DAD-2E9E-4B68-8B2A-8B3868FF47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3"/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" y="10297"/>
            <a:ext cx="1066799" cy="53291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9" r:id="rId2"/>
    <p:sldLayoutId id="2147483910" r:id="rId3"/>
    <p:sldLayoutId id="2147483912" r:id="rId4"/>
    <p:sldLayoutId id="2147483913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400" b="0" kern="1200">
          <a:ln>
            <a:noFill/>
          </a:ln>
          <a:solidFill>
            <a:schemeClr val="tx1"/>
          </a:solidFill>
          <a:latin typeface="Arial"/>
          <a:ea typeface="MS PMincho" pitchFamily="18" charset="-128"/>
          <a:cs typeface="Arial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100000"/>
        <a:buFont typeface="Lucida Grande"/>
        <a:buChar char="-"/>
        <a:defRPr sz="2400" b="0" kern="1200">
          <a:ln>
            <a:noFill/>
          </a:ln>
          <a:solidFill>
            <a:schemeClr val="accent2"/>
          </a:solidFill>
          <a:latin typeface="Arial"/>
          <a:ea typeface="+mn-ea"/>
          <a:cs typeface="Arial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chemeClr val="accent1">
            <a:lumMod val="75000"/>
          </a:schemeClr>
        </a:buClr>
        <a:buSzPct val="76000"/>
        <a:buFont typeface="Wingdings 3" pitchFamily="18" charset="2"/>
        <a:buChar char=""/>
        <a:defRPr sz="2000" b="0" kern="1200">
          <a:ln>
            <a:noFill/>
          </a:ln>
          <a:solidFill>
            <a:schemeClr val="accent1">
              <a:lumMod val="75000"/>
            </a:schemeClr>
          </a:solidFill>
          <a:latin typeface="Arial"/>
          <a:ea typeface="+mn-ea"/>
          <a:cs typeface="Arial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23A900"/>
        </a:buClr>
        <a:buSzPct val="70000"/>
        <a:buFont typeface="Wingdings" pitchFamily="2" charset="2"/>
        <a:buChar char="§"/>
        <a:defRPr sz="18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§"/>
        <a:defRPr sz="1600" b="0" kern="1200">
          <a:ln>
            <a:noFill/>
          </a:ln>
          <a:solidFill>
            <a:schemeClr val="accent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90106" y="1295400"/>
            <a:ext cx="9468394" cy="2376264"/>
          </a:xfrm>
          <a:noFill/>
        </p:spPr>
        <p:txBody>
          <a:bodyPr/>
          <a:lstStyle/>
          <a:p>
            <a:br>
              <a:rPr lang="en-US" dirty="0"/>
            </a:br>
            <a:r>
              <a:rPr lang="en-US" dirty="0"/>
              <a:t>INCREASED RISK OF TAX AUDIT AND TAX COMPLIANCE </a:t>
            </a:r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90800" y="3581400"/>
            <a:ext cx="7315200" cy="2082350"/>
          </a:xfrm>
          <a:noFill/>
        </p:spPr>
        <p:txBody>
          <a:bodyPr/>
          <a:lstStyle/>
          <a:p>
            <a:pPr marL="0" lvl="0" indent="0" algn="ctr" eaLnBrk="0" hangingPunct="0">
              <a:spcBef>
                <a:spcPct val="20000"/>
              </a:spcBef>
              <a:buClrTx/>
              <a:buSzTx/>
            </a:pPr>
            <a:r>
              <a:rPr lang="en-IN" altLang="en-US" sz="2000" b="1" dirty="0">
                <a:solidFill>
                  <a:srgbClr val="0070C0"/>
                </a:solidFill>
              </a:rPr>
              <a:t>By </a:t>
            </a:r>
            <a:r>
              <a:rPr lang="en-IN" altLang="en-US" sz="2000" b="1" dirty="0" err="1">
                <a:solidFill>
                  <a:srgbClr val="0070C0"/>
                </a:solidFill>
              </a:rPr>
              <a:t>Dr.</a:t>
            </a:r>
            <a:r>
              <a:rPr lang="en-IN" altLang="en-US" sz="2000" b="1" dirty="0">
                <a:solidFill>
                  <a:srgbClr val="0070C0"/>
                </a:solidFill>
              </a:rPr>
              <a:t> Daniel TWESIGE</a:t>
            </a:r>
            <a:r>
              <a:rPr lang="en-US" sz="2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/>
                <a:ea typeface="+mn-ea"/>
                <a:cs typeface="+mn-cs"/>
              </a:rPr>
              <a:t>, 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Dr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Rutungwa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Eugene, Prof.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Gasheja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Faustine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Dr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Kadhafi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Isaie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Misago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and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Dr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000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Shema</a:t>
            </a:r>
            <a:r>
              <a:rPr lang="en-US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algn="ctr"/>
            <a:endParaRPr lang="en-IN" altLang="en-US" sz="2000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703" y="304800"/>
            <a:ext cx="19812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2466703" y="5410200"/>
            <a:ext cx="7315200" cy="457200"/>
          </a:xfrm>
          <a:prstGeom prst="roundRect">
            <a:avLst/>
          </a:prstGeom>
          <a:noFill/>
          <a:ln w="19050" cap="flat" cmpd="sng" algn="ctr">
            <a:noFill/>
            <a:prstDash val="solid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73050" indent="-273050" algn="r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200" b="0" kern="1200" baseline="0">
                <a:ln>
                  <a:noFill/>
                </a:ln>
                <a:solidFill>
                  <a:schemeClr val="accent2"/>
                </a:solidFill>
                <a:latin typeface="Arial"/>
                <a:ea typeface="MS PMincho" pitchFamily="18" charset="-128"/>
                <a:cs typeface="Arial"/>
              </a:defRPr>
            </a:lvl1pPr>
            <a:lvl2pPr marL="547688" indent="-27305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Lucida Grande"/>
              <a:buChar char="-"/>
              <a:defRPr sz="2400" b="0" kern="1200">
                <a:ln>
                  <a:noFill/>
                </a:ln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2pPr>
            <a:lvl3pPr marL="822325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76000"/>
              <a:buFont typeface="Wingdings 3" pitchFamily="18" charset="2"/>
              <a:buChar char=""/>
              <a:defRPr sz="2000" b="0" kern="12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096963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23A900"/>
              </a:buClr>
              <a:buSzPct val="70000"/>
              <a:buFont typeface="Wingdings" pitchFamily="2" charset="2"/>
              <a:buChar char="§"/>
              <a:defRPr sz="18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§"/>
              <a:defRPr sz="1600" b="0" kern="1200">
                <a:ln>
                  <a:noFill/>
                </a:ln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7030371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143000"/>
            <a:ext cx="10896600" cy="5257800"/>
          </a:xfrm>
        </p:spPr>
        <p:txBody>
          <a:bodyPr/>
          <a:lstStyle/>
          <a:p>
            <a:r>
              <a:rPr lang="en-US" dirty="0"/>
              <a:t>Research design ; Quantitative that combined both descriptive and correlation research </a:t>
            </a:r>
          </a:p>
          <a:p>
            <a:endParaRPr lang="en-US" dirty="0"/>
          </a:p>
          <a:p>
            <a:r>
              <a:rPr lang="en-US" dirty="0"/>
              <a:t>Population and sampling ; Taxpayers within Kigali where a sample of 401 taxpayers were selected </a:t>
            </a:r>
          </a:p>
          <a:p>
            <a:pPr marL="342900" lvl="0" indent="-342900" eaLnBrk="0" hangingPunct="0">
              <a:spcBef>
                <a:spcPct val="20000"/>
              </a:spcBef>
              <a:buClrTx/>
              <a:buSzTx/>
              <a:buFontTx/>
              <a:buChar char="•"/>
            </a:pPr>
            <a:r>
              <a:rPr lang="en-US" dirty="0"/>
              <a:t>Data collection;</a:t>
            </a:r>
            <a:r>
              <a:rPr lang="en-US" kern="0" dirty="0">
                <a:solidFill>
                  <a:srgbClr val="000000"/>
                </a:solidFill>
                <a:latin typeface="Comic Sans MS"/>
                <a:ea typeface="+mn-ea"/>
                <a:cs typeface="+mn-cs"/>
              </a:rPr>
              <a:t> Primary data collected using a closed ended questionnaire </a:t>
            </a:r>
          </a:p>
          <a:p>
            <a:pPr marL="342900" lvl="0" indent="-342900" eaLnBrk="0" hangingPunct="0">
              <a:spcBef>
                <a:spcPct val="20000"/>
              </a:spcBef>
              <a:buClrTx/>
              <a:buSzTx/>
              <a:buFontTx/>
              <a:buChar char="•"/>
            </a:pPr>
            <a:r>
              <a:rPr lang="en-US" dirty="0"/>
              <a:t>Data analysis: </a:t>
            </a:r>
            <a:r>
              <a:rPr lang="en-US" kern="0" dirty="0">
                <a:solidFill>
                  <a:srgbClr val="000000"/>
                </a:solidFill>
                <a:latin typeface="Comic Sans MS"/>
                <a:ea typeface="+mn-ea"/>
                <a:cs typeface="+mn-cs"/>
              </a:rPr>
              <a:t>Descriptive statistics (mean &amp; standard deviation) and inferential statistics (MANOVA and the independent t-test) and ordinal regression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870700" cy="1066800"/>
          </a:xfrm>
        </p:spPr>
        <p:txBody>
          <a:bodyPr/>
          <a:lstStyle/>
          <a:p>
            <a:r>
              <a:rPr lang="en-US" dirty="0"/>
              <a:t>Research design</a:t>
            </a:r>
          </a:p>
        </p:txBody>
      </p:sp>
    </p:spTree>
    <p:extLst>
      <p:ext uri="{BB962C8B-B14F-4D97-AF65-F5344CB8AC3E}">
        <p14:creationId xmlns:p14="http://schemas.microsoft.com/office/powerpoint/2010/main" val="2085663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Results and Discussions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7776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9372600" cy="1752600"/>
          </a:xfrm>
        </p:spPr>
        <p:txBody>
          <a:bodyPr/>
          <a:lstStyle/>
          <a:p>
            <a:r>
              <a:rPr lang="en-US" sz="2800" b="1" i="1" dirty="0">
                <a:solidFill>
                  <a:srgbClr val="0070C0"/>
                </a:solidFill>
              </a:rPr>
              <a:t>First hypothesis (H1):There a statistical difference in the beheviour of taxpayers across categories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Micro taxpayers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Small taxpayers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Tax education, tax fairness &amp; economic factors </a:t>
            </a:r>
          </a:p>
          <a:p>
            <a:endParaRPr lang="en-US" dirty="0"/>
          </a:p>
          <a:p>
            <a:r>
              <a:rPr lang="en-US" dirty="0"/>
              <a:t>Tax education, tax penalties, </a:t>
            </a:r>
            <a:r>
              <a:rPr lang="en-US" dirty="0" err="1"/>
              <a:t>Gvt</a:t>
            </a:r>
            <a:r>
              <a:rPr lang="en-US" dirty="0"/>
              <a:t> spending, economic factors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120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498764"/>
            <a:ext cx="3581400" cy="6172200"/>
          </a:xfrm>
        </p:spPr>
        <p:txBody>
          <a:bodyPr/>
          <a:lstStyle/>
          <a:p>
            <a:r>
              <a:rPr lang="en-US" dirty="0"/>
              <a:t>Medium taxpayers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Large taxpayers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Pillai’s trace test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304800"/>
            <a:ext cx="6248400" cy="5943600"/>
          </a:xfrm>
        </p:spPr>
        <p:txBody>
          <a:bodyPr/>
          <a:lstStyle/>
          <a:p>
            <a:r>
              <a:rPr lang="en-US" dirty="0"/>
              <a:t>Tax audit, government spending, tax rates tax knowledge, tax education and tax penalties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Tax audit, tax penalties, role of tax authority,  tax education, tax knowledge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Firm size contributes 43.7% of the variation in compliance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04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1564"/>
            <a:ext cx="11353800" cy="1752600"/>
          </a:xfrm>
        </p:spPr>
        <p:txBody>
          <a:bodyPr/>
          <a:lstStyle/>
          <a:p>
            <a:r>
              <a:rPr lang="en-US" sz="2800" b="1" i="1" dirty="0">
                <a:solidFill>
                  <a:srgbClr val="0070C0"/>
                </a:solidFill>
              </a:rPr>
              <a:t>Hypothesis 2(H1): There is a statistical difference in the beheviour of taxpayers across gender and form of business towards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78924"/>
            <a:ext cx="3771900" cy="3886200"/>
          </a:xfrm>
        </p:spPr>
        <p:txBody>
          <a:bodyPr/>
          <a:lstStyle/>
          <a:p>
            <a:r>
              <a:rPr lang="en-US" dirty="0"/>
              <a:t>Male  taxpayers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Female taxpayers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676400"/>
            <a:ext cx="5791200" cy="4648200"/>
          </a:xfrm>
        </p:spPr>
        <p:txBody>
          <a:bodyPr/>
          <a:lstStyle/>
          <a:p>
            <a:r>
              <a:rPr lang="en-US" dirty="0"/>
              <a:t>Tax rates, tax education, tax penalties, roles of tax authority and tax knowledge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GVT spending, corruption, fairness of tax rates and tax knowledge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19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66800"/>
            <a:ext cx="3771900" cy="4343400"/>
          </a:xfrm>
        </p:spPr>
        <p:txBody>
          <a:bodyPr/>
          <a:lstStyle/>
          <a:p>
            <a:r>
              <a:rPr lang="en-US" dirty="0"/>
              <a:t>Form of business organisation </a:t>
            </a:r>
          </a:p>
          <a:p>
            <a:endParaRPr lang="en-US" dirty="0"/>
          </a:p>
          <a:p>
            <a:r>
              <a:rPr lang="en-US" dirty="0"/>
              <a:t>Gender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066800"/>
            <a:ext cx="4724400" cy="4343400"/>
          </a:xfrm>
        </p:spPr>
        <p:txBody>
          <a:bodyPr/>
          <a:lstStyle/>
          <a:p>
            <a:r>
              <a:rPr lang="en-US" dirty="0" err="1"/>
              <a:t>Pillai’s</a:t>
            </a:r>
            <a:r>
              <a:rPr lang="en-US" dirty="0"/>
              <a:t> trace test was 48.8% </a:t>
            </a:r>
          </a:p>
          <a:p>
            <a:endParaRPr lang="en-US" dirty="0"/>
          </a:p>
          <a:p>
            <a:r>
              <a:rPr lang="en-US" dirty="0" err="1"/>
              <a:t>Pillai’strace</a:t>
            </a:r>
            <a:r>
              <a:rPr lang="en-US" dirty="0"/>
              <a:t> test was 47.4%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43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10668000" cy="1600200"/>
          </a:xfrm>
        </p:spPr>
        <p:txBody>
          <a:bodyPr/>
          <a:lstStyle/>
          <a:p>
            <a:r>
              <a:rPr lang="en-US" sz="2800" b="1" i="1" dirty="0">
                <a:solidFill>
                  <a:srgbClr val="0070C0"/>
                </a:solidFill>
              </a:rPr>
              <a:t>Hypothesis 3 (H1): There is a statistical significant effect between tax audit and tax compliance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3505200" cy="3962400"/>
          </a:xfrm>
        </p:spPr>
        <p:txBody>
          <a:bodyPr/>
          <a:lstStyle/>
          <a:p>
            <a:r>
              <a:rPr lang="en-US" dirty="0"/>
              <a:t>Pseudo R-square </a:t>
            </a:r>
          </a:p>
          <a:p>
            <a:endParaRPr lang="en-US" dirty="0"/>
          </a:p>
          <a:p>
            <a:r>
              <a:rPr lang="en-US" dirty="0"/>
              <a:t>P-Values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0" y="1996759"/>
            <a:ext cx="6248400" cy="4114800"/>
          </a:xfrm>
        </p:spPr>
        <p:txBody>
          <a:bodyPr/>
          <a:lstStyle/>
          <a:p>
            <a:r>
              <a:rPr lang="en-US" dirty="0"/>
              <a:t>Cox and Snell 78.0%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Contradictory audit, compressive audit and issue rated audit P-value was 0.000 audit without notice P-value 0.014 and desk audit P-value 0.071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D4AD4-476B-43BF-9979-FEAC64D4F2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4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Conclusion and policy recommendations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4995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10668000" cy="3200400"/>
          </a:xfrm>
        </p:spPr>
        <p:txBody>
          <a:bodyPr/>
          <a:lstStyle/>
          <a:p>
            <a:pPr algn="just"/>
            <a:r>
              <a:rPr lang="en-US" b="1" dirty="0"/>
              <a:t>Hypothesis 1</a:t>
            </a:r>
            <a:r>
              <a:rPr lang="en-US" dirty="0"/>
              <a:t>: There is a mean difference in the beheviour of taxpayers towards tax compliance but they converge at tax education, tax rates and tax audit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b="1" dirty="0"/>
              <a:t>Hypothesis 2</a:t>
            </a:r>
            <a:r>
              <a:rPr lang="en-US" dirty="0"/>
              <a:t>: There is a mean difference between female and male taxpayers at both individual and corporate level but also converge at tax education and tax rates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b="1" dirty="0"/>
              <a:t>Hypothesis 3: </a:t>
            </a:r>
            <a:r>
              <a:rPr lang="en-US" dirty="0"/>
              <a:t>Tax audit is a major catalyst when influencing the </a:t>
            </a:r>
            <a:r>
              <a:rPr lang="en-US" dirty="0" err="1"/>
              <a:t>beheviour</a:t>
            </a:r>
            <a:r>
              <a:rPr lang="en-US" dirty="0"/>
              <a:t> of taxpayers  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503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Policy recommendations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 education should be uniform across taxpayers </a:t>
            </a:r>
          </a:p>
          <a:p>
            <a:endParaRPr lang="en-US" dirty="0"/>
          </a:p>
          <a:p>
            <a:r>
              <a:rPr lang="en-US" dirty="0"/>
              <a:t>The beheviour of taxpayers is different across taxpayers. Thus compliance policies should be designed to capture different taxpayers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4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62000" y="3048000"/>
            <a:ext cx="8153400" cy="1608611"/>
          </a:xfrm>
        </p:spPr>
        <p:txBody>
          <a:bodyPr/>
          <a:lstStyle/>
          <a:p>
            <a:r>
              <a:rPr lang="en-GB" dirty="0"/>
              <a:t>This paper was done through financial support of the Economic Policy Research Network (EPRN) and International Centre for Tax and Development (ICTD)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D6DD2C-EA84-4AAF-B698-2FF22BD6154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27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276600" y="1219200"/>
            <a:ext cx="5401097" cy="2376264"/>
          </a:xfrm>
        </p:spPr>
        <p:txBody>
          <a:bodyPr/>
          <a:lstStyle/>
          <a:p>
            <a:pPr algn="ctr"/>
            <a:endParaRPr lang="en-US" sz="6000" i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6000" i="1" dirty="0">
                <a:solidFill>
                  <a:schemeClr val="accent2">
                    <a:lumMod val="75000"/>
                  </a:schemeClr>
                </a:solidFill>
              </a:rPr>
              <a:t>Thank You!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124200" y="3733800"/>
            <a:ext cx="5401097" cy="1600200"/>
          </a:xfrm>
        </p:spPr>
        <p:txBody>
          <a:bodyPr/>
          <a:lstStyle/>
          <a:p>
            <a:endParaRPr lang="en-US" sz="1200" b="0" dirty="0">
              <a:solidFill>
                <a:srgbClr val="00B0F0"/>
              </a:solidFill>
            </a:endParaRPr>
          </a:p>
          <a:p>
            <a:pPr algn="ctr"/>
            <a:endParaRPr lang="en-US" sz="1200" b="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284004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r>
              <a:rPr lang="en-US" dirty="0"/>
              <a:t>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8686800" cy="5410200"/>
          </a:xfrm>
        </p:spPr>
        <p:txBody>
          <a:bodyPr/>
          <a:lstStyle/>
          <a:p>
            <a:pPr algn="just"/>
            <a:r>
              <a:rPr lang="en-US" dirty="0"/>
              <a:t>Economic sovereignty is the goal of any country. This can be achieved by increasing the share of tax to GDP.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Increasing the share of tax to budget and  GDP requires three distinguished but complementary policies :</a:t>
            </a:r>
          </a:p>
          <a:p>
            <a:pPr marL="0" indent="0" algn="just">
              <a:buNone/>
            </a:pPr>
            <a:endParaRPr lang="en-US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1"/>
                </a:solidFill>
              </a:rPr>
              <a:t>Widening the tax base through creation of different economic activities and taxes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1"/>
                </a:solidFill>
              </a:rPr>
              <a:t>Increasing the tax rates and introducing new taxes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>
                <a:solidFill>
                  <a:schemeClr val="tx1"/>
                </a:solidFill>
              </a:rPr>
              <a:t>Developing strategies to enhance tax compliance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8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861300" cy="1143000"/>
          </a:xfrm>
        </p:spPr>
        <p:txBody>
          <a:bodyPr/>
          <a:lstStyle/>
          <a:p>
            <a:r>
              <a:rPr lang="en-US" sz="4000" dirty="0"/>
              <a:t>BACKGROUND: TAX TO GDP RATIO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70643"/>
            <a:ext cx="10525125" cy="5634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82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        Tax to budget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11201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691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861300" cy="1143000"/>
          </a:xfrm>
        </p:spPr>
        <p:txBody>
          <a:bodyPr/>
          <a:lstStyle/>
          <a:p>
            <a:r>
              <a:rPr lang="en-US" sz="4000" dirty="0"/>
              <a:t>BACKGROUND-2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Willingness of taxpayers to pay tax has been one of major challenges facing the tax administrators across the globe since the creation man.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Biblically, the story of joseph, king Solomon,  Luke 20:19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Previous scholars </a:t>
            </a:r>
            <a:r>
              <a:rPr lang="en-US" dirty="0" err="1"/>
              <a:t>Oyebaola</a:t>
            </a:r>
            <a:r>
              <a:rPr lang="en-US" dirty="0"/>
              <a:t> &amp; </a:t>
            </a:r>
            <a:r>
              <a:rPr lang="en-US" dirty="0" err="1"/>
              <a:t>Fabrizio</a:t>
            </a:r>
            <a:r>
              <a:rPr lang="en-US" dirty="0"/>
              <a:t> (2023), Giulia and </a:t>
            </a:r>
            <a:r>
              <a:rPr lang="en-US" dirty="0" err="1"/>
              <a:t>christopher</a:t>
            </a:r>
            <a:r>
              <a:rPr lang="en-US" dirty="0"/>
              <a:t> (2021), …have highlighted challenges of tax compliance </a:t>
            </a:r>
          </a:p>
        </p:txBody>
      </p:sp>
    </p:spTree>
    <p:extLst>
      <p:ext uri="{BB962C8B-B14F-4D97-AF65-F5344CB8AC3E}">
        <p14:creationId xmlns:p14="http://schemas.microsoft.com/office/powerpoint/2010/main" val="1940515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870700" cy="1219200"/>
          </a:xfrm>
        </p:spPr>
        <p:txBody>
          <a:bodyPr/>
          <a:lstStyle/>
          <a:p>
            <a:r>
              <a:rPr lang="en-US" dirty="0"/>
              <a:t>Research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9982200" cy="4038600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/>
              <a:t>What factors influences the beheviour of taxpayers towards tax compliance at both corporate and individual level </a:t>
            </a:r>
          </a:p>
          <a:p>
            <a:pPr marL="457200" indent="-457200" algn="just">
              <a:buFont typeface="+mj-lt"/>
              <a:buAutoNum type="arabicPeriod"/>
            </a:pPr>
            <a:endParaRPr lang="en-US" dirty="0"/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Does tax audit and  investigation procedures provided in the law influences tax  compliance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1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870700" cy="1066800"/>
          </a:xfrm>
        </p:spPr>
        <p:txBody>
          <a:bodyPr/>
          <a:lstStyle/>
          <a:p>
            <a:r>
              <a:rPr lang="en-US" dirty="0"/>
              <a:t>Research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838200"/>
            <a:ext cx="11912600" cy="4191000"/>
          </a:xfrm>
        </p:spPr>
        <p:txBody>
          <a:bodyPr/>
          <a:lstStyle/>
          <a:p>
            <a:r>
              <a:rPr lang="en-US" dirty="0"/>
              <a:t>Previous scholars (</a:t>
            </a:r>
            <a:r>
              <a:rPr lang="en-US" dirty="0" err="1"/>
              <a:t>khlif</a:t>
            </a:r>
            <a:r>
              <a:rPr lang="en-US" dirty="0"/>
              <a:t> &amp;Achek,2015, </a:t>
            </a:r>
            <a:r>
              <a:rPr lang="en-US" dirty="0" err="1"/>
              <a:t>Ziad</a:t>
            </a:r>
            <a:r>
              <a:rPr lang="en-US" dirty="0"/>
              <a:t> et al. 2013, </a:t>
            </a:r>
            <a:r>
              <a:rPr lang="en-US" dirty="0" err="1"/>
              <a:t>Hanafiah</a:t>
            </a:r>
            <a:r>
              <a:rPr lang="en-US" dirty="0"/>
              <a:t> et al. 2019, Jing-</a:t>
            </a:r>
            <a:r>
              <a:rPr lang="en-US" dirty="0" err="1"/>
              <a:t>Nie</a:t>
            </a:r>
            <a:r>
              <a:rPr lang="en-US" dirty="0"/>
              <a:t>, et al. 2020 …..) have highlighted different factors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Tax knowledge, tax audit, tax rates, corruption, role of tax authority, government spending …..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Prior studies have not exhaustively looked at beheviour taxpayers at as per the size and form business and how gender influences the beheviour of tax payers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Tax audit procedures have not been tested on how the contribute to tax compliance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Thus current study filled those two gaps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5E2E0-BDEF-4B65-A1A0-C36EB9B81B4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435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Material and methods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6915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INICOM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>
        <a:solidFill>
          <a:srgbClr val="FFCCFF"/>
        </a:solidFill>
      </a:spPr>
      <a:bodyPr wrap="square" rtlCol="0">
        <a:spAutoFit/>
      </a:bodyPr>
      <a:lstStyle>
        <a:defPPr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2523</TotalTime>
  <Words>720</Words>
  <Application>Microsoft Macintosh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Bookman Old Style</vt:lpstr>
      <vt:lpstr>Calibri</vt:lpstr>
      <vt:lpstr>Cambria</vt:lpstr>
      <vt:lpstr>Comic Sans MS</vt:lpstr>
      <vt:lpstr>Courier New</vt:lpstr>
      <vt:lpstr>Lucida Grande</vt:lpstr>
      <vt:lpstr>Trebuchet MS</vt:lpstr>
      <vt:lpstr>Wingdings</vt:lpstr>
      <vt:lpstr>Wingdings 3</vt:lpstr>
      <vt:lpstr>Default Theme</vt:lpstr>
      <vt:lpstr>PowerPoint Presentation</vt:lpstr>
      <vt:lpstr>PowerPoint Presentation</vt:lpstr>
      <vt:lpstr> INTRODUCTION</vt:lpstr>
      <vt:lpstr>BACKGROUND: TAX TO GDP RATIO</vt:lpstr>
      <vt:lpstr>                                      Tax to budget </vt:lpstr>
      <vt:lpstr>BACKGROUND-2</vt:lpstr>
      <vt:lpstr>Research questions </vt:lpstr>
      <vt:lpstr>Research gap</vt:lpstr>
      <vt:lpstr>PowerPoint Presentation</vt:lpstr>
      <vt:lpstr>Research design</vt:lpstr>
      <vt:lpstr>PowerPoint Presentation</vt:lpstr>
      <vt:lpstr>First hypothesis (H1):There a statistical difference in the beheviour of taxpayers across categories </vt:lpstr>
      <vt:lpstr>PowerPoint Presentation</vt:lpstr>
      <vt:lpstr>Hypothesis 2(H1): There is a statistical difference in the beheviour of taxpayers across gender and form of business towards compliance</vt:lpstr>
      <vt:lpstr>PowerPoint Presentation</vt:lpstr>
      <vt:lpstr>Hypothesis 3 (H1): There is a statistical significant effect between tax audit and tax compliance </vt:lpstr>
      <vt:lpstr>PowerPoint Presentation</vt:lpstr>
      <vt:lpstr>PowerPoint Presentation</vt:lpstr>
      <vt:lpstr>              Policy recommendations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Louis</dc:creator>
  <cp:lastModifiedBy>Microsoft Office User</cp:lastModifiedBy>
  <cp:revision>169</cp:revision>
  <cp:lastPrinted>2013-05-17T08:49:18Z</cp:lastPrinted>
  <dcterms:created xsi:type="dcterms:W3CDTF">2012-08-21T12:53:26Z</dcterms:created>
  <dcterms:modified xsi:type="dcterms:W3CDTF">2023-06-09T05:50:11Z</dcterms:modified>
</cp:coreProperties>
</file>