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sldIdLst>
    <p:sldId id="256" r:id="rId2"/>
    <p:sldId id="257" r:id="rId3"/>
    <p:sldId id="258" r:id="rId4"/>
    <p:sldId id="262" r:id="rId5"/>
    <p:sldId id="279" r:id="rId6"/>
    <p:sldId id="259" r:id="rId7"/>
    <p:sldId id="276" r:id="rId8"/>
    <p:sldId id="277" r:id="rId9"/>
    <p:sldId id="282" r:id="rId10"/>
    <p:sldId id="265" r:id="rId11"/>
    <p:sldId id="280" r:id="rId12"/>
    <p:sldId id="263" r:id="rId13"/>
    <p:sldId id="269" r:id="rId14"/>
    <p:sldId id="264" r:id="rId15"/>
    <p:sldId id="281" r:id="rId16"/>
    <p:sldId id="261" r:id="rId17"/>
    <p:sldId id="266" r:id="rId18"/>
    <p:sldId id="272" r:id="rId19"/>
    <p:sldId id="268" r:id="rId20"/>
    <p:sldId id="278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0C55AB-EE3A-0A49-8B72-654F646676E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AACFEA-78C8-354A-A628-84FAF83850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09711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SOCIAL AND ECONOMIC PERSPECTIVES OF 6 WEEKS COVID 19 CONFINEMENT IN EAST AFRICA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57226"/>
            <a:ext cx="6400800" cy="1318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DISCUSSANT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Herman Musahara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08" y="3097119"/>
            <a:ext cx="663959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1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52669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V SHAPED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U SHAPED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L SHAPED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WWW SHAPED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RECURRENCE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RECESSION</a:t>
            </a: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SHAPES  AND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14520"/>
            <a:ext cx="7408333" cy="43070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MASKS USE ISSUE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CULTURE AND COVID 19…JAPAN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VACCINE AND AFRICA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CURE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LIVING WITH THE VIRUS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HOARDING COMMODITIES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PRICING DURING AND AFTER CONFINEMNET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USE OF IT DURING AND AFTER CONFINEMENT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CONTAINMENT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RWANDA,KENYA,UGANDA,TANZANIA,BURUNDI and SOUTHERN SUDAN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177 MILLION PEOPLE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22 MILLION LIVE IN URBAN WHERE THERE IS HIGH RISK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GDP 193.7 BILLION EST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TANZANIA AND RWANDA GETS 10% PLUS  OF GDP FROM TOURISM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TOURISM EMPLOYS MORE THAN 1 MILLION IN TANZANIA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TOURISM EARNS MORE THAN $ 1.5 BILLION TO KENYA ABOUT $400 MILL TO RWANDA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FAST GROWTH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91055"/>
            <a:ext cx="7408333" cy="45351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Burundi     15</a:t>
            </a:r>
          </a:p>
          <a:p>
            <a:r>
              <a:rPr lang="en-US" dirty="0" smtClean="0"/>
              <a:t>Kenya   363</a:t>
            </a:r>
          </a:p>
          <a:p>
            <a:r>
              <a:rPr lang="en-US" dirty="0" smtClean="0"/>
              <a:t>South Sudan 6</a:t>
            </a:r>
          </a:p>
          <a:p>
            <a:r>
              <a:rPr lang="en-US" dirty="0" smtClean="0"/>
              <a:t>Rwanda 207</a:t>
            </a:r>
          </a:p>
          <a:p>
            <a:r>
              <a:rPr lang="en-US" dirty="0" smtClean="0"/>
              <a:t>Tanzania 299</a:t>
            </a:r>
          </a:p>
          <a:p>
            <a:r>
              <a:rPr lang="en-US" dirty="0" smtClean="0"/>
              <a:t>Uganda  79</a:t>
            </a:r>
          </a:p>
          <a:p>
            <a:r>
              <a:rPr lang="en-US" dirty="0" smtClean="0"/>
              <a:t>EAC   969</a:t>
            </a:r>
          </a:p>
          <a:p>
            <a:r>
              <a:rPr lang="en-US" dirty="0" smtClean="0"/>
              <a:t>Africa   1500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USA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 28/4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 million</a:t>
            </a:r>
          </a:p>
          <a:p>
            <a:r>
              <a:rPr lang="en-US" dirty="0" err="1" smtClean="0"/>
              <a:t>Avaerage</a:t>
            </a:r>
            <a:r>
              <a:rPr lang="en-US" dirty="0" smtClean="0"/>
              <a:t> growth of economy before COVID 19 9% plus</a:t>
            </a:r>
          </a:p>
          <a:p>
            <a:r>
              <a:rPr lang="en-US" dirty="0" smtClean="0"/>
              <a:t>Coherent plan for growth NST1,Vision 2050 SDGs</a:t>
            </a:r>
          </a:p>
          <a:p>
            <a:r>
              <a:rPr lang="en-US" dirty="0" smtClean="0"/>
              <a:t>&gt; 200 cases of infections</a:t>
            </a:r>
          </a:p>
          <a:p>
            <a:r>
              <a:rPr lang="en-US" dirty="0" smtClean="0"/>
              <a:t>&gt; 80 recovered</a:t>
            </a:r>
          </a:p>
          <a:p>
            <a:r>
              <a:rPr lang="en-US" dirty="0" smtClean="0"/>
              <a:t>&gt; 90 under </a:t>
            </a:r>
            <a:r>
              <a:rPr lang="en-US" dirty="0" err="1" smtClean="0"/>
              <a:t>treatnmnt</a:t>
            </a:r>
            <a:endParaRPr lang="en-US" dirty="0" smtClean="0"/>
          </a:p>
          <a:p>
            <a:r>
              <a:rPr lang="en-US" dirty="0" smtClean="0"/>
              <a:t>1 case of ICU</a:t>
            </a:r>
          </a:p>
          <a:p>
            <a:r>
              <a:rPr lang="en-US" dirty="0" smtClean="0"/>
              <a:t>No death</a:t>
            </a:r>
          </a:p>
          <a:p>
            <a:r>
              <a:rPr lang="en-US" dirty="0" smtClean="0"/>
              <a:t>6 weeks lockdown</a:t>
            </a:r>
          </a:p>
          <a:p>
            <a:r>
              <a:rPr lang="en-US" dirty="0" err="1" smtClean="0"/>
              <a:t>Guma</a:t>
            </a:r>
            <a:r>
              <a:rPr lang="en-US" dirty="0" smtClean="0"/>
              <a:t> </a:t>
            </a:r>
            <a:r>
              <a:rPr lang="en-US" dirty="0" err="1" smtClean="0"/>
              <a:t>Murugo</a:t>
            </a:r>
            <a:r>
              <a:rPr lang="en-US" dirty="0" smtClean="0"/>
              <a:t> campaign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6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04244"/>
            <a:ext cx="7408333" cy="509649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Family planning dangers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GBV?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Unemployment  up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Social protection expenditure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 weeks with drop of  arrivals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Meetings( international 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Hotel occupancy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Intra province  movement ban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Cross border trade stopped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Infrastructure development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Salary cuts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SMEs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Incomes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862948"/>
          </a:xfrm>
        </p:spPr>
        <p:txBody>
          <a:bodyPr/>
          <a:lstStyle/>
          <a:p>
            <a:r>
              <a:rPr lang="en-US" dirty="0" smtClean="0"/>
              <a:t>Recap of 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80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58038"/>
            <a:ext cx="7408333" cy="345069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HOW LONG THE PANDEMIC/WHERE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WHAT IS THE ROLE OF EXTERNAL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REGIONAL OR SHARED  ACTION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POSSIBLE  POLITICAL DIFFERENCES ON POLICY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EXISTING ASYMMETRIES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SHORT AND LONG TERM  DIFFERENCES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DISCUSSIONS OF IMPLICATIONS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81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84753"/>
            <a:ext cx="7408333" cy="434141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Blackness and COVID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COVID AND SPIRITUALITY IN EA –God’s </a:t>
            </a:r>
            <a:r>
              <a:rPr lang="en-US" b="1" dirty="0" err="1" smtClean="0">
                <a:solidFill>
                  <a:srgbClr val="FF6600"/>
                </a:solidFill>
              </a:rPr>
              <a:t>anger,power</a:t>
            </a:r>
            <a:r>
              <a:rPr lang="en-US" b="1" dirty="0" smtClean="0">
                <a:solidFill>
                  <a:srgbClr val="FF6600"/>
                </a:solidFill>
              </a:rPr>
              <a:t> of prayer, closure of churches 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COVID AND AGE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COVID and IK 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LOCKDOWN  </a:t>
            </a:r>
            <a:r>
              <a:rPr lang="en-US" b="1" dirty="0" err="1" smtClean="0">
                <a:solidFill>
                  <a:srgbClr val="FF6600"/>
                </a:solidFill>
              </a:rPr>
              <a:t>asap</a:t>
            </a:r>
            <a:r>
              <a:rPr lang="en-US" b="1" dirty="0" smtClean="0">
                <a:solidFill>
                  <a:srgbClr val="FF6600"/>
                </a:solidFill>
              </a:rPr>
              <a:t> is the best response ?  </a:t>
            </a:r>
            <a:r>
              <a:rPr lang="en-US" b="1" dirty="0" err="1" smtClean="0">
                <a:solidFill>
                  <a:srgbClr val="FF6600"/>
                </a:solidFill>
              </a:rPr>
              <a:t>Cp</a:t>
            </a:r>
            <a:r>
              <a:rPr lang="en-US" b="1" dirty="0" smtClean="0">
                <a:solidFill>
                  <a:srgbClr val="FF6600"/>
                </a:solidFill>
              </a:rPr>
              <a:t> China, Korea, Japan, US, Italy, Spain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COVID and the jet setters</a:t>
            </a:r>
          </a:p>
          <a:p>
            <a:r>
              <a:rPr lang="en-US" b="1" dirty="0" err="1" smtClean="0">
                <a:solidFill>
                  <a:srgbClr val="FF6600"/>
                </a:solidFill>
              </a:rPr>
              <a:t>Covid</a:t>
            </a:r>
            <a:r>
              <a:rPr lang="en-US" b="1" dirty="0" smtClean="0">
                <a:solidFill>
                  <a:srgbClr val="FF6600"/>
                </a:solidFill>
              </a:rPr>
              <a:t> knows no boundary equally affects the wealthy and powerful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ANECTODES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1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998802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/>
              <a:t>Trump and WHO</a:t>
            </a:r>
          </a:p>
          <a:p>
            <a:r>
              <a:rPr lang="en-US" sz="3600" b="1" dirty="0" smtClean="0"/>
              <a:t>Africa in the </a:t>
            </a:r>
            <a:r>
              <a:rPr lang="en-US" sz="3600" b="1" dirty="0" err="1" smtClean="0"/>
              <a:t>Pandemic..impact</a:t>
            </a:r>
            <a:r>
              <a:rPr lang="en-US" sz="3600" b="1" dirty="0" smtClean="0"/>
              <a:t>, health systems, capacities, vaccine testing, financing</a:t>
            </a:r>
          </a:p>
          <a:p>
            <a:r>
              <a:rPr lang="en-US" sz="3600" b="1" dirty="0" smtClean="0"/>
              <a:t>Oil prices</a:t>
            </a:r>
          </a:p>
          <a:p>
            <a:r>
              <a:rPr lang="en-US" sz="3600" b="1" dirty="0" smtClean="0"/>
              <a:t>Truck driving across borders</a:t>
            </a:r>
          </a:p>
          <a:p>
            <a:r>
              <a:rPr lang="en-US" sz="3600" b="1" dirty="0" smtClean="0"/>
              <a:t>COVID 19 and regional integration</a:t>
            </a:r>
          </a:p>
          <a:p>
            <a:r>
              <a:rPr lang="en-US" sz="3600" b="1" dirty="0" err="1" smtClean="0"/>
              <a:t>Rwandair</a:t>
            </a:r>
            <a:r>
              <a:rPr lang="en-US" sz="3600" b="1" dirty="0" smtClean="0"/>
              <a:t>  8-63 % net salaries</a:t>
            </a:r>
          </a:p>
          <a:p>
            <a:r>
              <a:rPr lang="en-US" sz="3600" b="1" dirty="0"/>
              <a:t>H</a:t>
            </a:r>
            <a:r>
              <a:rPr lang="en-US" sz="3600" b="1" dirty="0" smtClean="0"/>
              <a:t>igh </a:t>
            </a:r>
            <a:r>
              <a:rPr lang="en-US" sz="3600" b="1" dirty="0" err="1" smtClean="0"/>
              <a:t>gov</a:t>
            </a:r>
            <a:r>
              <a:rPr lang="en-US" sz="3600" b="1" dirty="0" smtClean="0"/>
              <a:t> officials for go </a:t>
            </a:r>
            <a:r>
              <a:rPr lang="en-US" sz="3600" b="1" dirty="0" err="1" smtClean="0"/>
              <a:t>aprpril</a:t>
            </a:r>
            <a:r>
              <a:rPr lang="en-US" sz="3600" b="1" dirty="0" smtClean="0"/>
              <a:t> salaries</a:t>
            </a:r>
          </a:p>
          <a:p>
            <a:r>
              <a:rPr lang="en-US" sz="3600" b="1" dirty="0" smtClean="0"/>
              <a:t>Rwanda government assists the </a:t>
            </a:r>
            <a:r>
              <a:rPr lang="en-US" sz="3600" b="1" smtClean="0"/>
              <a:t>most vulnerable</a:t>
            </a:r>
            <a:endParaRPr lang="en-US" sz="36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10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50432"/>
            <a:ext cx="7408333" cy="487374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Talk</a:t>
            </a:r>
          </a:p>
          <a:p>
            <a:r>
              <a:rPr lang="en-US" sz="3600" b="1" dirty="0" smtClean="0"/>
              <a:t>Pray</a:t>
            </a:r>
          </a:p>
          <a:p>
            <a:r>
              <a:rPr lang="en-US" sz="3600" b="1" dirty="0" smtClean="0"/>
              <a:t>Write</a:t>
            </a:r>
          </a:p>
          <a:p>
            <a:r>
              <a:rPr lang="en-US" sz="3600" b="1" dirty="0" smtClean="0"/>
              <a:t>Advocate</a:t>
            </a:r>
          </a:p>
          <a:p>
            <a:r>
              <a:rPr lang="en-US" sz="3600" b="1" dirty="0" smtClean="0"/>
              <a:t>Research </a:t>
            </a:r>
          </a:p>
          <a:p>
            <a:r>
              <a:rPr lang="en-US" sz="3600" b="1" dirty="0" smtClean="0"/>
              <a:t>Invest </a:t>
            </a:r>
          </a:p>
          <a:p>
            <a:r>
              <a:rPr lang="en-US" sz="3600" b="1" dirty="0" smtClean="0"/>
              <a:t>Wait and see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DISASTER –YES-BUT WHAT CAN I DO? WHAT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2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39203"/>
            <a:ext cx="7408333" cy="45991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COVID 19 – pandemic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RESPONSE- short  </a:t>
            </a:r>
            <a:r>
              <a:rPr lang="en-US" sz="3200" b="1" dirty="0" err="1">
                <a:solidFill>
                  <a:srgbClr val="FF0000"/>
                </a:solidFill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</a:rPr>
              <a:t> long term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SOCIAL DIMENSIONS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ECONOMIC DIMENSIONS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6 WEEKS CONFINEMENT/nation/</a:t>
            </a:r>
            <a:r>
              <a:rPr lang="en-US" sz="3200" b="1" dirty="0" err="1" smtClean="0">
                <a:solidFill>
                  <a:srgbClr val="FF0000"/>
                </a:solidFill>
              </a:rPr>
              <a:t>hhs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</a:rPr>
              <a:t>indiv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EAST AFRICA  -Integration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Scope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20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What is the level of awareness of the pandemic and degree of response?</a:t>
            </a:r>
          </a:p>
          <a:p>
            <a:r>
              <a:rPr lang="en-US" sz="3200" dirty="0" smtClean="0"/>
              <a:t>What are strategies for the post confinement period?</a:t>
            </a:r>
          </a:p>
          <a:p>
            <a:r>
              <a:rPr lang="en-US" sz="3200" dirty="0" smtClean="0"/>
              <a:t>What are the asymmetries in response at global, regional,(RECs) and national?</a:t>
            </a:r>
          </a:p>
          <a:p>
            <a:r>
              <a:rPr lang="en-US" sz="3200" dirty="0" smtClean="0"/>
              <a:t>What are lessons we draw from a pandemic at all levels?</a:t>
            </a:r>
          </a:p>
          <a:p>
            <a:r>
              <a:rPr lang="en-US" sz="3200" dirty="0" smtClean="0"/>
              <a:t>How socio economic data on the COVID 19 discourse  be obtained and used by professionals like journalists?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QUESTIONS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5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20629" y="3976107"/>
            <a:ext cx="3352800" cy="1905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5562" y="312475"/>
            <a:ext cx="3352800" cy="1060412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783" y="3844084"/>
            <a:ext cx="3535157" cy="2629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4" y="4244820"/>
            <a:ext cx="34290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038" y="1481884"/>
            <a:ext cx="3810000" cy="2133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rcRect l="18747" r="18747"/>
          <a:stretch>
            <a:fillRect/>
          </a:stretch>
        </p:blipFill>
        <p:spPr>
          <a:xfrm>
            <a:off x="501155" y="1481884"/>
            <a:ext cx="4510668" cy="2762936"/>
          </a:xfrm>
        </p:spPr>
      </p:pic>
    </p:spTree>
    <p:extLst>
      <p:ext uri="{BB962C8B-B14F-4D97-AF65-F5344CB8AC3E}">
        <p14:creationId xmlns:p14="http://schemas.microsoft.com/office/powerpoint/2010/main" val="1346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247834"/>
            <a:ext cx="7408333" cy="32798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DEMOGRAPHICS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GENDER DIMENSIONS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FAMILY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CHILDREN/SCHOOL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FOOD CONSUMPTION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SOCIAL CONSUMPTION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SOCIAL 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07" y="437779"/>
            <a:ext cx="8229600" cy="5980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900" b="1" dirty="0" smtClean="0">
                <a:solidFill>
                  <a:srgbClr val="FF0000"/>
                </a:solidFill>
              </a:rPr>
              <a:t>FAITH AND PRAYER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SOCIAL TRAVEL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MARRIAGE AND WEDDING CEREMONIES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FUNERALS AND CUSTOMS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HYGIENE AND CLEANLINESS PRACTICES 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CULTURE .. Washing hands,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  <a:r>
              <a:rPr lang="en-US" sz="3900" b="1" dirty="0" smtClean="0">
                <a:solidFill>
                  <a:srgbClr val="FF0000"/>
                </a:solidFill>
              </a:rPr>
              <a:t>social distance, hugging, </a:t>
            </a:r>
            <a:r>
              <a:rPr lang="en-US" sz="3900" b="1" dirty="0" err="1" smtClean="0">
                <a:solidFill>
                  <a:srgbClr val="FF0000"/>
                </a:solidFill>
              </a:rPr>
              <a:t>sneezing,sanitising</a:t>
            </a:r>
            <a:r>
              <a:rPr lang="en-US" sz="39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POVERTY</a:t>
            </a:r>
          </a:p>
          <a:p>
            <a:r>
              <a:rPr lang="en-US" sz="3900" b="1" dirty="0" err="1" smtClean="0">
                <a:solidFill>
                  <a:srgbClr val="FF0000"/>
                </a:solidFill>
              </a:rPr>
              <a:t>etc</a:t>
            </a:r>
            <a:endParaRPr lang="en-US" sz="39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89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76492"/>
            <a:ext cx="7408333" cy="451336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Mortality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Fatality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Infection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Recovery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S-I-R model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Epidemiological curve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SHOCKS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05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67592"/>
            <a:ext cx="7408333" cy="4770783"/>
          </a:xfrm>
        </p:spPr>
        <p:txBody>
          <a:bodyPr>
            <a:normAutofit fontScale="77500" lnSpcReduction="20000"/>
          </a:bodyPr>
          <a:lstStyle/>
          <a:p>
            <a:r>
              <a:rPr lang="en-US" sz="4200" b="1" dirty="0" smtClean="0">
                <a:solidFill>
                  <a:srgbClr val="FF0000"/>
                </a:solidFill>
              </a:rPr>
              <a:t>DEMAND RESPONSE/SHOCKS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SUPPLY RESPONSE/SHOCKS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MEDICAL SCHOCKS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EXOGENOUS EFFECTS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ENDOGENOUS EFFECTS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TOURISM AND HOSPITALITY 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TRADE  Exports and  Imports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INDUSTRY AND BUSINESS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TAXATION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ECONOMIC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94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18437"/>
            <a:ext cx="7408333" cy="4907726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FDI AND LOCAL INVESTMENT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EMPLOYMENT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GOVERNMENT EXPENDITURE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MACROECONOMIC POLICY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MONETARY POLICY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BALANCE OF PAYMENTS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DEBT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COMMODITY PRICING 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BANKS AND CREDITORS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SMEs 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 informal sector</a:t>
            </a:r>
          </a:p>
          <a:p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42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00" b="6400"/>
          <a:stretch>
            <a:fillRect/>
          </a:stretch>
        </p:blipFill>
        <p:spPr>
          <a:xfrm>
            <a:off x="872067" y="1801914"/>
            <a:ext cx="7408333" cy="43242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Flattening the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16109"/>
            <a:ext cx="7408333" cy="5011038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>
                <a:solidFill>
                  <a:srgbClr val="FF0000"/>
                </a:solidFill>
              </a:rPr>
              <a:t>REGIONAL INTEGRATION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FREE TRADE AREA?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CROSS BORDER TRADE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CROSS BORDER SOCIAL  INTERACTION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AVIATION INDUSTRY </a:t>
            </a:r>
            <a:r>
              <a:rPr lang="en-US" sz="3900" b="1" dirty="0" err="1" smtClean="0">
                <a:solidFill>
                  <a:srgbClr val="FF0000"/>
                </a:solidFill>
              </a:rPr>
              <a:t>KAA,Rwandair</a:t>
            </a:r>
            <a:endParaRPr lang="en-US" sz="3900" b="1" dirty="0" smtClean="0">
              <a:solidFill>
                <a:srgbClr val="FF0000"/>
              </a:solidFill>
            </a:endParaRPr>
          </a:p>
          <a:p>
            <a:r>
              <a:rPr lang="en-US" sz="3900" b="1" dirty="0" smtClean="0">
                <a:solidFill>
                  <a:srgbClr val="FF0000"/>
                </a:solidFill>
              </a:rPr>
              <a:t>VARIATION IN CONFINEMENT 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VARIATION IN TRENDS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AFRICAN CONTEXT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28"/>
            <a:ext cx="9010981" cy="56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316</TotalTime>
  <Words>602</Words>
  <Application>Microsoft Office PowerPoint</Application>
  <PresentationFormat>On-screen Show (4:3)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Candara</vt:lpstr>
      <vt:lpstr>Symbol</vt:lpstr>
      <vt:lpstr>Waveform</vt:lpstr>
      <vt:lpstr>SOCIAL AND ECONOMIC PERSPECTIVES OF 6 WEEKS COVID 19 CONFINEMENT IN EAST AFRICA</vt:lpstr>
      <vt:lpstr>Scope   </vt:lpstr>
      <vt:lpstr>SOCIAL</vt:lpstr>
      <vt:lpstr>PowerPoint Presentation</vt:lpstr>
      <vt:lpstr>MEDICAL SHOCKS</vt:lpstr>
      <vt:lpstr>ECONOMIC </vt:lpstr>
      <vt:lpstr>PowerPoint Presentation</vt:lpstr>
      <vt:lpstr>Flattening the curve</vt:lpstr>
      <vt:lpstr>EAST AFRICAN CONTEXT</vt:lpstr>
      <vt:lpstr>SHAPES  AND EFFECTS</vt:lpstr>
      <vt:lpstr>ISSUES OF CONTAINMENT </vt:lpstr>
      <vt:lpstr>EAC</vt:lpstr>
      <vt:lpstr>STATUS  28/4</vt:lpstr>
      <vt:lpstr>RWANDA</vt:lpstr>
      <vt:lpstr>Recap of  effects</vt:lpstr>
      <vt:lpstr>DISCUSSIONS OF IMPLICATIONS NOW</vt:lpstr>
      <vt:lpstr>ANECTODES </vt:lpstr>
      <vt:lpstr>HEADLINES </vt:lpstr>
      <vt:lpstr>DISASTER –YES-BUT WHAT CAN I DO? WHAT CAN WE DO?</vt:lpstr>
      <vt:lpstr>QUESTIONS</vt:lpstr>
      <vt:lpstr>THANK YOU</vt:lpstr>
    </vt:vector>
  </TitlesOfParts>
  <Company>NUR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ECONOMIC PERSPECTIVES OF 6 WEEKS OF CONFINEMENT IN EAST AFRICA</dc:title>
  <dc:creator>HERMAN  MUSAHARA</dc:creator>
  <cp:lastModifiedBy>Windows User</cp:lastModifiedBy>
  <cp:revision>43</cp:revision>
  <cp:lastPrinted>2020-04-29T04:51:20Z</cp:lastPrinted>
  <dcterms:created xsi:type="dcterms:W3CDTF">2020-04-27T16:05:23Z</dcterms:created>
  <dcterms:modified xsi:type="dcterms:W3CDTF">2020-05-06T08:14:56Z</dcterms:modified>
</cp:coreProperties>
</file>