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0" r:id="rId3"/>
    <p:sldId id="261" r:id="rId4"/>
    <p:sldId id="277" r:id="rId5"/>
    <p:sldId id="262" r:id="rId6"/>
    <p:sldId id="284" r:id="rId7"/>
    <p:sldId id="264" r:id="rId8"/>
    <p:sldId id="265" r:id="rId9"/>
    <p:sldId id="266" r:id="rId10"/>
    <p:sldId id="267" r:id="rId11"/>
    <p:sldId id="263" r:id="rId12"/>
    <p:sldId id="275" r:id="rId13"/>
    <p:sldId id="274" r:id="rId14"/>
    <p:sldId id="286" r:id="rId15"/>
    <p:sldId id="285" r:id="rId16"/>
    <p:sldId id="269" r:id="rId17"/>
    <p:sldId id="287" r:id="rId18"/>
    <p:sldId id="270" r:id="rId19"/>
    <p:sldId id="273" r:id="rId20"/>
    <p:sldId id="29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maculee Mukampabuka" initials="IM" lastIdx="17" clrIdx="0">
    <p:extLst>
      <p:ext uri="{19B8F6BF-5375-455C-9EA6-DF929625EA0E}">
        <p15:presenceInfo xmlns:p15="http://schemas.microsoft.com/office/powerpoint/2012/main" xmlns="" userId="S::imukampabuka@oxfam.org.uk::d14c12fe-2dba-4fd4-811a-bbf45678aa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>
        <p:scale>
          <a:sx n="60" d="100"/>
          <a:sy n="60" d="100"/>
        </p:scale>
        <p:origin x="-1432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iucnhq-my.sharepoint.com/personal/ndolia_iucn_org/Documents/Desktop/Phil%20Con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'[Phil Cons graph.xlsx]Preference'!$C$1</c:f>
              <c:strCache>
                <c:ptCount val="1"/>
                <c:pt idx="0">
                  <c:v>Kirehe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'[Phil Cons graph.xlsx]Preference'!$B$2:$B$25</c:f>
              <c:strCache>
                <c:ptCount val="24"/>
                <c:pt idx="0">
                  <c:v>Natural pesticides and anti-weeds such as push and pull</c:v>
                </c:pt>
                <c:pt idx="1">
                  <c:v>Climate smart post-harvest value addition</c:v>
                </c:pt>
                <c:pt idx="2">
                  <c:v>Cultural control</c:v>
                </c:pt>
                <c:pt idx="3">
                  <c:v>Mechanical and physical control</c:v>
                </c:pt>
                <c:pt idx="4">
                  <c:v>small scale irrigation</c:v>
                </c:pt>
                <c:pt idx="5">
                  <c:v>Farm ponds</c:v>
                </c:pt>
                <c:pt idx="6">
                  <c:v>Biological control</c:v>
                </c:pt>
                <c:pt idx="7">
                  <c:v>Mixed crop (Beans or Soya beans)</c:v>
                </c:pt>
                <c:pt idx="8">
                  <c:v>Eco friendly chemical pesticides</c:v>
                </c:pt>
                <c:pt idx="9">
                  <c:v>Use of weather and climate information</c:v>
                </c:pt>
                <c:pt idx="10">
                  <c:v>Crop insurance</c:v>
                </c:pt>
                <c:pt idx="11">
                  <c:v>Green manure plants</c:v>
                </c:pt>
                <c:pt idx="12">
                  <c:v>Recycled harvested rain water</c:v>
                </c:pt>
                <c:pt idx="13">
                  <c:v>Conservation on tillage</c:v>
                </c:pt>
                <c:pt idx="14">
                  <c:v>Intercropping</c:v>
                </c:pt>
                <c:pt idx="15">
                  <c:v>Valley tank/dam</c:v>
                </c:pt>
                <c:pt idx="16">
                  <c:v>Use of SSIT Equipment's</c:v>
                </c:pt>
                <c:pt idx="17">
                  <c:v>Contour Planting</c:v>
                </c:pt>
                <c:pt idx="18">
                  <c:v>Cover crops/mulches</c:v>
                </c:pt>
                <c:pt idx="19">
                  <c:v>Eco friendly chemical fertilizers</c:v>
                </c:pt>
                <c:pt idx="20">
                  <c:v>Agroforestry</c:v>
                </c:pt>
                <c:pt idx="21">
                  <c:v>Terracing</c:v>
                </c:pt>
                <c:pt idx="22">
                  <c:v>Organic fertilizers</c:v>
                </c:pt>
                <c:pt idx="23">
                  <c:v>Crop rotation</c:v>
                </c:pt>
              </c:strCache>
            </c:strRef>
          </c:cat>
          <c:val>
            <c:numRef>
              <c:f>'[Phil Cons graph.xlsx]Preference'!$C$2:$C$25</c:f>
              <c:numCache>
                <c:formatCode>General</c:formatCode>
                <c:ptCount val="24"/>
                <c:pt idx="1">
                  <c:v>1</c:v>
                </c:pt>
                <c:pt idx="3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9">
                  <c:v>5</c:v>
                </c:pt>
                <c:pt idx="10">
                  <c:v>10</c:v>
                </c:pt>
                <c:pt idx="11">
                  <c:v>2</c:v>
                </c:pt>
                <c:pt idx="12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18</c:v>
                </c:pt>
                <c:pt idx="17">
                  <c:v>5</c:v>
                </c:pt>
                <c:pt idx="18">
                  <c:v>43</c:v>
                </c:pt>
                <c:pt idx="19">
                  <c:v>16</c:v>
                </c:pt>
                <c:pt idx="20">
                  <c:v>24</c:v>
                </c:pt>
                <c:pt idx="21">
                  <c:v>22</c:v>
                </c:pt>
                <c:pt idx="22">
                  <c:v>45</c:v>
                </c:pt>
                <c:pt idx="2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A4-AB49-A430-73DBBDCA8ABD}"/>
            </c:ext>
          </c:extLst>
        </c:ser>
        <c:ser>
          <c:idx val="1"/>
          <c:order val="1"/>
          <c:tx>
            <c:strRef>
              <c:f>'[Phil Cons graph.xlsx]Preference'!$D$1</c:f>
              <c:strCache>
                <c:ptCount val="1"/>
                <c:pt idx="0">
                  <c:v>Nyagatare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'[Phil Cons graph.xlsx]Preference'!$B$2:$B$25</c:f>
              <c:strCache>
                <c:ptCount val="24"/>
                <c:pt idx="0">
                  <c:v>Natural pesticides and anti-weeds such as push and pull</c:v>
                </c:pt>
                <c:pt idx="1">
                  <c:v>Climate smart post-harvest value addition</c:v>
                </c:pt>
                <c:pt idx="2">
                  <c:v>Cultural control</c:v>
                </c:pt>
                <c:pt idx="3">
                  <c:v>Mechanical and physical control</c:v>
                </c:pt>
                <c:pt idx="4">
                  <c:v>small scale irrigation</c:v>
                </c:pt>
                <c:pt idx="5">
                  <c:v>Farm ponds</c:v>
                </c:pt>
                <c:pt idx="6">
                  <c:v>Biological control</c:v>
                </c:pt>
                <c:pt idx="7">
                  <c:v>Mixed crop (Beans or Soya beans)</c:v>
                </c:pt>
                <c:pt idx="8">
                  <c:v>Eco friendly chemical pesticides</c:v>
                </c:pt>
                <c:pt idx="9">
                  <c:v>Use of weather and climate information</c:v>
                </c:pt>
                <c:pt idx="10">
                  <c:v>Crop insurance</c:v>
                </c:pt>
                <c:pt idx="11">
                  <c:v>Green manure plants</c:v>
                </c:pt>
                <c:pt idx="12">
                  <c:v>Recycled harvested rain water</c:v>
                </c:pt>
                <c:pt idx="13">
                  <c:v>Conservation on tillage</c:v>
                </c:pt>
                <c:pt idx="14">
                  <c:v>Intercropping</c:v>
                </c:pt>
                <c:pt idx="15">
                  <c:v>Valley tank/dam</c:v>
                </c:pt>
                <c:pt idx="16">
                  <c:v>Use of SSIT Equipment's</c:v>
                </c:pt>
                <c:pt idx="17">
                  <c:v>Contour Planting</c:v>
                </c:pt>
                <c:pt idx="18">
                  <c:v>Cover crops/mulches</c:v>
                </c:pt>
                <c:pt idx="19">
                  <c:v>Eco friendly chemical fertilizers</c:v>
                </c:pt>
                <c:pt idx="20">
                  <c:v>Agroforestry</c:v>
                </c:pt>
                <c:pt idx="21">
                  <c:v>Terracing</c:v>
                </c:pt>
                <c:pt idx="22">
                  <c:v>Organic fertilizers</c:v>
                </c:pt>
                <c:pt idx="23">
                  <c:v>Crop rotation</c:v>
                </c:pt>
              </c:strCache>
            </c:strRef>
          </c:cat>
          <c:val>
            <c:numRef>
              <c:f>'[Phil Cons graph.xlsx]Preference'!$D$2:$D$25</c:f>
              <c:numCache>
                <c:formatCode>General</c:formatCode>
                <c:ptCount val="24"/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7">
                  <c:v>2</c:v>
                </c:pt>
                <c:pt idx="8">
                  <c:v>6</c:v>
                </c:pt>
                <c:pt idx="10">
                  <c:v>3</c:v>
                </c:pt>
                <c:pt idx="11">
                  <c:v>1</c:v>
                </c:pt>
                <c:pt idx="12">
                  <c:v>7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10</c:v>
                </c:pt>
                <c:pt idx="18">
                  <c:v>22</c:v>
                </c:pt>
                <c:pt idx="19">
                  <c:v>27</c:v>
                </c:pt>
                <c:pt idx="20">
                  <c:v>30</c:v>
                </c:pt>
                <c:pt idx="21">
                  <c:v>24</c:v>
                </c:pt>
                <c:pt idx="22">
                  <c:v>46</c:v>
                </c:pt>
                <c:pt idx="23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A4-AB49-A430-73DBBDCA8ABD}"/>
            </c:ext>
          </c:extLst>
        </c:ser>
        <c:ser>
          <c:idx val="2"/>
          <c:order val="2"/>
          <c:tx>
            <c:strRef>
              <c:f>'[Phil Cons graph.xlsx]Preference'!$E$1</c:f>
              <c:strCache>
                <c:ptCount val="1"/>
                <c:pt idx="0">
                  <c:v>Nyamagabe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'[Phil Cons graph.xlsx]Preference'!$B$2:$B$25</c:f>
              <c:strCache>
                <c:ptCount val="24"/>
                <c:pt idx="0">
                  <c:v>Natural pesticides and anti-weeds such as push and pull</c:v>
                </c:pt>
                <c:pt idx="1">
                  <c:v>Climate smart post-harvest value addition</c:v>
                </c:pt>
                <c:pt idx="2">
                  <c:v>Cultural control</c:v>
                </c:pt>
                <c:pt idx="3">
                  <c:v>Mechanical and physical control</c:v>
                </c:pt>
                <c:pt idx="4">
                  <c:v>small scale irrigation</c:v>
                </c:pt>
                <c:pt idx="5">
                  <c:v>Farm ponds</c:v>
                </c:pt>
                <c:pt idx="6">
                  <c:v>Biological control</c:v>
                </c:pt>
                <c:pt idx="7">
                  <c:v>Mixed crop (Beans or Soya beans)</c:v>
                </c:pt>
                <c:pt idx="8">
                  <c:v>Eco friendly chemical pesticides</c:v>
                </c:pt>
                <c:pt idx="9">
                  <c:v>Use of weather and climate information</c:v>
                </c:pt>
                <c:pt idx="10">
                  <c:v>Crop insurance</c:v>
                </c:pt>
                <c:pt idx="11">
                  <c:v>Green manure plants</c:v>
                </c:pt>
                <c:pt idx="12">
                  <c:v>Recycled harvested rain water</c:v>
                </c:pt>
                <c:pt idx="13">
                  <c:v>Conservation on tillage</c:v>
                </c:pt>
                <c:pt idx="14">
                  <c:v>Intercropping</c:v>
                </c:pt>
                <c:pt idx="15">
                  <c:v>Valley tank/dam</c:v>
                </c:pt>
                <c:pt idx="16">
                  <c:v>Use of SSIT Equipment's</c:v>
                </c:pt>
                <c:pt idx="17">
                  <c:v>Contour Planting</c:v>
                </c:pt>
                <c:pt idx="18">
                  <c:v>Cover crops/mulches</c:v>
                </c:pt>
                <c:pt idx="19">
                  <c:v>Eco friendly chemical fertilizers</c:v>
                </c:pt>
                <c:pt idx="20">
                  <c:v>Agroforestry</c:v>
                </c:pt>
                <c:pt idx="21">
                  <c:v>Terracing</c:v>
                </c:pt>
                <c:pt idx="22">
                  <c:v>Organic fertilizers</c:v>
                </c:pt>
                <c:pt idx="23">
                  <c:v>Crop rotation</c:v>
                </c:pt>
              </c:strCache>
            </c:strRef>
          </c:cat>
          <c:val>
            <c:numRef>
              <c:f>'[Phil Cons graph.xlsx]Preference'!$E$2:$E$25</c:f>
              <c:numCache>
                <c:formatCode>General</c:formatCode>
                <c:ptCount val="24"/>
                <c:pt idx="2">
                  <c:v>1</c:v>
                </c:pt>
                <c:pt idx="4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1</c:v>
                </c:pt>
                <c:pt idx="11">
                  <c:v>7</c:v>
                </c:pt>
                <c:pt idx="12">
                  <c:v>8</c:v>
                </c:pt>
                <c:pt idx="13">
                  <c:v>7</c:v>
                </c:pt>
                <c:pt idx="14">
                  <c:v>11</c:v>
                </c:pt>
                <c:pt idx="15">
                  <c:v>14</c:v>
                </c:pt>
                <c:pt idx="16">
                  <c:v>4</c:v>
                </c:pt>
                <c:pt idx="17">
                  <c:v>29</c:v>
                </c:pt>
                <c:pt idx="18">
                  <c:v>4</c:v>
                </c:pt>
                <c:pt idx="19">
                  <c:v>17</c:v>
                </c:pt>
                <c:pt idx="20">
                  <c:v>25</c:v>
                </c:pt>
                <c:pt idx="21">
                  <c:v>66</c:v>
                </c:pt>
                <c:pt idx="22">
                  <c:v>55</c:v>
                </c:pt>
                <c:pt idx="23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A4-AB49-A430-73DBBDCA8ABD}"/>
            </c:ext>
          </c:extLst>
        </c:ser>
        <c:ser>
          <c:idx val="3"/>
          <c:order val="3"/>
          <c:tx>
            <c:strRef>
              <c:f>'[Phil Cons graph.xlsx]Preference'!$F$1</c:f>
              <c:strCache>
                <c:ptCount val="1"/>
                <c:pt idx="0">
                  <c:v>Nyaruguru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'[Phil Cons graph.xlsx]Preference'!$B$2:$B$25</c:f>
              <c:strCache>
                <c:ptCount val="24"/>
                <c:pt idx="0">
                  <c:v>Natural pesticides and anti-weeds such as push and pull</c:v>
                </c:pt>
                <c:pt idx="1">
                  <c:v>Climate smart post-harvest value addition</c:v>
                </c:pt>
                <c:pt idx="2">
                  <c:v>Cultural control</c:v>
                </c:pt>
                <c:pt idx="3">
                  <c:v>Mechanical and physical control</c:v>
                </c:pt>
                <c:pt idx="4">
                  <c:v>small scale irrigation</c:v>
                </c:pt>
                <c:pt idx="5">
                  <c:v>Farm ponds</c:v>
                </c:pt>
                <c:pt idx="6">
                  <c:v>Biological control</c:v>
                </c:pt>
                <c:pt idx="7">
                  <c:v>Mixed crop (Beans or Soya beans)</c:v>
                </c:pt>
                <c:pt idx="8">
                  <c:v>Eco friendly chemical pesticides</c:v>
                </c:pt>
                <c:pt idx="9">
                  <c:v>Use of weather and climate information</c:v>
                </c:pt>
                <c:pt idx="10">
                  <c:v>Crop insurance</c:v>
                </c:pt>
                <c:pt idx="11">
                  <c:v>Green manure plants</c:v>
                </c:pt>
                <c:pt idx="12">
                  <c:v>Recycled harvested rain water</c:v>
                </c:pt>
                <c:pt idx="13">
                  <c:v>Conservation on tillage</c:v>
                </c:pt>
                <c:pt idx="14">
                  <c:v>Intercropping</c:v>
                </c:pt>
                <c:pt idx="15">
                  <c:v>Valley tank/dam</c:v>
                </c:pt>
                <c:pt idx="16">
                  <c:v>Use of SSIT Equipment's</c:v>
                </c:pt>
                <c:pt idx="17">
                  <c:v>Contour Planting</c:v>
                </c:pt>
                <c:pt idx="18">
                  <c:v>Cover crops/mulches</c:v>
                </c:pt>
                <c:pt idx="19">
                  <c:v>Eco friendly chemical fertilizers</c:v>
                </c:pt>
                <c:pt idx="20">
                  <c:v>Agroforestry</c:v>
                </c:pt>
                <c:pt idx="21">
                  <c:v>Terracing</c:v>
                </c:pt>
                <c:pt idx="22">
                  <c:v>Organic fertilizers</c:v>
                </c:pt>
                <c:pt idx="23">
                  <c:v>Crop rotation</c:v>
                </c:pt>
              </c:strCache>
            </c:strRef>
          </c:cat>
          <c:val>
            <c:numRef>
              <c:f>'[Phil Cons graph.xlsx]Preference'!$F$2:$F$25</c:f>
              <c:numCache>
                <c:formatCode>General</c:formatCode>
                <c:ptCount val="24"/>
                <c:pt idx="8">
                  <c:v>1</c:v>
                </c:pt>
                <c:pt idx="9">
                  <c:v>3</c:v>
                </c:pt>
                <c:pt idx="11">
                  <c:v>7</c:v>
                </c:pt>
                <c:pt idx="13">
                  <c:v>13</c:v>
                </c:pt>
                <c:pt idx="14">
                  <c:v>6</c:v>
                </c:pt>
                <c:pt idx="15">
                  <c:v>10</c:v>
                </c:pt>
                <c:pt idx="16">
                  <c:v>3</c:v>
                </c:pt>
                <c:pt idx="17">
                  <c:v>28</c:v>
                </c:pt>
                <c:pt idx="19">
                  <c:v>25</c:v>
                </c:pt>
                <c:pt idx="20">
                  <c:v>29</c:v>
                </c:pt>
                <c:pt idx="21">
                  <c:v>20</c:v>
                </c:pt>
                <c:pt idx="22">
                  <c:v>62</c:v>
                </c:pt>
                <c:pt idx="23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A4-AB49-A430-73DBBDCA8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93894912"/>
        <c:axId val="93901184"/>
      </c:barChart>
      <c:catAx>
        <c:axId val="938949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Preference in AEPs</a:t>
                </a:r>
              </a:p>
            </c:rich>
          </c:tx>
          <c:layout>
            <c:manualLayout>
              <c:xMode val="edge"/>
              <c:yMode val="edge"/>
              <c:x val="3.9888312724371801E-2"/>
              <c:y val="0.28514165508723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01184"/>
        <c:crosses val="autoZero"/>
        <c:auto val="1"/>
        <c:lblAlgn val="ctr"/>
        <c:lblOffset val="100"/>
        <c:noMultiLvlLbl val="0"/>
      </c:catAx>
      <c:valAx>
        <c:axId val="9390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i="0" baseline="0">
                    <a:effectLst/>
                  </a:rPr>
                  <a:t>Number of farm households</a:t>
                </a:r>
                <a:endParaRPr lang="en-GB" sz="7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layout>
            <c:manualLayout>
              <c:xMode val="edge"/>
              <c:yMode val="edge"/>
              <c:x val="0.52139364111197295"/>
              <c:y val="0.833187818434459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9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81090741200199"/>
          <c:y val="0.88533390106847498"/>
          <c:w val="0.60638935390355797"/>
          <c:h val="5.5826087723904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4T13:18:48.476" idx="12">
    <p:pos x="10" y="10"/>
    <p:text>this slide has no title. please add it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4T13:20:50.938" idx="14">
    <p:pos x="1935" y="2822"/>
    <p:text>accronym ?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3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5D59-ACA6-4A01-9D19-FE15DBA1B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BECF-D662-4050-B52B-8EC9D2F4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ubuga.org/" TargetMode="External"/><Relationship Id="rId2" Type="http://schemas.openxmlformats.org/officeDocument/2006/relationships/hyperlink" Target="http://www.ccoaib.org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CD7237-D095-4838-8472-7F158B942970}" type="slidenum">
              <a:rPr lang="en-US" altLang="en-US" sz="1800">
                <a:solidFill>
                  <a:srgbClr val="000000"/>
                </a:solidFill>
                <a:latin typeface="Trebuchet MS" pitchFamily="34" charset="0"/>
              </a:rPr>
              <a:pPr/>
              <a:t>1</a:t>
            </a:fld>
            <a:endParaRPr lang="en-US" altLang="en-US" sz="1800"/>
          </a:p>
        </p:txBody>
      </p:sp>
      <p:sp>
        <p:nvSpPr>
          <p:cNvPr id="54276" name="TextShape 3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rebuchet MS" pitchFamily="34" charset="0"/>
              </a:rPr>
              <a:t>9/24/2011</a:t>
            </a:r>
            <a:endParaRPr lang="en-US" altLang="en-US" sz="1800"/>
          </a:p>
        </p:txBody>
      </p:sp>
      <p:pic>
        <p:nvPicPr>
          <p:cNvPr id="54277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22" y="493422"/>
            <a:ext cx="1474177" cy="13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" y="5464777"/>
            <a:ext cx="2047372" cy="138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52633"/>
            <a:ext cx="1828800" cy="14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 descr="C:\Users\Maria.Kaitesi\Desktop\EU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14" y="493423"/>
            <a:ext cx="1646373" cy="111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362200"/>
            <a:ext cx="7391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b="1" dirty="0"/>
              <a:t>Research  on  climate resilience and  agro-ecological practices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b="1" dirty="0"/>
              <a:t>in NYAGATARE, KIREHE, NYARUGURU AND NYAMAGABE DISTRICTS OF RWANDA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altLang="fr-FR" b="1" dirty="0">
                <a:solidFill>
                  <a:schemeClr val="tx1"/>
                </a:solidFill>
                <a:latin typeface="Arial Black" pitchFamily="34" charset="0"/>
              </a:rPr>
              <a:t>DISSEMINATION OF FINDINGS’ REPORT</a:t>
            </a:r>
          </a:p>
          <a:p>
            <a:pPr algn="ctr" eaLnBrk="0" hangingPunct="0">
              <a:spcBef>
                <a:spcPct val="20000"/>
              </a:spcBef>
            </a:pPr>
            <a:endParaRPr lang="en-GB" altLang="fr-FR" b="1" dirty="0">
              <a:latin typeface="Arial Black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GB" altLang="fr-FR" dirty="0">
                <a:latin typeface="Arial Black" pitchFamily="34" charset="0"/>
              </a:rPr>
              <a:t>Rwandan CSOs engage in Climate Resilient agriculture and sustainable energy initiatives (CRA project)</a:t>
            </a:r>
            <a:br>
              <a:rPr lang="en-GB" altLang="fr-FR" dirty="0"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22838" y="1648141"/>
            <a:ext cx="1671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fr-FR" sz="1400" b="1" dirty="0" smtClean="0"/>
              <a:t>Funded by </a:t>
            </a:r>
          </a:p>
          <a:p>
            <a:pPr algn="ctr" eaLnBrk="0" hangingPunct="0"/>
            <a:r>
              <a:rPr lang="en-GB" altLang="fr-FR" sz="1400" b="1" dirty="0" smtClean="0"/>
              <a:t>the European Union</a:t>
            </a:r>
            <a:endParaRPr lang="fr-FR" altLang="fr-F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1958164" y="5228212"/>
            <a:ext cx="5231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lgerian" pitchFamily="82" charset="0"/>
              </a:rPr>
              <a:t>THE 8</a:t>
            </a:r>
            <a:r>
              <a:rPr lang="en-US" b="1" baseline="30000" dirty="0">
                <a:solidFill>
                  <a:srgbClr val="0070C0"/>
                </a:solidFill>
                <a:latin typeface="Algerian" pitchFamily="82" charset="0"/>
              </a:rPr>
              <a:t>th</a:t>
            </a:r>
            <a:r>
              <a:rPr lang="en-US" b="1" dirty="0">
                <a:solidFill>
                  <a:srgbClr val="0070C0"/>
                </a:solidFill>
                <a:latin typeface="Algerian" pitchFamily="82" charset="0"/>
              </a:rPr>
              <a:t>  EPRN Annual Economic Research Conference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7586" y="58745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/>
              <a:t>By </a:t>
            </a:r>
          </a:p>
          <a:p>
            <a:pPr algn="ctr"/>
            <a:r>
              <a:rPr lang="en-US" b="1" dirty="0"/>
              <a:t>Vincent SINDUHUNGA</a:t>
            </a:r>
          </a:p>
          <a:p>
            <a:pPr algn="ctr"/>
            <a:r>
              <a:rPr lang="en-US" b="1" dirty="0"/>
              <a:t>CCOAIB</a:t>
            </a:r>
          </a:p>
        </p:txBody>
      </p:sp>
    </p:spTree>
    <p:extLst>
      <p:ext uri="{BB962C8B-B14F-4D97-AF65-F5344CB8AC3E}">
        <p14:creationId xmlns:p14="http://schemas.microsoft.com/office/powerpoint/2010/main" val="29837364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AEPs ADOPTION BY FARMERS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/>
              <a:t>14.3% of respondents were found with required knowledge, 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14% had used agroecological practices in the last 10 years, 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13.9% were still applying the practices at the time of interviews (i.e. year 2021). </a:t>
            </a:r>
          </a:p>
          <a:p>
            <a:pPr marL="0" indent="0">
              <a:buNone/>
            </a:pPr>
            <a:endParaRPr lang="en-GB" dirty="0"/>
          </a:p>
          <a:p>
            <a:pPr algn="just">
              <a:buFont typeface="Wingdings" pitchFamily="2" charset="2"/>
              <a:buChar char="Ø"/>
            </a:pPr>
            <a:r>
              <a:rPr lang="en-GB" b="1" dirty="0"/>
              <a:t>If adequate knowledge is provided to farmers, adoption rates are expected to be high and consistent</a:t>
            </a:r>
            <a:r>
              <a:rPr lang="en-GB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2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AEPs ADOPTION BY FARMERS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/>
              <a:t>In terms of knowledge and practice, results have shown that top 5 high ranked AEPs in the decreasing order are: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Crop rotation,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Organic fertilizers,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Land terracing,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Agroforestry, and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Eco-friendly chemical fertilizers.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lowest ranked AEP were cultural, biological control, and push and pull.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0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429000" cy="23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3421"/>
            <a:ext cx="2590511" cy="194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7175"/>
            <a:ext cx="3534569" cy="24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7" y="4719015"/>
            <a:ext cx="3456235" cy="19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762204"/>
            <a:ext cx="4065141" cy="19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399"/>
            <a:ext cx="3177057" cy="189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7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76283"/>
              </p:ext>
            </p:extLst>
          </p:nvPr>
        </p:nvGraphicFramePr>
        <p:xfrm>
          <a:off x="304800" y="1219200"/>
          <a:ext cx="8534399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7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64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93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77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5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96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08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AEPs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Increased soil fertility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Improved crop productivity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Improved soil water retention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Improvement in HH nutrition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Increased level of adaptation to CC effects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Decreased incidence of crop pest and diseases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Reduction of losses to farmers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% of HH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Crop rotation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235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Organic fertilizers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32.9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Agroforestry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12.8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Terracing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Eco friendly chemical fertilizers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Contour Planting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8.4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Cover crops/mulches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8.2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Recycled harvested rain water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Conservation on tillage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82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Intercropping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5" marR="6848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00653" y="304800"/>
            <a:ext cx="5206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ADVANTAGES OF USING THE AEPs</a:t>
            </a:r>
            <a:endParaRPr lang="en-US" sz="2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24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38278490"/>
              </p:ext>
            </p:extLst>
          </p:nvPr>
        </p:nvGraphicFramePr>
        <p:xfrm>
          <a:off x="304800" y="1143001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381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Farmers’ preference of AEP in </a:t>
            </a:r>
            <a:r>
              <a:rPr lang="en-GB" b="1" dirty="0" err="1"/>
              <a:t>Nyamagabe</a:t>
            </a:r>
            <a:r>
              <a:rPr lang="en-GB" b="1" dirty="0"/>
              <a:t>, </a:t>
            </a:r>
            <a:r>
              <a:rPr lang="en-GB" b="1" dirty="0" err="1"/>
              <a:t>Nyaruguru</a:t>
            </a:r>
            <a:r>
              <a:rPr lang="en-GB" b="1" dirty="0"/>
              <a:t>, </a:t>
            </a:r>
            <a:r>
              <a:rPr lang="en-GB" b="1" dirty="0" err="1"/>
              <a:t>Kirehe</a:t>
            </a:r>
            <a:r>
              <a:rPr lang="en-GB" b="1" dirty="0"/>
              <a:t>, and </a:t>
            </a:r>
            <a:r>
              <a:rPr lang="en-GB" b="1" dirty="0" err="1"/>
              <a:t>Nyagatare</a:t>
            </a:r>
            <a:r>
              <a:rPr lang="en-GB" b="1" dirty="0"/>
              <a:t> Districts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917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4318"/>
              </p:ext>
            </p:extLst>
          </p:nvPr>
        </p:nvGraphicFramePr>
        <p:xfrm>
          <a:off x="838200" y="1600200"/>
          <a:ext cx="7772399" cy="4972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1981200"/>
                <a:gridCol w="1600199"/>
              </a:tblGrid>
              <a:tr h="653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Mitigation measures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Frequency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%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Supplementary irrigation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77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24.7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Adapted crops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27.6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Earlier maturing crop varieties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76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24.4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Crop diversification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3.2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Rearing livestock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3.8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Practicing off farm activities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28.2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685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MITIGATION MEASURES TO ADDRESS FARMING PRACTICES CHALLENGES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22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dirty="0" smtClean="0"/>
              <a:t>Rwandan climate change and </a:t>
            </a:r>
            <a:r>
              <a:rPr lang="en-GB" dirty="0" err="1" smtClean="0"/>
              <a:t>agroecology</a:t>
            </a:r>
            <a:r>
              <a:rPr lang="en-GB" dirty="0" smtClean="0"/>
              <a:t> related policies are well developed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Climate change effects are negatively impacting small holder </a:t>
            </a:r>
            <a:r>
              <a:rPr lang="en-GB" dirty="0" smtClean="0"/>
              <a:t>farmers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itchFamily="2" charset="2"/>
              <a:buChar char="q"/>
            </a:pPr>
            <a:r>
              <a:rPr lang="en-GB" dirty="0" err="1"/>
              <a:t>Agroecology</a:t>
            </a:r>
            <a:r>
              <a:rPr lang="en-GB" dirty="0"/>
              <a:t> is not well known and adopted by smallholder farmers</a:t>
            </a:r>
          </a:p>
          <a:p>
            <a:pPr marL="0" indent="0" algn="just">
              <a:buNone/>
            </a:pPr>
            <a:endParaRPr lang="en-GB" dirty="0" smtClean="0"/>
          </a:p>
          <a:p>
            <a:pPr algn="just">
              <a:buFont typeface="Wingdings" pitchFamily="2" charset="2"/>
              <a:buChar char="q"/>
            </a:pPr>
            <a:r>
              <a:rPr lang="en-GB" dirty="0" smtClean="0"/>
              <a:t>Farmers </a:t>
            </a:r>
            <a:r>
              <a:rPr lang="en-GB" dirty="0"/>
              <a:t>praised to promote (i) crop rotation, (ii) organic fertilizers, (iii) terracing, (iv) agroforestry, and (v) eco-friendly chemical fertilizers.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 Farmers recommend only what they know and have experienced.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Additional AEPs could be welcomed if proper extension is provided</a:t>
            </a:r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0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</a:t>
            </a:r>
            <a:r>
              <a:rPr lang="en-GB" dirty="0" smtClean="0"/>
              <a:t>irewood </a:t>
            </a:r>
            <a:r>
              <a:rPr lang="en-GB" dirty="0"/>
              <a:t>is the most dominant source of cooking energy in rural areas (97% of households) seconded by crop residues (22.4% of households</a:t>
            </a:r>
            <a:r>
              <a:rPr lang="en-GB" dirty="0" smtClean="0"/>
              <a:t>)</a:t>
            </a:r>
          </a:p>
          <a:p>
            <a:r>
              <a:rPr lang="en-GB" dirty="0" smtClean="0"/>
              <a:t>Charcoal </a:t>
            </a:r>
            <a:r>
              <a:rPr lang="en-GB" dirty="0"/>
              <a:t>was the first source in urban areas (55.6%) seconded by firewood (49.5%). </a:t>
            </a:r>
            <a:endParaRPr lang="en-GB" dirty="0" smtClean="0"/>
          </a:p>
          <a:p>
            <a:r>
              <a:rPr lang="en-GB" dirty="0" smtClean="0"/>
              <a:t>Compared to Eastern province, districts </a:t>
            </a:r>
            <a:r>
              <a:rPr lang="en-GB" dirty="0"/>
              <a:t>in the southern province (</a:t>
            </a:r>
            <a:r>
              <a:rPr lang="en-GB" dirty="0" err="1"/>
              <a:t>Nyamagabe</a:t>
            </a:r>
            <a:r>
              <a:rPr lang="en-GB" dirty="0"/>
              <a:t> and </a:t>
            </a:r>
            <a:r>
              <a:rPr lang="en-GB" dirty="0" err="1"/>
              <a:t>Nyaruguru</a:t>
            </a:r>
            <a:r>
              <a:rPr lang="en-GB" dirty="0"/>
              <a:t>) do not have adequate access to LPG (Gas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POLICY LEVEL</a:t>
            </a:r>
            <a:endParaRPr lang="en-US" b="1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GB" dirty="0"/>
              <a:t>To institutionalize the AEPs for its scaling </a:t>
            </a:r>
            <a:r>
              <a:rPr lang="en-GB" dirty="0" smtClean="0"/>
              <a:t>up (MINAGRI and </a:t>
            </a:r>
            <a:r>
              <a:rPr lang="en-GB" dirty="0" err="1" smtClean="0"/>
              <a:t>MoE</a:t>
            </a:r>
            <a:r>
              <a:rPr lang="en-GB" dirty="0" smtClean="0"/>
              <a:t>);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GB" dirty="0"/>
              <a:t>To develop a solid extension system for AEPs that goes hand in hand with the existing extension system for CIP to </a:t>
            </a:r>
            <a:r>
              <a:rPr lang="en-GB" b="1" dirty="0"/>
              <a:t>harmonise  Crops productivity and  soil </a:t>
            </a:r>
            <a:r>
              <a:rPr lang="en-GB" b="1" dirty="0" smtClean="0"/>
              <a:t>conservation </a:t>
            </a:r>
            <a:r>
              <a:rPr lang="en-GB" dirty="0" smtClean="0"/>
              <a:t>(MINAGRI &amp; Districts).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4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IMPLEMENTATION LEVEL</a:t>
            </a:r>
            <a:endParaRPr lang="en-US" b="1" dirty="0"/>
          </a:p>
          <a:p>
            <a:pPr lvl="0">
              <a:buFont typeface="Wingdings" pitchFamily="2" charset="2"/>
              <a:buChar char="v"/>
            </a:pPr>
            <a:r>
              <a:rPr lang="en-GB" dirty="0"/>
              <a:t>To promote AEPs through extension and action research </a:t>
            </a:r>
            <a:r>
              <a:rPr lang="en-GB" dirty="0" smtClean="0"/>
              <a:t>approaches (RAB, districts, CSOs and FOs));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itchFamily="2" charset="2"/>
              <a:buChar char="v"/>
            </a:pPr>
            <a:r>
              <a:rPr lang="en-GB" dirty="0"/>
              <a:t>To advocate for the effective enforcement  with incentives of  </a:t>
            </a:r>
            <a:r>
              <a:rPr lang="en-GB" dirty="0" smtClean="0"/>
              <a:t>AEPs (CSOs and FOs); 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lvl="0">
              <a:buFont typeface="Wingdings" pitchFamily="2" charset="2"/>
              <a:buChar char="v"/>
            </a:pPr>
            <a:r>
              <a:rPr lang="en-GB" dirty="0"/>
              <a:t> To support farmers to develop </a:t>
            </a:r>
            <a:r>
              <a:rPr lang="en-GB" dirty="0" err="1"/>
              <a:t>agroecological</a:t>
            </a:r>
            <a:r>
              <a:rPr lang="en-GB" dirty="0"/>
              <a:t> products’ markets for premium </a:t>
            </a:r>
            <a:r>
              <a:rPr lang="en-GB" dirty="0" smtClean="0"/>
              <a:t>prices (</a:t>
            </a:r>
            <a:r>
              <a:rPr lang="en-GB" dirty="0" err="1" smtClean="0"/>
              <a:t>Minicom</a:t>
            </a:r>
            <a:r>
              <a:rPr lang="en-GB" dirty="0" smtClean="0"/>
              <a:t>, MINAGRI, Districts, PSF and CSOs and FOs).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6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302213"/>
            <a:ext cx="2743200" cy="1828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Farmers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AEPs adoption (knowledge and adoption)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533400"/>
            <a:ext cx="22860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 institutions</a:t>
            </a:r>
          </a:p>
          <a:p>
            <a:pPr algn="ctr"/>
            <a:r>
              <a:rPr lang="en-US" dirty="0"/>
              <a:t>(Public Policies and strategies)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762000"/>
            <a:ext cx="24384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Non State actors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(skills  and information)</a:t>
            </a:r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2819400" y="1828800"/>
            <a:ext cx="554132" cy="741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838700" y="1828800"/>
            <a:ext cx="1905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flipH="1">
            <a:off x="2496766" y="4131012"/>
            <a:ext cx="3810000" cy="226978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Sustainable food-energy 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8284" y="76200"/>
            <a:ext cx="349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RESEARCH  CONCEPTUAL FRAMEWORK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99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42672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You can access detailed findings’ report on: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www.ccoaib.org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www.urubuga.org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6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3429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Algerian" pitchFamily="82" charset="0"/>
              </a:rPr>
              <a:t>MURAKOZE CYANE</a:t>
            </a:r>
            <a:br>
              <a:rPr lang="en-US" b="1" dirty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00B05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00B050"/>
                </a:solidFill>
                <a:latin typeface="Algerian" pitchFamily="82" charset="0"/>
              </a:rPr>
              <a:t>THANK YOU VERY MUCH</a:t>
            </a:r>
            <a:br>
              <a:rPr lang="en-US" b="1" dirty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00B05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00B050"/>
                </a:solidFill>
                <a:latin typeface="Algerian" pitchFamily="82" charset="0"/>
              </a:rPr>
              <a:t>MERCI </a:t>
            </a:r>
            <a:r>
              <a:rPr lang="en-US" b="1" dirty="0" err="1" smtClean="0">
                <a:solidFill>
                  <a:srgbClr val="00B050"/>
                </a:solidFill>
                <a:latin typeface="Algerian" pitchFamily="82" charset="0"/>
              </a:rPr>
              <a:t>BEAuCOUP</a:t>
            </a: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</a:br>
            <a:endParaRPr lang="en-US" b="1" dirty="0">
              <a:solidFill>
                <a:srgbClr val="00B05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0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INTRODUCTION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630413"/>
              </p:ext>
            </p:extLst>
          </p:nvPr>
        </p:nvGraphicFramePr>
        <p:xfrm>
          <a:off x="152400" y="1295398"/>
          <a:ext cx="8839200" cy="516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8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8175">
                <a:tc>
                  <a:txBody>
                    <a:bodyPr/>
                    <a:lstStyle/>
                    <a:p>
                      <a:r>
                        <a:rPr lang="en-US" dirty="0"/>
                        <a:t>Research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Research  on climate resilience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and  agro-ecological practices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175"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to October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347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Consortium led by CCOAIB including OXFAM and </a:t>
                      </a:r>
                      <a:r>
                        <a:rPr lang="en-US" dirty="0" err="1"/>
                        <a:t>Duterimbere</a:t>
                      </a:r>
                      <a:r>
                        <a:rPr lang="en-US" dirty="0"/>
                        <a:t> 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6341">
                <a:tc>
                  <a:txBody>
                    <a:bodyPr/>
                    <a:lstStyle/>
                    <a:p>
                      <a:r>
                        <a:rPr lang="en-US" dirty="0"/>
                        <a:t>Research</a:t>
                      </a:r>
                      <a:r>
                        <a:rPr lang="en-US" baseline="0" dirty="0"/>
                        <a:t>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Raphael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Rurangwa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(Team Leader)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Pascal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Rushemuka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Alain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Ndoli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Rumenera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Philippe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r>
                        <a:rPr lang="en-US" dirty="0"/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Country: Rwanda</a:t>
                      </a:r>
                    </a:p>
                    <a:p>
                      <a:r>
                        <a:rPr lang="en-US" dirty="0"/>
                        <a:t>Districts: </a:t>
                      </a:r>
                      <a:r>
                        <a:rPr lang="en-US" dirty="0" err="1"/>
                        <a:t>Nyamagabe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Nyaruguru</a:t>
                      </a:r>
                      <a:r>
                        <a:rPr lang="en-US" dirty="0"/>
                        <a:t> (Southern Province)</a:t>
                      </a:r>
                    </a:p>
                    <a:p>
                      <a:r>
                        <a:rPr lang="en-US" dirty="0"/>
                        <a:t>                  </a:t>
                      </a:r>
                      <a:r>
                        <a:rPr lang="en-US" dirty="0" err="1"/>
                        <a:t>Kirehe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Nyagatare</a:t>
                      </a:r>
                      <a:r>
                        <a:rPr lang="en-US" dirty="0"/>
                        <a:t> (Eastern province)</a:t>
                      </a:r>
                    </a:p>
                    <a:p>
                      <a:r>
                        <a:rPr lang="en-US" dirty="0"/>
                        <a:t>Focus: Agroecology,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Climate resilient </a:t>
                      </a:r>
                      <a:r>
                        <a:rPr lang="en-US" baseline="0" dirty="0"/>
                        <a:t> practices and Food-energy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819">
                <a:tc>
                  <a:txBody>
                    <a:bodyPr/>
                    <a:lstStyle/>
                    <a:p>
                      <a:r>
                        <a:rPr lang="en-US" dirty="0"/>
                        <a:t>Approaches and Sample</a:t>
                      </a:r>
                      <a:r>
                        <a:rPr lang="en-US" baseline="0" dirty="0"/>
                        <a:t>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 and qualitative approaches</a:t>
                      </a:r>
                    </a:p>
                    <a:p>
                      <a:r>
                        <a:rPr lang="en-US" dirty="0"/>
                        <a:t>400 HH (random sample)</a:t>
                      </a:r>
                    </a:p>
                    <a:p>
                      <a:r>
                        <a:rPr lang="en-US" dirty="0"/>
                        <a:t>20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KIs (at national and district level) + 8 FGDs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4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WHY </a:t>
            </a:r>
            <a:r>
              <a:rPr lang="en-US" sz="2800" b="1" dirty="0" smtClean="0">
                <a:solidFill>
                  <a:srgbClr val="00B050"/>
                </a:solidFill>
              </a:rPr>
              <a:t>AGROECOLOGICAL PRACTICES (AEPs)?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Current regain of interest of </a:t>
            </a:r>
            <a:r>
              <a:rPr lang="en-GB" dirty="0" err="1" smtClean="0"/>
              <a:t>agroecological</a:t>
            </a:r>
            <a:r>
              <a:rPr lang="en-GB" dirty="0" smtClean="0"/>
              <a:t> </a:t>
            </a:r>
            <a:r>
              <a:rPr lang="en-GB" dirty="0"/>
              <a:t>practices is motivated by: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Unsustainability of the current food production system (recognized to be a major contributor to climate change)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Pressing need to achieve resilient agriculture compatible with climate change adaptation.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9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AEPs and FOOD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b="1" dirty="0"/>
              <a:t>Energy is directly and indirectly embedded in food production and preparation</a:t>
            </a:r>
            <a:r>
              <a:rPr lang="en-US" dirty="0"/>
              <a:t> FAO. (2014)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It is estimated that at a global level, food production and its supply chain consume about 30% of total energy (FAO’s water, food, energy nexus, 2014).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However, Agro-ecological practices can present a good opportunity to address the concern for energy to be used in this sector.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This can be done through integrating tree, crop, livestock, biogas and solar energy</a:t>
            </a:r>
          </a:p>
          <a:p>
            <a:pPr marL="0" indent="0">
              <a:buNone/>
            </a:pP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7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KEY STUDY FINDINGS</a:t>
            </a:r>
          </a:p>
        </p:txBody>
      </p:sp>
    </p:spTree>
    <p:extLst>
      <p:ext uri="{BB962C8B-B14F-4D97-AF65-F5344CB8AC3E}">
        <p14:creationId xmlns:p14="http://schemas.microsoft.com/office/powerpoint/2010/main" val="399262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POLICY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dirty="0"/>
              <a:t>The findings from policies’ review have revealed that the agroecology and climate resilient aspects are considered at policy level. 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itchFamily="2" charset="2"/>
              <a:buChar char="q"/>
            </a:pPr>
            <a:r>
              <a:rPr lang="en-GB" dirty="0"/>
              <a:t>The concern for </a:t>
            </a:r>
            <a:r>
              <a:rPr lang="en-GB" b="1" dirty="0"/>
              <a:t>agriculture sustainability </a:t>
            </a:r>
            <a:r>
              <a:rPr lang="en-GB" dirty="0"/>
              <a:t>coupled with the urgent </a:t>
            </a:r>
            <a:r>
              <a:rPr lang="en-GB" b="1" dirty="0"/>
              <a:t>need for addressing the issues of climate change </a:t>
            </a:r>
            <a:r>
              <a:rPr lang="en-GB" dirty="0"/>
              <a:t>are the </a:t>
            </a:r>
            <a:r>
              <a:rPr lang="en-GB" b="1" dirty="0"/>
              <a:t>main drivers for integration of agroecology</a:t>
            </a:r>
            <a:r>
              <a:rPr lang="en-GB" dirty="0"/>
              <a:t>, climate resilient and food energy practices into key national development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9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NON STATE ACTORS’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/>
              <a:t>Lack of promotion of the EAPs in actual farming system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Lack of evidence-based recommendations from the research demonstrating the impact and benefits of the EAPs, which would inform and motivate farmers to adopt the EAPs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Current </a:t>
            </a:r>
            <a:r>
              <a:rPr lang="en-GB" dirty="0" smtClean="0"/>
              <a:t>climate change and </a:t>
            </a:r>
            <a:r>
              <a:rPr lang="en-GB" dirty="0" err="1" smtClean="0"/>
              <a:t>agroecology</a:t>
            </a:r>
            <a:r>
              <a:rPr lang="en-GB" dirty="0" smtClean="0"/>
              <a:t> policies </a:t>
            </a:r>
            <a:r>
              <a:rPr lang="en-GB" dirty="0"/>
              <a:t>are not well known among the communities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PUBLIC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/>
              <a:t>There is limited enforcement of the conservation agriculture or </a:t>
            </a:r>
            <a:r>
              <a:rPr lang="en-GB" dirty="0" smtClean="0"/>
              <a:t>AEPs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There is no inclusion </a:t>
            </a:r>
            <a:r>
              <a:rPr lang="en-GB" dirty="0"/>
              <a:t>of EAPs in the performance contracts for agronomists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Policy dialogues would  enhance adoption of the AEPs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4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1024</Words>
  <Application>Microsoft Office PowerPoint</Application>
  <PresentationFormat>On-screen Show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INTRODUCTION</vt:lpstr>
      <vt:lpstr>WHY AGROECOLOGICAL PRACTICES (AEPs)?</vt:lpstr>
      <vt:lpstr>AEPs and FOOD SYSTEM</vt:lpstr>
      <vt:lpstr>KEY STUDY FINDINGS</vt:lpstr>
      <vt:lpstr>POLICY FRAMEWORK</vt:lpstr>
      <vt:lpstr>NON STATE ACTORS’ VIEWS</vt:lpstr>
      <vt:lpstr>PUBLIC INSTITUTIONS</vt:lpstr>
      <vt:lpstr>AEPs ADOPTION BY FARMERS </vt:lpstr>
      <vt:lpstr>AEPs ADOPTION BY FARMERS 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RECOMMENDATIONS</vt:lpstr>
      <vt:lpstr>RECOMMENDATIONS</vt:lpstr>
      <vt:lpstr>You can access detailed findings’ report on:  www.ccoaib.org  www.urubuga.org  </vt:lpstr>
      <vt:lpstr>MURAKOZE CYANE  THANK YOU VERY MUCH  MERCI BEAuCOUP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55</cp:revision>
  <dcterms:created xsi:type="dcterms:W3CDTF">2022-02-22T10:42:23Z</dcterms:created>
  <dcterms:modified xsi:type="dcterms:W3CDTF">2022-05-24T13:21:32Z</dcterms:modified>
</cp:coreProperties>
</file>