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235951275321355"/>
          <c:y val="5.4124061149311911E-2"/>
          <c:w val="0.84828005336015355"/>
          <c:h val="0.5679147717605947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Headline Inflation</c:v>
                </c:pt>
              </c:strCache>
            </c:strRef>
          </c:tx>
          <c:spPr>
            <a:ln w="38100" cap="rnd">
              <a:solidFill>
                <a:srgbClr val="0033CC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Sheet1!$A$2:$A$131</c:f>
              <c:numCache>
                <c:formatCode>mmm\-yy</c:formatCode>
                <c:ptCount val="130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</c:numCache>
            </c:numRef>
          </c:cat>
          <c:val>
            <c:numRef>
              <c:f>Sheet1!$B$2:$B$131</c:f>
              <c:numCache>
                <c:formatCode>0.0</c:formatCode>
                <c:ptCount val="130"/>
                <c:pt idx="0">
                  <c:v>6.4543424643209724</c:v>
                </c:pt>
                <c:pt idx="1">
                  <c:v>6.298248266620865</c:v>
                </c:pt>
                <c:pt idx="2">
                  <c:v>7.5320450870169697</c:v>
                </c:pt>
                <c:pt idx="3">
                  <c:v>11.100633779288426</c:v>
                </c:pt>
                <c:pt idx="4">
                  <c:v>12.426602403224374</c:v>
                </c:pt>
                <c:pt idx="5">
                  <c:v>15.363143305547888</c:v>
                </c:pt>
                <c:pt idx="6">
                  <c:v>18.273733372574121</c:v>
                </c:pt>
                <c:pt idx="7">
                  <c:v>19.988479021061465</c:v>
                </c:pt>
                <c:pt idx="8">
                  <c:v>20.548106051215797</c:v>
                </c:pt>
                <c:pt idx="9">
                  <c:v>21.903029316630509</c:v>
                </c:pt>
                <c:pt idx="10">
                  <c:v>22.346598364295534</c:v>
                </c:pt>
                <c:pt idx="11">
                  <c:v>22.322678116126582</c:v>
                </c:pt>
                <c:pt idx="12">
                  <c:v>20.355100937101</c:v>
                </c:pt>
                <c:pt idx="13">
                  <c:v>19.947165756680874</c:v>
                </c:pt>
                <c:pt idx="14">
                  <c:v>16.636745378690222</c:v>
                </c:pt>
                <c:pt idx="15">
                  <c:v>13.126278792732894</c:v>
                </c:pt>
                <c:pt idx="16">
                  <c:v>12.348012094730576</c:v>
                </c:pt>
                <c:pt idx="17">
                  <c:v>9.5390635636342545</c:v>
                </c:pt>
                <c:pt idx="18">
                  <c:v>7.1689469959382413</c:v>
                </c:pt>
                <c:pt idx="19">
                  <c:v>5.5698601994421892</c:v>
                </c:pt>
                <c:pt idx="20">
                  <c:v>6.0950019820270596</c:v>
                </c:pt>
                <c:pt idx="21">
                  <c:v>5.6958633903990918</c:v>
                </c:pt>
                <c:pt idx="22">
                  <c:v>5.9251746673256722</c:v>
                </c:pt>
                <c:pt idx="23">
                  <c:v>5.736903261746007</c:v>
                </c:pt>
                <c:pt idx="24">
                  <c:v>4.5377425169234042</c:v>
                </c:pt>
                <c:pt idx="25">
                  <c:v>2.4645666672883593</c:v>
                </c:pt>
                <c:pt idx="26">
                  <c:v>2.0784533662137283</c:v>
                </c:pt>
                <c:pt idx="27">
                  <c:v>2.7445535658149778</c:v>
                </c:pt>
                <c:pt idx="28">
                  <c:v>4.2146409554055797</c:v>
                </c:pt>
                <c:pt idx="29">
                  <c:v>5.0311203317165321</c:v>
                </c:pt>
                <c:pt idx="30">
                  <c:v>3.012678106943123</c:v>
                </c:pt>
                <c:pt idx="31">
                  <c:v>1.9592487319821439</c:v>
                </c:pt>
                <c:pt idx="32">
                  <c:v>1.4683953840177066</c:v>
                </c:pt>
                <c:pt idx="33">
                  <c:v>0.16700463769223628</c:v>
                </c:pt>
                <c:pt idx="34">
                  <c:v>0.18407800483517534</c:v>
                </c:pt>
                <c:pt idx="35">
                  <c:v>0.22675069879221077</c:v>
                </c:pt>
                <c:pt idx="36">
                  <c:v>1.0875401162762977</c:v>
                </c:pt>
                <c:pt idx="37">
                  <c:v>2.5618236082980417</c:v>
                </c:pt>
                <c:pt idx="38">
                  <c:v>4.0826970366638626</c:v>
                </c:pt>
                <c:pt idx="39">
                  <c:v>4.9808863059773945</c:v>
                </c:pt>
                <c:pt idx="40">
                  <c:v>4.543279284573476</c:v>
                </c:pt>
                <c:pt idx="41">
                  <c:v>5.8198629781878397</c:v>
                </c:pt>
                <c:pt idx="42">
                  <c:v>7.1385806094336202</c:v>
                </c:pt>
                <c:pt idx="43">
                  <c:v>7.5221120811628461</c:v>
                </c:pt>
                <c:pt idx="44">
                  <c:v>6.6367532910249105</c:v>
                </c:pt>
                <c:pt idx="45">
                  <c:v>7.7629950792851066</c:v>
                </c:pt>
                <c:pt idx="46">
                  <c:v>7.3864765229833651</c:v>
                </c:pt>
                <c:pt idx="47">
                  <c:v>8.3355391639917897</c:v>
                </c:pt>
                <c:pt idx="48">
                  <c:v>7.8083891644784797</c:v>
                </c:pt>
                <c:pt idx="49">
                  <c:v>7.8539134889084039</c:v>
                </c:pt>
                <c:pt idx="50">
                  <c:v>8.175553635372367</c:v>
                </c:pt>
                <c:pt idx="51">
                  <c:v>6.9453247424534181</c:v>
                </c:pt>
                <c:pt idx="52">
                  <c:v>8.3196869947732779</c:v>
                </c:pt>
                <c:pt idx="53">
                  <c:v>5.918302545660703</c:v>
                </c:pt>
                <c:pt idx="54">
                  <c:v>5.5664543869285987</c:v>
                </c:pt>
                <c:pt idx="55">
                  <c:v>5.809808089763524</c:v>
                </c:pt>
                <c:pt idx="56">
                  <c:v>5.6275319791786238</c:v>
                </c:pt>
                <c:pt idx="57">
                  <c:v>5.3564654433797987</c:v>
                </c:pt>
                <c:pt idx="58">
                  <c:v>4.5485850906249237</c:v>
                </c:pt>
                <c:pt idx="59">
                  <c:v>3.8845157048789769</c:v>
                </c:pt>
                <c:pt idx="60">
                  <c:v>5.6745199760108278</c:v>
                </c:pt>
                <c:pt idx="61">
                  <c:v>4.7910097295324583</c:v>
                </c:pt>
                <c:pt idx="62">
                  <c:v>3.2477728225447589</c:v>
                </c:pt>
                <c:pt idx="63">
                  <c:v>4.3740904628422728</c:v>
                </c:pt>
                <c:pt idx="64">
                  <c:v>2.9768692083450787</c:v>
                </c:pt>
                <c:pt idx="65">
                  <c:v>3.6838279146588437</c:v>
                </c:pt>
                <c:pt idx="66">
                  <c:v>3.5207638193366586</c:v>
                </c:pt>
                <c:pt idx="67">
                  <c:v>4.0431307016534301</c:v>
                </c:pt>
                <c:pt idx="68">
                  <c:v>5.0954321331042163</c:v>
                </c:pt>
                <c:pt idx="69">
                  <c:v>5.0989216895670264</c:v>
                </c:pt>
                <c:pt idx="70" formatCode="General">
                  <c:v>4.5768459725452848</c:v>
                </c:pt>
                <c:pt idx="71" formatCode="General">
                  <c:v>3.6454101717616316</c:v>
                </c:pt>
                <c:pt idx="72" formatCode="General">
                  <c:v>2.4317941249518027</c:v>
                </c:pt>
                <c:pt idx="73" formatCode="General">
                  <c:v>3.4485635253191704</c:v>
                </c:pt>
                <c:pt idx="74" formatCode="General">
                  <c:v>3.4251106931828534</c:v>
                </c:pt>
                <c:pt idx="75" formatCode="General">
                  <c:v>2.7182618892331645</c:v>
                </c:pt>
                <c:pt idx="76" formatCode="General">
                  <c:v>1.9345771458512351</c:v>
                </c:pt>
                <c:pt idx="77" formatCode="General">
                  <c:v>1.4471043215366741</c:v>
                </c:pt>
                <c:pt idx="78" formatCode="General">
                  <c:v>1.8618393069347094</c:v>
                </c:pt>
                <c:pt idx="79" formatCode="General">
                  <c:v>0.88540353708914665</c:v>
                </c:pt>
                <c:pt idx="80" formatCode="General">
                  <c:v>0.17071562848494093</c:v>
                </c:pt>
                <c:pt idx="81" formatCode="General">
                  <c:v>0.47547978834034943</c:v>
                </c:pt>
                <c:pt idx="82" formatCode="General">
                  <c:v>0.66721112187646536</c:v>
                </c:pt>
                <c:pt idx="83" formatCode="General">
                  <c:v>2.1140369717000507</c:v>
                </c:pt>
                <c:pt idx="84" formatCode="General">
                  <c:v>1.4478171889552582</c:v>
                </c:pt>
                <c:pt idx="85" formatCode="General">
                  <c:v>0.70648627886620297</c:v>
                </c:pt>
                <c:pt idx="86" formatCode="General">
                  <c:v>0.81084009856495776</c:v>
                </c:pt>
                <c:pt idx="87" formatCode="General">
                  <c:v>0.92823402201864802</c:v>
                </c:pt>
                <c:pt idx="88" formatCode="General">
                  <c:v>2.2438044271002378</c:v>
                </c:pt>
                <c:pt idx="89" formatCode="General">
                  <c:v>2.7524587251352095</c:v>
                </c:pt>
                <c:pt idx="90" formatCode="General">
                  <c:v>2.2881040485656312</c:v>
                </c:pt>
                <c:pt idx="91" formatCode="General">
                  <c:v>3.0476265341896625</c:v>
                </c:pt>
                <c:pt idx="92" formatCode="General">
                  <c:v>3.6556133981630712</c:v>
                </c:pt>
                <c:pt idx="93" formatCode="General">
                  <c:v>2.8588643451159967</c:v>
                </c:pt>
                <c:pt idx="94" formatCode="General">
                  <c:v>4.7781222866516648</c:v>
                </c:pt>
                <c:pt idx="95" formatCode="General">
                  <c:v>4.5310131370724926</c:v>
                </c:pt>
                <c:pt idx="96" formatCode="General">
                  <c:v>4.4636472361259338</c:v>
                </c:pt>
                <c:pt idx="97" formatCode="General">
                  <c:v>4.4490243045225419</c:v>
                </c:pt>
                <c:pt idx="98" formatCode="General">
                  <c:v>4.6068470114950966</c:v>
                </c:pt>
                <c:pt idx="99" formatCode="General">
                  <c:v>4.654559734561925</c:v>
                </c:pt>
                <c:pt idx="100" formatCode="General">
                  <c:v>4.5727771659330951</c:v>
                </c:pt>
                <c:pt idx="101" formatCode="General">
                  <c:v>5.5423241382723143</c:v>
                </c:pt>
                <c:pt idx="102" formatCode="General">
                  <c:v>6.887011556393996</c:v>
                </c:pt>
                <c:pt idx="103" formatCode="General">
                  <c:v>6.4271429828953286</c:v>
                </c:pt>
                <c:pt idx="104" formatCode="General">
                  <c:v>5.8292855615174721</c:v>
                </c:pt>
                <c:pt idx="105" formatCode="General">
                  <c:v>7.4155654251896186</c:v>
                </c:pt>
                <c:pt idx="106" formatCode="General">
                  <c:v>6.3781735554498065</c:v>
                </c:pt>
                <c:pt idx="107" formatCode="General">
                  <c:v>7.2835382750416899</c:v>
                </c:pt>
                <c:pt idx="108" formatCode="General">
                  <c:v>7.399614850711389</c:v>
                </c:pt>
                <c:pt idx="109" formatCode="General">
                  <c:v>8.0957546684166548</c:v>
                </c:pt>
                <c:pt idx="110" formatCode="General">
                  <c:v>7.7314525490201902</c:v>
                </c:pt>
                <c:pt idx="111" formatCode="General">
                  <c:v>7.2587019799151831</c:v>
                </c:pt>
                <c:pt idx="112" formatCode="General">
                  <c:v>6.5352463420431883</c:v>
                </c:pt>
                <c:pt idx="113" formatCode="General">
                  <c:v>4.7672181950443537</c:v>
                </c:pt>
                <c:pt idx="114" formatCode="General">
                  <c:v>3.4781637127591969</c:v>
                </c:pt>
                <c:pt idx="115" formatCode="General">
                  <c:v>3.2025343838094189</c:v>
                </c:pt>
                <c:pt idx="116" formatCode="General">
                  <c:v>3.7585005702706731</c:v>
                </c:pt>
                <c:pt idx="117" formatCode="General">
                  <c:v>3.6041194760576101</c:v>
                </c:pt>
                <c:pt idx="118" formatCode="General">
                  <c:v>2.2272945899936003</c:v>
                </c:pt>
                <c:pt idx="119" formatCode="General">
                  <c:v>0.66540877038765434</c:v>
                </c:pt>
                <c:pt idx="120" formatCode="General">
                  <c:v>1.2633554658436408</c:v>
                </c:pt>
                <c:pt idx="121" formatCode="General">
                  <c:v>0.73268510660022823</c:v>
                </c:pt>
                <c:pt idx="122" formatCode="General">
                  <c:v>0.85239348917052205</c:v>
                </c:pt>
                <c:pt idx="123" formatCode="General">
                  <c:v>1.7466543286293046</c:v>
                </c:pt>
                <c:pt idx="124" formatCode="General">
                  <c:v>2.9988105070047455</c:v>
                </c:pt>
                <c:pt idx="125" formatCode="General">
                  <c:v>2.8730051652170463</c:v>
                </c:pt>
                <c:pt idx="126" formatCode="General">
                  <c:v>1.971441663405149</c:v>
                </c:pt>
                <c:pt idx="127" formatCode="General">
                  <c:v>2.1436435116924724</c:v>
                </c:pt>
                <c:pt idx="128" formatCode="General">
                  <c:v>1.2150004367860179</c:v>
                </c:pt>
                <c:pt idx="129" formatCode="General">
                  <c:v>-0.59494874585530599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AF9-4E6C-B21A-4B4455B4FF7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Core Inflation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Sheet1!$A$2:$A$131</c:f>
              <c:numCache>
                <c:formatCode>mmm\-yy</c:formatCode>
                <c:ptCount val="130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</c:numCache>
            </c:numRef>
          </c:cat>
          <c:val>
            <c:numRef>
              <c:f>Sheet1!$C$2:$C$131</c:f>
              <c:numCache>
                <c:formatCode>0.0</c:formatCode>
                <c:ptCount val="130"/>
                <c:pt idx="0">
                  <c:v>10.709653460139101</c:v>
                </c:pt>
                <c:pt idx="1">
                  <c:v>11.217619152266334</c:v>
                </c:pt>
                <c:pt idx="2">
                  <c:v>10.769701928332442</c:v>
                </c:pt>
                <c:pt idx="3">
                  <c:v>14.646054047173296</c:v>
                </c:pt>
                <c:pt idx="4">
                  <c:v>16.26617575392433</c:v>
                </c:pt>
                <c:pt idx="5">
                  <c:v>17.414011327813462</c:v>
                </c:pt>
                <c:pt idx="6">
                  <c:v>19.480510710411725</c:v>
                </c:pt>
                <c:pt idx="7">
                  <c:v>20.862955668552431</c:v>
                </c:pt>
                <c:pt idx="8">
                  <c:v>21.51209036899473</c:v>
                </c:pt>
                <c:pt idx="9">
                  <c:v>22.337977335955529</c:v>
                </c:pt>
                <c:pt idx="10">
                  <c:v>22.716492700871104</c:v>
                </c:pt>
                <c:pt idx="11">
                  <c:v>22.020945669960312</c:v>
                </c:pt>
                <c:pt idx="12">
                  <c:v>19.863938552090922</c:v>
                </c:pt>
                <c:pt idx="13">
                  <c:v>18.679604334154277</c:v>
                </c:pt>
                <c:pt idx="14">
                  <c:v>15.788544296937857</c:v>
                </c:pt>
                <c:pt idx="15">
                  <c:v>11.512755135726692</c:v>
                </c:pt>
                <c:pt idx="16">
                  <c:v>9.2956162141185636</c:v>
                </c:pt>
                <c:pt idx="17">
                  <c:v>7.6803223677267329</c:v>
                </c:pt>
                <c:pt idx="18">
                  <c:v>6.6942443734663515</c:v>
                </c:pt>
                <c:pt idx="19">
                  <c:v>4.9741776280125549</c:v>
                </c:pt>
                <c:pt idx="20">
                  <c:v>3.8255108813541217</c:v>
                </c:pt>
                <c:pt idx="21">
                  <c:v>3.2995958965776229</c:v>
                </c:pt>
                <c:pt idx="22">
                  <c:v>3.4129831561229285</c:v>
                </c:pt>
                <c:pt idx="23">
                  <c:v>3.468622871565108</c:v>
                </c:pt>
                <c:pt idx="24">
                  <c:v>3.1709593409174675</c:v>
                </c:pt>
                <c:pt idx="25">
                  <c:v>2.0632458625754246</c:v>
                </c:pt>
                <c:pt idx="26">
                  <c:v>1.6201452583004983</c:v>
                </c:pt>
                <c:pt idx="27">
                  <c:v>1.7770343993821269</c:v>
                </c:pt>
                <c:pt idx="28">
                  <c:v>2.5093237984825656</c:v>
                </c:pt>
                <c:pt idx="29">
                  <c:v>3.1202333262271731</c:v>
                </c:pt>
                <c:pt idx="30">
                  <c:v>1.1005404645162642</c:v>
                </c:pt>
                <c:pt idx="31">
                  <c:v>0.85087038081963495</c:v>
                </c:pt>
                <c:pt idx="32">
                  <c:v>0.88000322156189803</c:v>
                </c:pt>
                <c:pt idx="33">
                  <c:v>0.49626006322553984</c:v>
                </c:pt>
                <c:pt idx="34">
                  <c:v>0.48687505006950182</c:v>
                </c:pt>
                <c:pt idx="35">
                  <c:v>0.1527126336344331</c:v>
                </c:pt>
                <c:pt idx="36">
                  <c:v>0.74956780308794713</c:v>
                </c:pt>
                <c:pt idx="37">
                  <c:v>1.5656878976877842</c:v>
                </c:pt>
                <c:pt idx="38">
                  <c:v>2.7750978606609467</c:v>
                </c:pt>
                <c:pt idx="39">
                  <c:v>3.648772811284906</c:v>
                </c:pt>
                <c:pt idx="40">
                  <c:v>4.3203635141442653</c:v>
                </c:pt>
                <c:pt idx="41">
                  <c:v>5.7705806546991312</c:v>
                </c:pt>
                <c:pt idx="42">
                  <c:v>7.0392815834898093</c:v>
                </c:pt>
                <c:pt idx="43">
                  <c:v>8.1514894025374254</c:v>
                </c:pt>
                <c:pt idx="44">
                  <c:v>8.9515331780760867</c:v>
                </c:pt>
                <c:pt idx="45">
                  <c:v>8.8848667175960969</c:v>
                </c:pt>
                <c:pt idx="46">
                  <c:v>8.0534917290620669</c:v>
                </c:pt>
                <c:pt idx="47">
                  <c:v>8.2517211138307456</c:v>
                </c:pt>
                <c:pt idx="48">
                  <c:v>7.0583995827391277</c:v>
                </c:pt>
                <c:pt idx="49">
                  <c:v>5.9700797193328992</c:v>
                </c:pt>
                <c:pt idx="50">
                  <c:v>5.2692551607442795</c:v>
                </c:pt>
                <c:pt idx="51">
                  <c:v>4.7982389418190108</c:v>
                </c:pt>
                <c:pt idx="52">
                  <c:v>5.4265664896397725</c:v>
                </c:pt>
                <c:pt idx="53">
                  <c:v>3.6520320441244092</c:v>
                </c:pt>
                <c:pt idx="54">
                  <c:v>2.9522433151733862</c:v>
                </c:pt>
                <c:pt idx="55">
                  <c:v>2.4948033111723777</c:v>
                </c:pt>
                <c:pt idx="56">
                  <c:v>2.0654992427780128</c:v>
                </c:pt>
                <c:pt idx="57">
                  <c:v>2.5413910539374474</c:v>
                </c:pt>
                <c:pt idx="58">
                  <c:v>2.8225538891648805</c:v>
                </c:pt>
                <c:pt idx="59">
                  <c:v>2.4714451534491921</c:v>
                </c:pt>
                <c:pt idx="60">
                  <c:v>4.6828693602291249</c:v>
                </c:pt>
                <c:pt idx="61">
                  <c:v>5.0636068201867834</c:v>
                </c:pt>
                <c:pt idx="62">
                  <c:v>4.7890304703648301</c:v>
                </c:pt>
                <c:pt idx="63">
                  <c:v>5.1851365748832201</c:v>
                </c:pt>
                <c:pt idx="64">
                  <c:v>3.6340221482749069</c:v>
                </c:pt>
                <c:pt idx="65">
                  <c:v>3.3889611343108639</c:v>
                </c:pt>
                <c:pt idx="66">
                  <c:v>3.6409920498434056</c:v>
                </c:pt>
                <c:pt idx="67">
                  <c:v>3.5619026444400959</c:v>
                </c:pt>
                <c:pt idx="68">
                  <c:v>3.3232852729511597</c:v>
                </c:pt>
                <c:pt idx="69">
                  <c:v>3.238453532652108</c:v>
                </c:pt>
                <c:pt idx="70" formatCode="General">
                  <c:v>3.438473721278168</c:v>
                </c:pt>
                <c:pt idx="71" formatCode="General">
                  <c:v>3.764168680577451</c:v>
                </c:pt>
                <c:pt idx="72" formatCode="General">
                  <c:v>2.7062350668681345</c:v>
                </c:pt>
                <c:pt idx="73" formatCode="General">
                  <c:v>2.7627978426150168</c:v>
                </c:pt>
                <c:pt idx="74" formatCode="General">
                  <c:v>2.6409404102975653</c:v>
                </c:pt>
                <c:pt idx="75" formatCode="General">
                  <c:v>2.2870405662834603</c:v>
                </c:pt>
                <c:pt idx="76" formatCode="General">
                  <c:v>2.3451206728776652</c:v>
                </c:pt>
                <c:pt idx="77" formatCode="General">
                  <c:v>2.0002871920304477</c:v>
                </c:pt>
                <c:pt idx="78" formatCode="General">
                  <c:v>2.3252745874214442</c:v>
                </c:pt>
                <c:pt idx="79" formatCode="General">
                  <c:v>2.451349417146087</c:v>
                </c:pt>
                <c:pt idx="80" formatCode="General">
                  <c:v>3.0232449320092947</c:v>
                </c:pt>
                <c:pt idx="81" formatCode="General">
                  <c:v>3.4739597249566101</c:v>
                </c:pt>
                <c:pt idx="82" formatCode="General">
                  <c:v>2.9028616668256735</c:v>
                </c:pt>
                <c:pt idx="83" formatCode="General">
                  <c:v>2.9225819997170221</c:v>
                </c:pt>
                <c:pt idx="84" formatCode="General">
                  <c:v>1.8108392308353816</c:v>
                </c:pt>
                <c:pt idx="85" formatCode="General">
                  <c:v>1.6461868615305297</c:v>
                </c:pt>
                <c:pt idx="86" formatCode="General">
                  <c:v>1.7450938292034257</c:v>
                </c:pt>
                <c:pt idx="87" formatCode="General">
                  <c:v>1.5541721006926634</c:v>
                </c:pt>
                <c:pt idx="88" formatCode="General">
                  <c:v>2.0263149318883178</c:v>
                </c:pt>
                <c:pt idx="89" formatCode="General">
                  <c:v>2.9776505414632393</c:v>
                </c:pt>
                <c:pt idx="90" formatCode="General">
                  <c:v>3.0206901030609634</c:v>
                </c:pt>
                <c:pt idx="91" formatCode="General">
                  <c:v>2.6825855081755279</c:v>
                </c:pt>
                <c:pt idx="92" formatCode="General">
                  <c:v>2.3261176399401062</c:v>
                </c:pt>
                <c:pt idx="93" formatCode="General">
                  <c:v>1.2590080862156405</c:v>
                </c:pt>
                <c:pt idx="94" formatCode="General">
                  <c:v>2.255229518004076</c:v>
                </c:pt>
                <c:pt idx="95" formatCode="General">
                  <c:v>2.2856655895150846</c:v>
                </c:pt>
                <c:pt idx="96" formatCode="General">
                  <c:v>2.5654282000423301</c:v>
                </c:pt>
                <c:pt idx="97" formatCode="General">
                  <c:v>2.8738857375279814</c:v>
                </c:pt>
                <c:pt idx="98" formatCode="General">
                  <c:v>2.9237534034365575</c:v>
                </c:pt>
                <c:pt idx="99" formatCode="General">
                  <c:v>3.6497343207417821</c:v>
                </c:pt>
                <c:pt idx="100" formatCode="General">
                  <c:v>3.6474736324328516</c:v>
                </c:pt>
                <c:pt idx="101" formatCode="General">
                  <c:v>4.1530053702508951</c:v>
                </c:pt>
                <c:pt idx="102" formatCode="General">
                  <c:v>4.1984899982071777</c:v>
                </c:pt>
                <c:pt idx="103" formatCode="General">
                  <c:v>4.4826633879536226</c:v>
                </c:pt>
                <c:pt idx="104" formatCode="General">
                  <c:v>4.8153723448611574</c:v>
                </c:pt>
                <c:pt idx="105" formatCode="General">
                  <c:v>5.2584197693997803</c:v>
                </c:pt>
                <c:pt idx="106" formatCode="General">
                  <c:v>4.9588736388309185</c:v>
                </c:pt>
                <c:pt idx="107" formatCode="General">
                  <c:v>5.2811265431022214</c:v>
                </c:pt>
                <c:pt idx="108" formatCode="General">
                  <c:v>5.5309764203229639</c:v>
                </c:pt>
                <c:pt idx="109" formatCode="General">
                  <c:v>5.559370775285899</c:v>
                </c:pt>
                <c:pt idx="110" formatCode="General">
                  <c:v>5.4004449634124096</c:v>
                </c:pt>
                <c:pt idx="111" formatCode="General">
                  <c:v>4.837572570767068</c:v>
                </c:pt>
                <c:pt idx="112" formatCode="General">
                  <c:v>4.9332819414931395</c:v>
                </c:pt>
                <c:pt idx="113" formatCode="General">
                  <c:v>4.0253669880925047</c:v>
                </c:pt>
                <c:pt idx="114" formatCode="General">
                  <c:v>3.6380223760660302</c:v>
                </c:pt>
                <c:pt idx="115" formatCode="General">
                  <c:v>3.2133450062668656</c:v>
                </c:pt>
                <c:pt idx="116" formatCode="General">
                  <c:v>2.5827418380893752</c:v>
                </c:pt>
                <c:pt idx="117" formatCode="General">
                  <c:v>2.9341891421353683</c:v>
                </c:pt>
                <c:pt idx="118" formatCode="General">
                  <c:v>2.5857429016304501</c:v>
                </c:pt>
                <c:pt idx="119" formatCode="General">
                  <c:v>2.0230314357749579</c:v>
                </c:pt>
                <c:pt idx="120" formatCode="General">
                  <c:v>1.9081369616778421</c:v>
                </c:pt>
                <c:pt idx="121" formatCode="General">
                  <c:v>1.4999790440216154</c:v>
                </c:pt>
                <c:pt idx="122" formatCode="General">
                  <c:v>1.680905906848551</c:v>
                </c:pt>
                <c:pt idx="123" formatCode="General">
                  <c:v>2.0671852336118901</c:v>
                </c:pt>
                <c:pt idx="124" formatCode="General">
                  <c:v>1.7557178997094747</c:v>
                </c:pt>
                <c:pt idx="125" formatCode="General">
                  <c:v>1.575667761771804</c:v>
                </c:pt>
                <c:pt idx="126" formatCode="General">
                  <c:v>1.3885567100325957</c:v>
                </c:pt>
                <c:pt idx="127" formatCode="General">
                  <c:v>1.5725297474121991</c:v>
                </c:pt>
                <c:pt idx="128" formatCode="General">
                  <c:v>1.5803438220788779</c:v>
                </c:pt>
                <c:pt idx="129" formatCode="General">
                  <c:v>1.3263838183307897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AF9-4E6C-B21A-4B4455B4FF7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Lower Band</c:v>
                </c:pt>
              </c:strCache>
            </c:strRef>
          </c:tx>
          <c:spPr>
            <a:ln w="38100" cap="rnd">
              <a:solidFill>
                <a:srgbClr val="CC990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Sheet1!$A$2:$A$131</c:f>
              <c:numCache>
                <c:formatCode>mmm\-yy</c:formatCode>
                <c:ptCount val="130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</c:numCache>
            </c:numRef>
          </c:cat>
          <c:val>
            <c:numRef>
              <c:f>Sheet1!$D$2:$D$131</c:f>
              <c:numCache>
                <c:formatCode>General</c:formatCode>
                <c:ptCount val="130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2</c:v>
                </c:pt>
                <c:pt idx="38">
                  <c:v>2</c:v>
                </c:pt>
                <c:pt idx="39">
                  <c:v>2</c:v>
                </c:pt>
                <c:pt idx="40">
                  <c:v>2</c:v>
                </c:pt>
                <c:pt idx="41">
                  <c:v>2</c:v>
                </c:pt>
                <c:pt idx="42">
                  <c:v>2</c:v>
                </c:pt>
                <c:pt idx="43">
                  <c:v>2</c:v>
                </c:pt>
                <c:pt idx="44">
                  <c:v>2</c:v>
                </c:pt>
                <c:pt idx="45">
                  <c:v>2</c:v>
                </c:pt>
                <c:pt idx="46">
                  <c:v>2</c:v>
                </c:pt>
                <c:pt idx="47">
                  <c:v>2</c:v>
                </c:pt>
                <c:pt idx="48">
                  <c:v>2</c:v>
                </c:pt>
                <c:pt idx="49">
                  <c:v>2</c:v>
                </c:pt>
                <c:pt idx="50">
                  <c:v>2</c:v>
                </c:pt>
                <c:pt idx="51">
                  <c:v>2</c:v>
                </c:pt>
                <c:pt idx="52">
                  <c:v>2</c:v>
                </c:pt>
                <c:pt idx="53">
                  <c:v>2</c:v>
                </c:pt>
                <c:pt idx="54">
                  <c:v>2</c:v>
                </c:pt>
                <c:pt idx="55">
                  <c:v>2</c:v>
                </c:pt>
                <c:pt idx="56">
                  <c:v>2</c:v>
                </c:pt>
                <c:pt idx="57">
                  <c:v>2</c:v>
                </c:pt>
                <c:pt idx="58">
                  <c:v>2</c:v>
                </c:pt>
                <c:pt idx="59">
                  <c:v>2</c:v>
                </c:pt>
                <c:pt idx="60">
                  <c:v>2</c:v>
                </c:pt>
                <c:pt idx="61">
                  <c:v>2</c:v>
                </c:pt>
                <c:pt idx="62">
                  <c:v>2</c:v>
                </c:pt>
                <c:pt idx="63">
                  <c:v>2</c:v>
                </c:pt>
                <c:pt idx="64">
                  <c:v>2</c:v>
                </c:pt>
                <c:pt idx="65">
                  <c:v>2</c:v>
                </c:pt>
                <c:pt idx="66">
                  <c:v>2</c:v>
                </c:pt>
                <c:pt idx="67">
                  <c:v>2</c:v>
                </c:pt>
                <c:pt idx="68">
                  <c:v>2</c:v>
                </c:pt>
                <c:pt idx="69">
                  <c:v>2</c:v>
                </c:pt>
                <c:pt idx="70">
                  <c:v>2</c:v>
                </c:pt>
                <c:pt idx="71">
                  <c:v>2</c:v>
                </c:pt>
                <c:pt idx="72">
                  <c:v>2</c:v>
                </c:pt>
                <c:pt idx="73">
                  <c:v>2</c:v>
                </c:pt>
                <c:pt idx="74">
                  <c:v>2</c:v>
                </c:pt>
                <c:pt idx="75">
                  <c:v>2</c:v>
                </c:pt>
                <c:pt idx="76">
                  <c:v>2</c:v>
                </c:pt>
                <c:pt idx="77">
                  <c:v>2</c:v>
                </c:pt>
                <c:pt idx="78">
                  <c:v>2</c:v>
                </c:pt>
                <c:pt idx="79">
                  <c:v>2</c:v>
                </c:pt>
                <c:pt idx="80">
                  <c:v>2</c:v>
                </c:pt>
                <c:pt idx="81">
                  <c:v>2</c:v>
                </c:pt>
                <c:pt idx="82">
                  <c:v>2</c:v>
                </c:pt>
                <c:pt idx="83">
                  <c:v>2</c:v>
                </c:pt>
                <c:pt idx="84">
                  <c:v>2</c:v>
                </c:pt>
                <c:pt idx="85">
                  <c:v>2</c:v>
                </c:pt>
                <c:pt idx="86">
                  <c:v>2</c:v>
                </c:pt>
                <c:pt idx="87">
                  <c:v>2</c:v>
                </c:pt>
                <c:pt idx="88">
                  <c:v>2</c:v>
                </c:pt>
                <c:pt idx="89">
                  <c:v>2</c:v>
                </c:pt>
                <c:pt idx="90">
                  <c:v>2</c:v>
                </c:pt>
                <c:pt idx="91">
                  <c:v>2</c:v>
                </c:pt>
                <c:pt idx="92">
                  <c:v>2</c:v>
                </c:pt>
                <c:pt idx="93">
                  <c:v>2</c:v>
                </c:pt>
                <c:pt idx="94">
                  <c:v>2</c:v>
                </c:pt>
                <c:pt idx="95">
                  <c:v>2</c:v>
                </c:pt>
                <c:pt idx="96">
                  <c:v>2</c:v>
                </c:pt>
                <c:pt idx="97">
                  <c:v>2</c:v>
                </c:pt>
                <c:pt idx="98">
                  <c:v>2</c:v>
                </c:pt>
                <c:pt idx="99">
                  <c:v>2</c:v>
                </c:pt>
                <c:pt idx="100">
                  <c:v>2</c:v>
                </c:pt>
                <c:pt idx="101">
                  <c:v>2</c:v>
                </c:pt>
                <c:pt idx="102">
                  <c:v>2</c:v>
                </c:pt>
                <c:pt idx="103">
                  <c:v>2</c:v>
                </c:pt>
                <c:pt idx="104">
                  <c:v>2</c:v>
                </c:pt>
                <c:pt idx="105">
                  <c:v>2</c:v>
                </c:pt>
                <c:pt idx="106">
                  <c:v>2</c:v>
                </c:pt>
                <c:pt idx="107">
                  <c:v>2</c:v>
                </c:pt>
                <c:pt idx="108">
                  <c:v>2</c:v>
                </c:pt>
                <c:pt idx="109">
                  <c:v>2</c:v>
                </c:pt>
                <c:pt idx="110">
                  <c:v>2</c:v>
                </c:pt>
                <c:pt idx="111">
                  <c:v>2</c:v>
                </c:pt>
                <c:pt idx="112">
                  <c:v>2</c:v>
                </c:pt>
                <c:pt idx="113">
                  <c:v>2</c:v>
                </c:pt>
                <c:pt idx="114">
                  <c:v>2</c:v>
                </c:pt>
                <c:pt idx="115">
                  <c:v>2</c:v>
                </c:pt>
                <c:pt idx="116">
                  <c:v>2</c:v>
                </c:pt>
                <c:pt idx="117">
                  <c:v>2</c:v>
                </c:pt>
                <c:pt idx="118">
                  <c:v>2</c:v>
                </c:pt>
                <c:pt idx="119">
                  <c:v>2</c:v>
                </c:pt>
                <c:pt idx="120">
                  <c:v>2</c:v>
                </c:pt>
                <c:pt idx="121">
                  <c:v>2</c:v>
                </c:pt>
                <c:pt idx="122">
                  <c:v>2</c:v>
                </c:pt>
                <c:pt idx="123">
                  <c:v>2</c:v>
                </c:pt>
                <c:pt idx="124">
                  <c:v>2</c:v>
                </c:pt>
                <c:pt idx="125">
                  <c:v>2</c:v>
                </c:pt>
                <c:pt idx="126">
                  <c:v>2</c:v>
                </c:pt>
                <c:pt idx="127">
                  <c:v>2</c:v>
                </c:pt>
                <c:pt idx="128">
                  <c:v>2</c:v>
                </c:pt>
                <c:pt idx="12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AF9-4E6C-B21A-4B4455B4FF7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Upper Band</c:v>
                </c:pt>
              </c:strCache>
            </c:strRef>
          </c:tx>
          <c:spPr>
            <a:ln w="38100" cap="rnd">
              <a:solidFill>
                <a:srgbClr val="CC990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Sheet1!$A$2:$A$131</c:f>
              <c:numCache>
                <c:formatCode>mmm\-yy</c:formatCode>
                <c:ptCount val="130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</c:numCache>
            </c:numRef>
          </c:cat>
          <c:val>
            <c:numRef>
              <c:f>Sheet1!$E$2:$E$131</c:f>
              <c:numCache>
                <c:formatCode>General</c:formatCode>
                <c:ptCount val="130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8</c:v>
                </c:pt>
                <c:pt idx="6">
                  <c:v>8</c:v>
                </c:pt>
                <c:pt idx="7">
                  <c:v>8</c:v>
                </c:pt>
                <c:pt idx="8">
                  <c:v>8</c:v>
                </c:pt>
                <c:pt idx="9">
                  <c:v>8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8</c:v>
                </c:pt>
                <c:pt idx="15">
                  <c:v>8</c:v>
                </c:pt>
                <c:pt idx="16">
                  <c:v>8</c:v>
                </c:pt>
                <c:pt idx="17">
                  <c:v>8</c:v>
                </c:pt>
                <c:pt idx="18">
                  <c:v>8</c:v>
                </c:pt>
                <c:pt idx="19">
                  <c:v>8</c:v>
                </c:pt>
                <c:pt idx="20">
                  <c:v>8</c:v>
                </c:pt>
                <c:pt idx="21">
                  <c:v>8</c:v>
                </c:pt>
                <c:pt idx="22">
                  <c:v>8</c:v>
                </c:pt>
                <c:pt idx="23">
                  <c:v>8</c:v>
                </c:pt>
                <c:pt idx="24">
                  <c:v>8</c:v>
                </c:pt>
                <c:pt idx="25">
                  <c:v>8</c:v>
                </c:pt>
                <c:pt idx="26">
                  <c:v>8</c:v>
                </c:pt>
                <c:pt idx="27">
                  <c:v>8</c:v>
                </c:pt>
                <c:pt idx="28">
                  <c:v>8</c:v>
                </c:pt>
                <c:pt idx="29">
                  <c:v>8</c:v>
                </c:pt>
                <c:pt idx="30">
                  <c:v>8</c:v>
                </c:pt>
                <c:pt idx="31">
                  <c:v>8</c:v>
                </c:pt>
                <c:pt idx="32">
                  <c:v>8</c:v>
                </c:pt>
                <c:pt idx="33">
                  <c:v>8</c:v>
                </c:pt>
                <c:pt idx="34">
                  <c:v>8</c:v>
                </c:pt>
                <c:pt idx="35">
                  <c:v>8</c:v>
                </c:pt>
                <c:pt idx="36">
                  <c:v>8</c:v>
                </c:pt>
                <c:pt idx="37">
                  <c:v>8</c:v>
                </c:pt>
                <c:pt idx="38">
                  <c:v>8</c:v>
                </c:pt>
                <c:pt idx="39">
                  <c:v>8</c:v>
                </c:pt>
                <c:pt idx="40">
                  <c:v>8</c:v>
                </c:pt>
                <c:pt idx="41">
                  <c:v>8</c:v>
                </c:pt>
                <c:pt idx="42">
                  <c:v>8</c:v>
                </c:pt>
                <c:pt idx="43">
                  <c:v>8</c:v>
                </c:pt>
                <c:pt idx="44">
                  <c:v>8</c:v>
                </c:pt>
                <c:pt idx="45">
                  <c:v>8</c:v>
                </c:pt>
                <c:pt idx="46">
                  <c:v>8</c:v>
                </c:pt>
                <c:pt idx="47">
                  <c:v>8</c:v>
                </c:pt>
                <c:pt idx="48">
                  <c:v>8</c:v>
                </c:pt>
                <c:pt idx="49">
                  <c:v>8</c:v>
                </c:pt>
                <c:pt idx="50">
                  <c:v>8</c:v>
                </c:pt>
                <c:pt idx="51">
                  <c:v>8</c:v>
                </c:pt>
                <c:pt idx="52">
                  <c:v>8</c:v>
                </c:pt>
                <c:pt idx="53">
                  <c:v>8</c:v>
                </c:pt>
                <c:pt idx="54">
                  <c:v>8</c:v>
                </c:pt>
                <c:pt idx="55">
                  <c:v>8</c:v>
                </c:pt>
                <c:pt idx="56">
                  <c:v>8</c:v>
                </c:pt>
                <c:pt idx="57">
                  <c:v>8</c:v>
                </c:pt>
                <c:pt idx="58">
                  <c:v>8</c:v>
                </c:pt>
                <c:pt idx="59">
                  <c:v>8</c:v>
                </c:pt>
                <c:pt idx="60">
                  <c:v>8</c:v>
                </c:pt>
                <c:pt idx="61">
                  <c:v>8</c:v>
                </c:pt>
                <c:pt idx="62">
                  <c:v>8</c:v>
                </c:pt>
                <c:pt idx="63">
                  <c:v>8</c:v>
                </c:pt>
                <c:pt idx="64">
                  <c:v>8</c:v>
                </c:pt>
                <c:pt idx="65">
                  <c:v>8</c:v>
                </c:pt>
                <c:pt idx="66">
                  <c:v>8</c:v>
                </c:pt>
                <c:pt idx="67">
                  <c:v>8</c:v>
                </c:pt>
                <c:pt idx="68">
                  <c:v>8</c:v>
                </c:pt>
                <c:pt idx="69">
                  <c:v>8</c:v>
                </c:pt>
                <c:pt idx="70">
                  <c:v>8</c:v>
                </c:pt>
                <c:pt idx="71">
                  <c:v>8</c:v>
                </c:pt>
                <c:pt idx="72">
                  <c:v>8</c:v>
                </c:pt>
                <c:pt idx="73">
                  <c:v>8</c:v>
                </c:pt>
                <c:pt idx="74">
                  <c:v>8</c:v>
                </c:pt>
                <c:pt idx="75">
                  <c:v>8</c:v>
                </c:pt>
                <c:pt idx="76">
                  <c:v>8</c:v>
                </c:pt>
                <c:pt idx="77">
                  <c:v>8</c:v>
                </c:pt>
                <c:pt idx="78">
                  <c:v>8</c:v>
                </c:pt>
                <c:pt idx="79">
                  <c:v>8</c:v>
                </c:pt>
                <c:pt idx="80">
                  <c:v>8</c:v>
                </c:pt>
                <c:pt idx="81">
                  <c:v>8</c:v>
                </c:pt>
                <c:pt idx="82">
                  <c:v>8</c:v>
                </c:pt>
                <c:pt idx="83">
                  <c:v>8</c:v>
                </c:pt>
                <c:pt idx="84">
                  <c:v>8</c:v>
                </c:pt>
                <c:pt idx="85">
                  <c:v>8</c:v>
                </c:pt>
                <c:pt idx="86">
                  <c:v>8</c:v>
                </c:pt>
                <c:pt idx="87">
                  <c:v>8</c:v>
                </c:pt>
                <c:pt idx="88">
                  <c:v>8</c:v>
                </c:pt>
                <c:pt idx="89">
                  <c:v>8</c:v>
                </c:pt>
                <c:pt idx="90">
                  <c:v>8</c:v>
                </c:pt>
                <c:pt idx="91">
                  <c:v>8</c:v>
                </c:pt>
                <c:pt idx="92">
                  <c:v>8</c:v>
                </c:pt>
                <c:pt idx="93">
                  <c:v>8</c:v>
                </c:pt>
                <c:pt idx="94">
                  <c:v>8</c:v>
                </c:pt>
                <c:pt idx="95">
                  <c:v>8</c:v>
                </c:pt>
                <c:pt idx="96">
                  <c:v>8</c:v>
                </c:pt>
                <c:pt idx="97">
                  <c:v>8</c:v>
                </c:pt>
                <c:pt idx="98">
                  <c:v>8</c:v>
                </c:pt>
                <c:pt idx="99">
                  <c:v>8</c:v>
                </c:pt>
                <c:pt idx="100">
                  <c:v>8</c:v>
                </c:pt>
                <c:pt idx="101">
                  <c:v>8</c:v>
                </c:pt>
                <c:pt idx="102">
                  <c:v>8</c:v>
                </c:pt>
                <c:pt idx="103">
                  <c:v>8</c:v>
                </c:pt>
                <c:pt idx="104">
                  <c:v>8</c:v>
                </c:pt>
                <c:pt idx="105">
                  <c:v>8</c:v>
                </c:pt>
                <c:pt idx="106">
                  <c:v>8</c:v>
                </c:pt>
                <c:pt idx="107">
                  <c:v>8</c:v>
                </c:pt>
                <c:pt idx="108">
                  <c:v>8</c:v>
                </c:pt>
                <c:pt idx="109">
                  <c:v>8</c:v>
                </c:pt>
                <c:pt idx="110">
                  <c:v>8</c:v>
                </c:pt>
                <c:pt idx="111">
                  <c:v>8</c:v>
                </c:pt>
                <c:pt idx="112">
                  <c:v>8</c:v>
                </c:pt>
                <c:pt idx="113">
                  <c:v>8</c:v>
                </c:pt>
                <c:pt idx="114">
                  <c:v>8</c:v>
                </c:pt>
                <c:pt idx="115">
                  <c:v>8</c:v>
                </c:pt>
                <c:pt idx="116">
                  <c:v>8</c:v>
                </c:pt>
                <c:pt idx="117">
                  <c:v>8</c:v>
                </c:pt>
                <c:pt idx="118">
                  <c:v>8</c:v>
                </c:pt>
                <c:pt idx="119">
                  <c:v>8</c:v>
                </c:pt>
                <c:pt idx="120">
                  <c:v>8</c:v>
                </c:pt>
                <c:pt idx="121">
                  <c:v>8</c:v>
                </c:pt>
                <c:pt idx="122">
                  <c:v>8</c:v>
                </c:pt>
                <c:pt idx="123">
                  <c:v>8</c:v>
                </c:pt>
                <c:pt idx="124">
                  <c:v>8</c:v>
                </c:pt>
                <c:pt idx="125">
                  <c:v>8</c:v>
                </c:pt>
                <c:pt idx="126">
                  <c:v>8</c:v>
                </c:pt>
                <c:pt idx="127">
                  <c:v>8</c:v>
                </c:pt>
                <c:pt idx="128">
                  <c:v>8</c:v>
                </c:pt>
                <c:pt idx="129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AF9-4E6C-B21A-4B4455B4FF7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Benchmark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Sheet1!$A$2:$A$131</c:f>
              <c:numCache>
                <c:formatCode>mmm\-yy</c:formatCode>
                <c:ptCount val="130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</c:numCache>
            </c:numRef>
          </c:cat>
          <c:val>
            <c:numRef>
              <c:f>Sheet1!$F$2:$F$131</c:f>
              <c:numCache>
                <c:formatCode>General</c:formatCode>
                <c:ptCount val="130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AF9-4E6C-B21A-4B4455B4FF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3760080"/>
        <c:axId val="453763216"/>
      </c:lineChart>
      <c:dateAx>
        <c:axId val="45376008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FFC000">
                <a:lumMod val="75000"/>
              </a:srgb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BentonSans Book" panose="02000503040000020004" pitchFamily="50" charset="0"/>
                <a:ea typeface="+mn-ea"/>
                <a:cs typeface="+mn-cs"/>
              </a:defRPr>
            </a:pPr>
            <a:endParaRPr lang="en-US"/>
          </a:p>
        </c:txPr>
        <c:crossAx val="453763216"/>
        <c:crossesAt val="-3"/>
        <c:auto val="1"/>
        <c:lblOffset val="100"/>
        <c:baseTimeUnit val="months"/>
        <c:majorUnit val="8"/>
        <c:majorTimeUnit val="months"/>
      </c:dateAx>
      <c:valAx>
        <c:axId val="453763216"/>
        <c:scaling>
          <c:orientation val="minMax"/>
          <c:max val="25"/>
          <c:min val="-3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BentonSans Book" panose="02000503040000020004" pitchFamily="50" charset="0"/>
                <a:ea typeface="+mn-ea"/>
                <a:cs typeface="+mn-cs"/>
              </a:defRPr>
            </a:pPr>
            <a:endParaRPr lang="en-US"/>
          </a:p>
        </c:txPr>
        <c:crossAx val="453760080"/>
        <c:crossesAt val="39448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8270832211852941E-2"/>
          <c:y val="0.89368797946141654"/>
          <c:w val="0.84197506561679791"/>
          <c:h val="8.30729855256173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BentonSans Book" panose="02000503040000020004" pitchFamily="50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 cap="flat" cmpd="sng" algn="ctr">
      <a:solidFill>
        <a:srgbClr val="CC9900"/>
      </a:solidFill>
      <a:round/>
    </a:ln>
    <a:effectLst/>
  </c:spPr>
  <c:txPr>
    <a:bodyPr/>
    <a:lstStyle/>
    <a:p>
      <a:pPr>
        <a:defRPr sz="900">
          <a:solidFill>
            <a:sysClr val="windowText" lastClr="000000"/>
          </a:solidFill>
          <a:latin typeface="BentonSans Book" panose="02000503040000020004" pitchFamily="50" charset="0"/>
        </a:defRPr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Sheet2!$I$4</c:f>
              <c:strCache>
                <c:ptCount val="1"/>
                <c:pt idx="0">
                  <c:v>Repo_rate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Sheet2!$H$5:$H$65</c:f>
              <c:numCache>
                <c:formatCode>mmm\-yy</c:formatCode>
                <c:ptCount val="61"/>
                <c:pt idx="0">
                  <c:v>41613</c:v>
                </c:pt>
                <c:pt idx="1">
                  <c:v>41644</c:v>
                </c:pt>
                <c:pt idx="2">
                  <c:v>41675</c:v>
                </c:pt>
                <c:pt idx="3">
                  <c:v>41703</c:v>
                </c:pt>
                <c:pt idx="4">
                  <c:v>41734</c:v>
                </c:pt>
                <c:pt idx="5">
                  <c:v>41764</c:v>
                </c:pt>
                <c:pt idx="6">
                  <c:v>41795</c:v>
                </c:pt>
                <c:pt idx="7">
                  <c:v>41825</c:v>
                </c:pt>
                <c:pt idx="8">
                  <c:v>41856</c:v>
                </c:pt>
                <c:pt idx="9">
                  <c:v>41887</c:v>
                </c:pt>
                <c:pt idx="10">
                  <c:v>41917</c:v>
                </c:pt>
                <c:pt idx="11">
                  <c:v>41948</c:v>
                </c:pt>
                <c:pt idx="12">
                  <c:v>41978</c:v>
                </c:pt>
                <c:pt idx="13">
                  <c:v>42009</c:v>
                </c:pt>
                <c:pt idx="14">
                  <c:v>42040</c:v>
                </c:pt>
                <c:pt idx="15">
                  <c:v>42068</c:v>
                </c:pt>
                <c:pt idx="16">
                  <c:v>42099</c:v>
                </c:pt>
                <c:pt idx="17">
                  <c:v>42129</c:v>
                </c:pt>
                <c:pt idx="18">
                  <c:v>42160</c:v>
                </c:pt>
                <c:pt idx="19">
                  <c:v>42190</c:v>
                </c:pt>
                <c:pt idx="20">
                  <c:v>42221</c:v>
                </c:pt>
                <c:pt idx="21">
                  <c:v>42252</c:v>
                </c:pt>
                <c:pt idx="22">
                  <c:v>42282</c:v>
                </c:pt>
                <c:pt idx="23">
                  <c:v>42313</c:v>
                </c:pt>
                <c:pt idx="24">
                  <c:v>42343</c:v>
                </c:pt>
                <c:pt idx="25">
                  <c:v>42374</c:v>
                </c:pt>
                <c:pt idx="26">
                  <c:v>42405</c:v>
                </c:pt>
                <c:pt idx="27">
                  <c:v>42434</c:v>
                </c:pt>
                <c:pt idx="28">
                  <c:v>42465</c:v>
                </c:pt>
                <c:pt idx="29">
                  <c:v>42495</c:v>
                </c:pt>
                <c:pt idx="30">
                  <c:v>42526</c:v>
                </c:pt>
                <c:pt idx="31">
                  <c:v>42556</c:v>
                </c:pt>
                <c:pt idx="32">
                  <c:v>42587</c:v>
                </c:pt>
                <c:pt idx="33">
                  <c:v>42618</c:v>
                </c:pt>
                <c:pt idx="34">
                  <c:v>42648</c:v>
                </c:pt>
                <c:pt idx="35">
                  <c:v>42679</c:v>
                </c:pt>
                <c:pt idx="36">
                  <c:v>42709</c:v>
                </c:pt>
                <c:pt idx="37">
                  <c:v>42740</c:v>
                </c:pt>
                <c:pt idx="38">
                  <c:v>42771</c:v>
                </c:pt>
                <c:pt idx="39">
                  <c:v>42799</c:v>
                </c:pt>
                <c:pt idx="40">
                  <c:v>42830</c:v>
                </c:pt>
                <c:pt idx="41">
                  <c:v>42860</c:v>
                </c:pt>
                <c:pt idx="42">
                  <c:v>42891</c:v>
                </c:pt>
                <c:pt idx="43">
                  <c:v>42921</c:v>
                </c:pt>
                <c:pt idx="44">
                  <c:v>42952</c:v>
                </c:pt>
                <c:pt idx="45">
                  <c:v>42983</c:v>
                </c:pt>
                <c:pt idx="46">
                  <c:v>43013</c:v>
                </c:pt>
                <c:pt idx="47">
                  <c:v>43044</c:v>
                </c:pt>
                <c:pt idx="48">
                  <c:v>43074</c:v>
                </c:pt>
                <c:pt idx="49">
                  <c:v>43105</c:v>
                </c:pt>
                <c:pt idx="50">
                  <c:v>43136</c:v>
                </c:pt>
                <c:pt idx="51">
                  <c:v>43164</c:v>
                </c:pt>
                <c:pt idx="52">
                  <c:v>43195</c:v>
                </c:pt>
                <c:pt idx="53">
                  <c:v>43225</c:v>
                </c:pt>
                <c:pt idx="54">
                  <c:v>43256</c:v>
                </c:pt>
                <c:pt idx="55">
                  <c:v>43286</c:v>
                </c:pt>
                <c:pt idx="56">
                  <c:v>43317</c:v>
                </c:pt>
                <c:pt idx="57">
                  <c:v>43348</c:v>
                </c:pt>
                <c:pt idx="58">
                  <c:v>43378</c:v>
                </c:pt>
                <c:pt idx="59">
                  <c:v>43409</c:v>
                </c:pt>
                <c:pt idx="60">
                  <c:v>43439</c:v>
                </c:pt>
              </c:numCache>
            </c:numRef>
          </c:cat>
          <c:val>
            <c:numRef>
              <c:f>Sheet2!$I$5:$I$65</c:f>
              <c:numCache>
                <c:formatCode>0.0</c:formatCode>
                <c:ptCount val="61"/>
                <c:pt idx="0">
                  <c:v>3.9860000000000002</c:v>
                </c:pt>
                <c:pt idx="1">
                  <c:v>4.3330000000000002</c:v>
                </c:pt>
                <c:pt idx="2">
                  <c:v>3.694</c:v>
                </c:pt>
                <c:pt idx="3">
                  <c:v>3.3239999999999998</c:v>
                </c:pt>
                <c:pt idx="4">
                  <c:v>3.0910000000000002</c:v>
                </c:pt>
                <c:pt idx="5">
                  <c:v>3.585</c:v>
                </c:pt>
                <c:pt idx="6">
                  <c:v>3.6819999999999999</c:v>
                </c:pt>
                <c:pt idx="7">
                  <c:v>3.93</c:v>
                </c:pt>
                <c:pt idx="8">
                  <c:v>4.4409999999999998</c:v>
                </c:pt>
                <c:pt idx="9">
                  <c:v>4.2359999999999998</c:v>
                </c:pt>
                <c:pt idx="10">
                  <c:v>3.8530000000000002</c:v>
                </c:pt>
                <c:pt idx="11">
                  <c:v>3.1659999999999999</c:v>
                </c:pt>
                <c:pt idx="12">
                  <c:v>2.7650000000000001</c:v>
                </c:pt>
                <c:pt idx="13">
                  <c:v>2.681</c:v>
                </c:pt>
                <c:pt idx="14">
                  <c:v>2.246</c:v>
                </c:pt>
                <c:pt idx="15">
                  <c:v>1.954</c:v>
                </c:pt>
                <c:pt idx="16">
                  <c:v>1.923</c:v>
                </c:pt>
                <c:pt idx="17">
                  <c:v>2.0201328671328671</c:v>
                </c:pt>
                <c:pt idx="18">
                  <c:v>2.011605795950774</c:v>
                </c:pt>
                <c:pt idx="19">
                  <c:v>2.1175531400966183</c:v>
                </c:pt>
                <c:pt idx="20">
                  <c:v>1.8912761904761906</c:v>
                </c:pt>
                <c:pt idx="21">
                  <c:v>1.9019999999999999</c:v>
                </c:pt>
                <c:pt idx="22">
                  <c:v>1.831</c:v>
                </c:pt>
                <c:pt idx="23">
                  <c:v>1.833</c:v>
                </c:pt>
                <c:pt idx="24">
                  <c:v>2.36</c:v>
                </c:pt>
                <c:pt idx="25">
                  <c:v>3.9740000000000002</c:v>
                </c:pt>
                <c:pt idx="26">
                  <c:v>3.5249047619047618</c:v>
                </c:pt>
                <c:pt idx="27">
                  <c:v>3.0883076923076924</c:v>
                </c:pt>
                <c:pt idx="28">
                  <c:v>3.0883076923076924</c:v>
                </c:pt>
                <c:pt idx="29">
                  <c:v>3.0883076923076924</c:v>
                </c:pt>
                <c:pt idx="30">
                  <c:v>3.617</c:v>
                </c:pt>
                <c:pt idx="31">
                  <c:v>4.0780000000000003</c:v>
                </c:pt>
                <c:pt idx="32">
                  <c:v>4.4710000000000001</c:v>
                </c:pt>
                <c:pt idx="33">
                  <c:v>4.7279999999999998</c:v>
                </c:pt>
                <c:pt idx="34">
                  <c:v>5.28</c:v>
                </c:pt>
                <c:pt idx="35">
                  <c:v>4.9989999999999997</c:v>
                </c:pt>
                <c:pt idx="36">
                  <c:v>5.0229999999999997</c:v>
                </c:pt>
                <c:pt idx="37">
                  <c:v>5.5</c:v>
                </c:pt>
                <c:pt idx="38">
                  <c:v>5.18</c:v>
                </c:pt>
                <c:pt idx="39">
                  <c:v>4.9930000000000003</c:v>
                </c:pt>
                <c:pt idx="40">
                  <c:v>4.7493491124260352</c:v>
                </c:pt>
                <c:pt idx="41">
                  <c:v>4.2359999999999998</c:v>
                </c:pt>
                <c:pt idx="42">
                  <c:v>4.4210000000000003</c:v>
                </c:pt>
                <c:pt idx="43">
                  <c:v>4.8150000000000004</c:v>
                </c:pt>
                <c:pt idx="44">
                  <c:v>4.2850000000000001</c:v>
                </c:pt>
                <c:pt idx="45">
                  <c:v>4.1109999999999998</c:v>
                </c:pt>
                <c:pt idx="46">
                  <c:v>4.0270000000000001</c:v>
                </c:pt>
                <c:pt idx="47">
                  <c:v>4.2220000000000004</c:v>
                </c:pt>
                <c:pt idx="48">
                  <c:v>4.207103548153512</c:v>
                </c:pt>
                <c:pt idx="49">
                  <c:v>4.07</c:v>
                </c:pt>
                <c:pt idx="50">
                  <c:v>4.03</c:v>
                </c:pt>
                <c:pt idx="51">
                  <c:v>3.9780000000000002</c:v>
                </c:pt>
                <c:pt idx="52">
                  <c:v>4.0430000000000001</c:v>
                </c:pt>
                <c:pt idx="53">
                  <c:v>4.1604366071428576</c:v>
                </c:pt>
                <c:pt idx="54">
                  <c:v>4.3789999999999996</c:v>
                </c:pt>
                <c:pt idx="55">
                  <c:v>4.5220000000000002</c:v>
                </c:pt>
                <c:pt idx="56">
                  <c:v>4.4184172048251495</c:v>
                </c:pt>
                <c:pt idx="57">
                  <c:v>4.3970000000000002</c:v>
                </c:pt>
                <c:pt idx="58">
                  <c:v>4.0823405327573798</c:v>
                </c:pt>
                <c:pt idx="59">
                  <c:v>4.2690000000000001</c:v>
                </c:pt>
                <c:pt idx="60">
                  <c:v>4.3499999999999996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C4-421A-BCC7-D62C9659BD35}"/>
            </c:ext>
          </c:extLst>
        </c:ser>
        <c:ser>
          <c:idx val="1"/>
          <c:order val="1"/>
          <c:tx>
            <c:strRef>
              <c:f>Sheet2!$J$4</c:f>
              <c:strCache>
                <c:ptCount val="1"/>
                <c:pt idx="0">
                  <c:v>CBR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Sheet2!$H$5:$H$65</c:f>
              <c:numCache>
                <c:formatCode>mmm\-yy</c:formatCode>
                <c:ptCount val="61"/>
                <c:pt idx="0">
                  <c:v>41613</c:v>
                </c:pt>
                <c:pt idx="1">
                  <c:v>41644</c:v>
                </c:pt>
                <c:pt idx="2">
                  <c:v>41675</c:v>
                </c:pt>
                <c:pt idx="3">
                  <c:v>41703</c:v>
                </c:pt>
                <c:pt idx="4">
                  <c:v>41734</c:v>
                </c:pt>
                <c:pt idx="5">
                  <c:v>41764</c:v>
                </c:pt>
                <c:pt idx="6">
                  <c:v>41795</c:v>
                </c:pt>
                <c:pt idx="7">
                  <c:v>41825</c:v>
                </c:pt>
                <c:pt idx="8">
                  <c:v>41856</c:v>
                </c:pt>
                <c:pt idx="9">
                  <c:v>41887</c:v>
                </c:pt>
                <c:pt idx="10">
                  <c:v>41917</c:v>
                </c:pt>
                <c:pt idx="11">
                  <c:v>41948</c:v>
                </c:pt>
                <c:pt idx="12">
                  <c:v>41978</c:v>
                </c:pt>
                <c:pt idx="13">
                  <c:v>42009</c:v>
                </c:pt>
                <c:pt idx="14">
                  <c:v>42040</c:v>
                </c:pt>
                <c:pt idx="15">
                  <c:v>42068</c:v>
                </c:pt>
                <c:pt idx="16">
                  <c:v>42099</c:v>
                </c:pt>
                <c:pt idx="17">
                  <c:v>42129</c:v>
                </c:pt>
                <c:pt idx="18">
                  <c:v>42160</c:v>
                </c:pt>
                <c:pt idx="19">
                  <c:v>42190</c:v>
                </c:pt>
                <c:pt idx="20">
                  <c:v>42221</c:v>
                </c:pt>
                <c:pt idx="21">
                  <c:v>42252</c:v>
                </c:pt>
                <c:pt idx="22">
                  <c:v>42282</c:v>
                </c:pt>
                <c:pt idx="23">
                  <c:v>42313</c:v>
                </c:pt>
                <c:pt idx="24">
                  <c:v>42343</c:v>
                </c:pt>
                <c:pt idx="25">
                  <c:v>42374</c:v>
                </c:pt>
                <c:pt idx="26">
                  <c:v>42405</c:v>
                </c:pt>
                <c:pt idx="27">
                  <c:v>42434</c:v>
                </c:pt>
                <c:pt idx="28">
                  <c:v>42465</c:v>
                </c:pt>
                <c:pt idx="29">
                  <c:v>42495</c:v>
                </c:pt>
                <c:pt idx="30">
                  <c:v>42526</c:v>
                </c:pt>
                <c:pt idx="31">
                  <c:v>42556</c:v>
                </c:pt>
                <c:pt idx="32">
                  <c:v>42587</c:v>
                </c:pt>
                <c:pt idx="33">
                  <c:v>42618</c:v>
                </c:pt>
                <c:pt idx="34">
                  <c:v>42648</c:v>
                </c:pt>
                <c:pt idx="35">
                  <c:v>42679</c:v>
                </c:pt>
                <c:pt idx="36">
                  <c:v>42709</c:v>
                </c:pt>
                <c:pt idx="37">
                  <c:v>42740</c:v>
                </c:pt>
                <c:pt idx="38">
                  <c:v>42771</c:v>
                </c:pt>
                <c:pt idx="39">
                  <c:v>42799</c:v>
                </c:pt>
                <c:pt idx="40">
                  <c:v>42830</c:v>
                </c:pt>
                <c:pt idx="41">
                  <c:v>42860</c:v>
                </c:pt>
                <c:pt idx="42">
                  <c:v>42891</c:v>
                </c:pt>
                <c:pt idx="43">
                  <c:v>42921</c:v>
                </c:pt>
                <c:pt idx="44">
                  <c:v>42952</c:v>
                </c:pt>
                <c:pt idx="45">
                  <c:v>42983</c:v>
                </c:pt>
                <c:pt idx="46">
                  <c:v>43013</c:v>
                </c:pt>
                <c:pt idx="47">
                  <c:v>43044</c:v>
                </c:pt>
                <c:pt idx="48">
                  <c:v>43074</c:v>
                </c:pt>
                <c:pt idx="49">
                  <c:v>43105</c:v>
                </c:pt>
                <c:pt idx="50">
                  <c:v>43136</c:v>
                </c:pt>
                <c:pt idx="51">
                  <c:v>43164</c:v>
                </c:pt>
                <c:pt idx="52">
                  <c:v>43195</c:v>
                </c:pt>
                <c:pt idx="53">
                  <c:v>43225</c:v>
                </c:pt>
                <c:pt idx="54">
                  <c:v>43256</c:v>
                </c:pt>
                <c:pt idx="55">
                  <c:v>43286</c:v>
                </c:pt>
                <c:pt idx="56">
                  <c:v>43317</c:v>
                </c:pt>
                <c:pt idx="57">
                  <c:v>43348</c:v>
                </c:pt>
                <c:pt idx="58">
                  <c:v>43378</c:v>
                </c:pt>
                <c:pt idx="59">
                  <c:v>43409</c:v>
                </c:pt>
                <c:pt idx="60">
                  <c:v>43439</c:v>
                </c:pt>
              </c:numCache>
            </c:numRef>
          </c:cat>
          <c:val>
            <c:numRef>
              <c:f>Sheet2!$J$5:$J$65</c:f>
              <c:numCache>
                <c:formatCode>0.0</c:formatCode>
                <c:ptCount val="61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6.5</c:v>
                </c:pt>
                <c:pt idx="7">
                  <c:v>6.5</c:v>
                </c:pt>
                <c:pt idx="8">
                  <c:v>6.5</c:v>
                </c:pt>
                <c:pt idx="9">
                  <c:v>6.5</c:v>
                </c:pt>
                <c:pt idx="10">
                  <c:v>6.5</c:v>
                </c:pt>
                <c:pt idx="11">
                  <c:v>6.5</c:v>
                </c:pt>
                <c:pt idx="12">
                  <c:v>6.5</c:v>
                </c:pt>
                <c:pt idx="13">
                  <c:v>6.5</c:v>
                </c:pt>
                <c:pt idx="14">
                  <c:v>6.5</c:v>
                </c:pt>
                <c:pt idx="15">
                  <c:v>6.5</c:v>
                </c:pt>
                <c:pt idx="16">
                  <c:v>6.5</c:v>
                </c:pt>
                <c:pt idx="17">
                  <c:v>6.5</c:v>
                </c:pt>
                <c:pt idx="18">
                  <c:v>6.5</c:v>
                </c:pt>
                <c:pt idx="19">
                  <c:v>6.5</c:v>
                </c:pt>
                <c:pt idx="20">
                  <c:v>6.5</c:v>
                </c:pt>
                <c:pt idx="21">
                  <c:v>6.5</c:v>
                </c:pt>
                <c:pt idx="22">
                  <c:v>6.5</c:v>
                </c:pt>
                <c:pt idx="23">
                  <c:v>6.5</c:v>
                </c:pt>
                <c:pt idx="24">
                  <c:v>6.5</c:v>
                </c:pt>
                <c:pt idx="25">
                  <c:v>6.5</c:v>
                </c:pt>
                <c:pt idx="26">
                  <c:v>6.5</c:v>
                </c:pt>
                <c:pt idx="27">
                  <c:v>6.5</c:v>
                </c:pt>
                <c:pt idx="28">
                  <c:v>6.5</c:v>
                </c:pt>
                <c:pt idx="29">
                  <c:v>6.5</c:v>
                </c:pt>
                <c:pt idx="30">
                  <c:v>6.5</c:v>
                </c:pt>
                <c:pt idx="31">
                  <c:v>6.5</c:v>
                </c:pt>
                <c:pt idx="32">
                  <c:v>6.5</c:v>
                </c:pt>
                <c:pt idx="33">
                  <c:v>6.5</c:v>
                </c:pt>
                <c:pt idx="34">
                  <c:v>6.5</c:v>
                </c:pt>
                <c:pt idx="35">
                  <c:v>6.5</c:v>
                </c:pt>
                <c:pt idx="36">
                  <c:v>6.25</c:v>
                </c:pt>
                <c:pt idx="37">
                  <c:v>6.25</c:v>
                </c:pt>
                <c:pt idx="38">
                  <c:v>6.25</c:v>
                </c:pt>
                <c:pt idx="39">
                  <c:v>6.25</c:v>
                </c:pt>
                <c:pt idx="40">
                  <c:v>6.25</c:v>
                </c:pt>
                <c:pt idx="41">
                  <c:v>6.25</c:v>
                </c:pt>
                <c:pt idx="42">
                  <c:v>6</c:v>
                </c:pt>
                <c:pt idx="43">
                  <c:v>6</c:v>
                </c:pt>
                <c:pt idx="44">
                  <c:v>6</c:v>
                </c:pt>
                <c:pt idx="45">
                  <c:v>6</c:v>
                </c:pt>
                <c:pt idx="46">
                  <c:v>6</c:v>
                </c:pt>
                <c:pt idx="47">
                  <c:v>6</c:v>
                </c:pt>
                <c:pt idx="48">
                  <c:v>5.5</c:v>
                </c:pt>
                <c:pt idx="49">
                  <c:v>5.5</c:v>
                </c:pt>
                <c:pt idx="50">
                  <c:v>5.5</c:v>
                </c:pt>
                <c:pt idx="51">
                  <c:v>5.5</c:v>
                </c:pt>
                <c:pt idx="52">
                  <c:v>5.5</c:v>
                </c:pt>
                <c:pt idx="53">
                  <c:v>5.5</c:v>
                </c:pt>
                <c:pt idx="54">
                  <c:v>5.5</c:v>
                </c:pt>
                <c:pt idx="55">
                  <c:v>5.5</c:v>
                </c:pt>
                <c:pt idx="56">
                  <c:v>5.5</c:v>
                </c:pt>
                <c:pt idx="57">
                  <c:v>5.5</c:v>
                </c:pt>
                <c:pt idx="58">
                  <c:v>5.5</c:v>
                </c:pt>
                <c:pt idx="59">
                  <c:v>5.5</c:v>
                </c:pt>
                <c:pt idx="60">
                  <c:v>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1C4-421A-BCC7-D62C9659BD35}"/>
            </c:ext>
          </c:extLst>
        </c:ser>
        <c:ser>
          <c:idx val="2"/>
          <c:order val="2"/>
          <c:tx>
            <c:strRef>
              <c:f>Sheet2!$K$4</c:f>
              <c:strCache>
                <c:ptCount val="1"/>
                <c:pt idx="0">
                  <c:v>Interbank_rate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Sheet2!$H$5:$H$65</c:f>
              <c:numCache>
                <c:formatCode>mmm\-yy</c:formatCode>
                <c:ptCount val="61"/>
                <c:pt idx="0">
                  <c:v>41613</c:v>
                </c:pt>
                <c:pt idx="1">
                  <c:v>41644</c:v>
                </c:pt>
                <c:pt idx="2">
                  <c:v>41675</c:v>
                </c:pt>
                <c:pt idx="3">
                  <c:v>41703</c:v>
                </c:pt>
                <c:pt idx="4">
                  <c:v>41734</c:v>
                </c:pt>
                <c:pt idx="5">
                  <c:v>41764</c:v>
                </c:pt>
                <c:pt idx="6">
                  <c:v>41795</c:v>
                </c:pt>
                <c:pt idx="7">
                  <c:v>41825</c:v>
                </c:pt>
                <c:pt idx="8">
                  <c:v>41856</c:v>
                </c:pt>
                <c:pt idx="9">
                  <c:v>41887</c:v>
                </c:pt>
                <c:pt idx="10">
                  <c:v>41917</c:v>
                </c:pt>
                <c:pt idx="11">
                  <c:v>41948</c:v>
                </c:pt>
                <c:pt idx="12">
                  <c:v>41978</c:v>
                </c:pt>
                <c:pt idx="13">
                  <c:v>42009</c:v>
                </c:pt>
                <c:pt idx="14">
                  <c:v>42040</c:v>
                </c:pt>
                <c:pt idx="15">
                  <c:v>42068</c:v>
                </c:pt>
                <c:pt idx="16">
                  <c:v>42099</c:v>
                </c:pt>
                <c:pt idx="17">
                  <c:v>42129</c:v>
                </c:pt>
                <c:pt idx="18">
                  <c:v>42160</c:v>
                </c:pt>
                <c:pt idx="19">
                  <c:v>42190</c:v>
                </c:pt>
                <c:pt idx="20">
                  <c:v>42221</c:v>
                </c:pt>
                <c:pt idx="21">
                  <c:v>42252</c:v>
                </c:pt>
                <c:pt idx="22">
                  <c:v>42282</c:v>
                </c:pt>
                <c:pt idx="23">
                  <c:v>42313</c:v>
                </c:pt>
                <c:pt idx="24">
                  <c:v>42343</c:v>
                </c:pt>
                <c:pt idx="25">
                  <c:v>42374</c:v>
                </c:pt>
                <c:pt idx="26">
                  <c:v>42405</c:v>
                </c:pt>
                <c:pt idx="27">
                  <c:v>42434</c:v>
                </c:pt>
                <c:pt idx="28">
                  <c:v>42465</c:v>
                </c:pt>
                <c:pt idx="29">
                  <c:v>42495</c:v>
                </c:pt>
                <c:pt idx="30">
                  <c:v>42526</c:v>
                </c:pt>
                <c:pt idx="31">
                  <c:v>42556</c:v>
                </c:pt>
                <c:pt idx="32">
                  <c:v>42587</c:v>
                </c:pt>
                <c:pt idx="33">
                  <c:v>42618</c:v>
                </c:pt>
                <c:pt idx="34">
                  <c:v>42648</c:v>
                </c:pt>
                <c:pt idx="35">
                  <c:v>42679</c:v>
                </c:pt>
                <c:pt idx="36">
                  <c:v>42709</c:v>
                </c:pt>
                <c:pt idx="37">
                  <c:v>42740</c:v>
                </c:pt>
                <c:pt idx="38">
                  <c:v>42771</c:v>
                </c:pt>
                <c:pt idx="39">
                  <c:v>42799</c:v>
                </c:pt>
                <c:pt idx="40">
                  <c:v>42830</c:v>
                </c:pt>
                <c:pt idx="41">
                  <c:v>42860</c:v>
                </c:pt>
                <c:pt idx="42">
                  <c:v>42891</c:v>
                </c:pt>
                <c:pt idx="43">
                  <c:v>42921</c:v>
                </c:pt>
                <c:pt idx="44">
                  <c:v>42952</c:v>
                </c:pt>
                <c:pt idx="45">
                  <c:v>42983</c:v>
                </c:pt>
                <c:pt idx="46">
                  <c:v>43013</c:v>
                </c:pt>
                <c:pt idx="47">
                  <c:v>43044</c:v>
                </c:pt>
                <c:pt idx="48">
                  <c:v>43074</c:v>
                </c:pt>
                <c:pt idx="49">
                  <c:v>43105</c:v>
                </c:pt>
                <c:pt idx="50">
                  <c:v>43136</c:v>
                </c:pt>
                <c:pt idx="51">
                  <c:v>43164</c:v>
                </c:pt>
                <c:pt idx="52">
                  <c:v>43195</c:v>
                </c:pt>
                <c:pt idx="53">
                  <c:v>43225</c:v>
                </c:pt>
                <c:pt idx="54">
                  <c:v>43256</c:v>
                </c:pt>
                <c:pt idx="55">
                  <c:v>43286</c:v>
                </c:pt>
                <c:pt idx="56">
                  <c:v>43317</c:v>
                </c:pt>
                <c:pt idx="57">
                  <c:v>43348</c:v>
                </c:pt>
                <c:pt idx="58">
                  <c:v>43378</c:v>
                </c:pt>
                <c:pt idx="59">
                  <c:v>43409</c:v>
                </c:pt>
                <c:pt idx="60">
                  <c:v>43439</c:v>
                </c:pt>
              </c:numCache>
            </c:numRef>
          </c:cat>
          <c:val>
            <c:numRef>
              <c:f>Sheet2!$K$5:$K$65</c:f>
              <c:numCache>
                <c:formatCode>0.0</c:formatCode>
                <c:ptCount val="61"/>
                <c:pt idx="0">
                  <c:v>5.585</c:v>
                </c:pt>
                <c:pt idx="1">
                  <c:v>5.593</c:v>
                </c:pt>
                <c:pt idx="2">
                  <c:v>5.7939999999999996</c:v>
                </c:pt>
                <c:pt idx="3">
                  <c:v>5.8220000000000001</c:v>
                </c:pt>
                <c:pt idx="4">
                  <c:v>5.6459999999999999</c:v>
                </c:pt>
                <c:pt idx="5">
                  <c:v>5.69</c:v>
                </c:pt>
                <c:pt idx="6">
                  <c:v>5.7080000000000002</c:v>
                </c:pt>
                <c:pt idx="7">
                  <c:v>5.5350000000000001</c:v>
                </c:pt>
                <c:pt idx="8">
                  <c:v>5.5250000000000004</c:v>
                </c:pt>
                <c:pt idx="9">
                  <c:v>5.5970000000000004</c:v>
                </c:pt>
                <c:pt idx="10">
                  <c:v>5.7089999999999996</c:v>
                </c:pt>
                <c:pt idx="11">
                  <c:v>5.7050000000000001</c:v>
                </c:pt>
                <c:pt idx="12">
                  <c:v>4.7359999999999998</c:v>
                </c:pt>
                <c:pt idx="13">
                  <c:v>4.2030000000000003</c:v>
                </c:pt>
                <c:pt idx="14">
                  <c:v>4.1180000000000003</c:v>
                </c:pt>
                <c:pt idx="15">
                  <c:v>3.7909999999999999</c:v>
                </c:pt>
                <c:pt idx="16">
                  <c:v>3.5089999999999999</c:v>
                </c:pt>
                <c:pt idx="17">
                  <c:v>2.82</c:v>
                </c:pt>
                <c:pt idx="18">
                  <c:v>4.0339999999999998</c:v>
                </c:pt>
                <c:pt idx="19">
                  <c:v>3.3879999999999999</c:v>
                </c:pt>
                <c:pt idx="20">
                  <c:v>3.3969999999999998</c:v>
                </c:pt>
                <c:pt idx="21">
                  <c:v>3.6739999999999999</c:v>
                </c:pt>
                <c:pt idx="22">
                  <c:v>3.448</c:v>
                </c:pt>
                <c:pt idx="23">
                  <c:v>3.4489999999999998</c:v>
                </c:pt>
                <c:pt idx="24">
                  <c:v>3.7280000000000002</c:v>
                </c:pt>
                <c:pt idx="25">
                  <c:v>4.9290000000000003</c:v>
                </c:pt>
                <c:pt idx="26">
                  <c:v>4.8</c:v>
                </c:pt>
                <c:pt idx="27">
                  <c:v>5.1822815864794878</c:v>
                </c:pt>
                <c:pt idx="28">
                  <c:v>5.5860000000000003</c:v>
                </c:pt>
                <c:pt idx="29">
                  <c:v>5.91</c:v>
                </c:pt>
                <c:pt idx="30">
                  <c:v>5.9279999999999999</c:v>
                </c:pt>
                <c:pt idx="31">
                  <c:v>5.9279999999999999</c:v>
                </c:pt>
                <c:pt idx="32">
                  <c:v>5.9130000000000003</c:v>
                </c:pt>
                <c:pt idx="33">
                  <c:v>6.67</c:v>
                </c:pt>
                <c:pt idx="34">
                  <c:v>6.6120000000000001</c:v>
                </c:pt>
                <c:pt idx="35">
                  <c:v>6.6109999999999998</c:v>
                </c:pt>
                <c:pt idx="36">
                  <c:v>6.6130000000000004</c:v>
                </c:pt>
                <c:pt idx="37">
                  <c:v>6.8184430512016716</c:v>
                </c:pt>
                <c:pt idx="38">
                  <c:v>6.3310000000000004</c:v>
                </c:pt>
                <c:pt idx="39">
                  <c:v>6.0949999999999998</c:v>
                </c:pt>
                <c:pt idx="40">
                  <c:v>6.2221825962910131</c:v>
                </c:pt>
                <c:pt idx="41">
                  <c:v>6.3360000000000003</c:v>
                </c:pt>
                <c:pt idx="42">
                  <c:v>6.4020000000000001</c:v>
                </c:pt>
                <c:pt idx="43">
                  <c:v>6.3760000000000003</c:v>
                </c:pt>
                <c:pt idx="44">
                  <c:v>5.67</c:v>
                </c:pt>
                <c:pt idx="45">
                  <c:v>5.7640000000000002</c:v>
                </c:pt>
                <c:pt idx="46">
                  <c:v>5.726</c:v>
                </c:pt>
                <c:pt idx="47">
                  <c:v>5.6740000000000004</c:v>
                </c:pt>
                <c:pt idx="48">
                  <c:v>5.8490000000000002</c:v>
                </c:pt>
                <c:pt idx="49">
                  <c:v>5.7969999999999997</c:v>
                </c:pt>
                <c:pt idx="50">
                  <c:v>5.5350000000000001</c:v>
                </c:pt>
                <c:pt idx="51">
                  <c:v>5.2430000000000003</c:v>
                </c:pt>
                <c:pt idx="52">
                  <c:v>5.5990000000000002</c:v>
                </c:pt>
                <c:pt idx="53">
                  <c:v>5.7462822595199423</c:v>
                </c:pt>
                <c:pt idx="54">
                  <c:v>5.5789999999999997</c:v>
                </c:pt>
                <c:pt idx="55">
                  <c:v>5.64</c:v>
                </c:pt>
                <c:pt idx="56">
                  <c:v>5.6831460674157306</c:v>
                </c:pt>
                <c:pt idx="57">
                  <c:v>5.5619469026548671</c:v>
                </c:pt>
                <c:pt idx="58">
                  <c:v>5.4790896159317208</c:v>
                </c:pt>
                <c:pt idx="59">
                  <c:v>5.3449999999999998</c:v>
                </c:pt>
                <c:pt idx="60">
                  <c:v>5.673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1C4-421A-BCC7-D62C9659BD35}"/>
            </c:ext>
          </c:extLst>
        </c:ser>
        <c:ser>
          <c:idx val="3"/>
          <c:order val="3"/>
          <c:tx>
            <c:strRef>
              <c:f>Sheet2!$L$4</c:f>
              <c:strCache>
                <c:ptCount val="1"/>
                <c:pt idx="0">
                  <c:v>Lower band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Sheet2!$H$5:$H$65</c:f>
              <c:numCache>
                <c:formatCode>mmm\-yy</c:formatCode>
                <c:ptCount val="61"/>
                <c:pt idx="0">
                  <c:v>41613</c:v>
                </c:pt>
                <c:pt idx="1">
                  <c:v>41644</c:v>
                </c:pt>
                <c:pt idx="2">
                  <c:v>41675</c:v>
                </c:pt>
                <c:pt idx="3">
                  <c:v>41703</c:v>
                </c:pt>
                <c:pt idx="4">
                  <c:v>41734</c:v>
                </c:pt>
                <c:pt idx="5">
                  <c:v>41764</c:v>
                </c:pt>
                <c:pt idx="6">
                  <c:v>41795</c:v>
                </c:pt>
                <c:pt idx="7">
                  <c:v>41825</c:v>
                </c:pt>
                <c:pt idx="8">
                  <c:v>41856</c:v>
                </c:pt>
                <c:pt idx="9">
                  <c:v>41887</c:v>
                </c:pt>
                <c:pt idx="10">
                  <c:v>41917</c:v>
                </c:pt>
                <c:pt idx="11">
                  <c:v>41948</c:v>
                </c:pt>
                <c:pt idx="12">
                  <c:v>41978</c:v>
                </c:pt>
                <c:pt idx="13">
                  <c:v>42009</c:v>
                </c:pt>
                <c:pt idx="14">
                  <c:v>42040</c:v>
                </c:pt>
                <c:pt idx="15">
                  <c:v>42068</c:v>
                </c:pt>
                <c:pt idx="16">
                  <c:v>42099</c:v>
                </c:pt>
                <c:pt idx="17">
                  <c:v>42129</c:v>
                </c:pt>
                <c:pt idx="18">
                  <c:v>42160</c:v>
                </c:pt>
                <c:pt idx="19">
                  <c:v>42190</c:v>
                </c:pt>
                <c:pt idx="20">
                  <c:v>42221</c:v>
                </c:pt>
                <c:pt idx="21">
                  <c:v>42252</c:v>
                </c:pt>
                <c:pt idx="22">
                  <c:v>42282</c:v>
                </c:pt>
                <c:pt idx="23">
                  <c:v>42313</c:v>
                </c:pt>
                <c:pt idx="24">
                  <c:v>42343</c:v>
                </c:pt>
                <c:pt idx="25">
                  <c:v>42374</c:v>
                </c:pt>
                <c:pt idx="26">
                  <c:v>42405</c:v>
                </c:pt>
                <c:pt idx="27">
                  <c:v>42434</c:v>
                </c:pt>
                <c:pt idx="28">
                  <c:v>42465</c:v>
                </c:pt>
                <c:pt idx="29">
                  <c:v>42495</c:v>
                </c:pt>
                <c:pt idx="30">
                  <c:v>42526</c:v>
                </c:pt>
                <c:pt idx="31">
                  <c:v>42556</c:v>
                </c:pt>
                <c:pt idx="32">
                  <c:v>42587</c:v>
                </c:pt>
                <c:pt idx="33">
                  <c:v>42618</c:v>
                </c:pt>
                <c:pt idx="34">
                  <c:v>42648</c:v>
                </c:pt>
                <c:pt idx="35">
                  <c:v>42679</c:v>
                </c:pt>
                <c:pt idx="36">
                  <c:v>42709</c:v>
                </c:pt>
                <c:pt idx="37">
                  <c:v>42740</c:v>
                </c:pt>
                <c:pt idx="38">
                  <c:v>42771</c:v>
                </c:pt>
                <c:pt idx="39">
                  <c:v>42799</c:v>
                </c:pt>
                <c:pt idx="40">
                  <c:v>42830</c:v>
                </c:pt>
                <c:pt idx="41">
                  <c:v>42860</c:v>
                </c:pt>
                <c:pt idx="42">
                  <c:v>42891</c:v>
                </c:pt>
                <c:pt idx="43">
                  <c:v>42921</c:v>
                </c:pt>
                <c:pt idx="44">
                  <c:v>42952</c:v>
                </c:pt>
                <c:pt idx="45">
                  <c:v>42983</c:v>
                </c:pt>
                <c:pt idx="46">
                  <c:v>43013</c:v>
                </c:pt>
                <c:pt idx="47">
                  <c:v>43044</c:v>
                </c:pt>
                <c:pt idx="48">
                  <c:v>43074</c:v>
                </c:pt>
                <c:pt idx="49">
                  <c:v>43105</c:v>
                </c:pt>
                <c:pt idx="50">
                  <c:v>43136</c:v>
                </c:pt>
                <c:pt idx="51">
                  <c:v>43164</c:v>
                </c:pt>
                <c:pt idx="52">
                  <c:v>43195</c:v>
                </c:pt>
                <c:pt idx="53">
                  <c:v>43225</c:v>
                </c:pt>
                <c:pt idx="54">
                  <c:v>43256</c:v>
                </c:pt>
                <c:pt idx="55">
                  <c:v>43286</c:v>
                </c:pt>
                <c:pt idx="56">
                  <c:v>43317</c:v>
                </c:pt>
                <c:pt idx="57">
                  <c:v>43348</c:v>
                </c:pt>
                <c:pt idx="58">
                  <c:v>43378</c:v>
                </c:pt>
                <c:pt idx="59">
                  <c:v>43409</c:v>
                </c:pt>
                <c:pt idx="60">
                  <c:v>43439</c:v>
                </c:pt>
              </c:numCache>
            </c:numRef>
          </c:cat>
          <c:val>
            <c:numRef>
              <c:f>Sheet2!$L$5:$L$65</c:f>
              <c:numCache>
                <c:formatCode>0.0</c:formatCode>
                <c:ptCount val="61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4.5</c:v>
                </c:pt>
                <c:pt idx="7">
                  <c:v>4.5</c:v>
                </c:pt>
                <c:pt idx="8">
                  <c:v>4.5</c:v>
                </c:pt>
                <c:pt idx="9">
                  <c:v>4.5</c:v>
                </c:pt>
                <c:pt idx="10">
                  <c:v>4.5</c:v>
                </c:pt>
                <c:pt idx="11">
                  <c:v>4.5</c:v>
                </c:pt>
                <c:pt idx="12">
                  <c:v>4.5</c:v>
                </c:pt>
                <c:pt idx="13">
                  <c:v>4.5</c:v>
                </c:pt>
                <c:pt idx="14">
                  <c:v>4.5</c:v>
                </c:pt>
                <c:pt idx="15">
                  <c:v>4.5</c:v>
                </c:pt>
                <c:pt idx="16">
                  <c:v>4.5</c:v>
                </c:pt>
                <c:pt idx="17">
                  <c:v>4.5</c:v>
                </c:pt>
                <c:pt idx="18">
                  <c:v>4.5</c:v>
                </c:pt>
                <c:pt idx="19">
                  <c:v>4.5</c:v>
                </c:pt>
                <c:pt idx="20">
                  <c:v>4.5</c:v>
                </c:pt>
                <c:pt idx="21">
                  <c:v>4.5</c:v>
                </c:pt>
                <c:pt idx="22">
                  <c:v>4.5</c:v>
                </c:pt>
                <c:pt idx="23">
                  <c:v>4.5</c:v>
                </c:pt>
                <c:pt idx="24">
                  <c:v>4.5</c:v>
                </c:pt>
                <c:pt idx="25">
                  <c:v>4.5</c:v>
                </c:pt>
                <c:pt idx="26">
                  <c:v>4.5</c:v>
                </c:pt>
                <c:pt idx="27">
                  <c:v>4.5</c:v>
                </c:pt>
                <c:pt idx="28">
                  <c:v>4.5</c:v>
                </c:pt>
                <c:pt idx="29">
                  <c:v>4.5</c:v>
                </c:pt>
                <c:pt idx="30">
                  <c:v>4.5</c:v>
                </c:pt>
                <c:pt idx="31">
                  <c:v>4.5</c:v>
                </c:pt>
                <c:pt idx="32">
                  <c:v>4.5</c:v>
                </c:pt>
                <c:pt idx="33">
                  <c:v>4.5</c:v>
                </c:pt>
                <c:pt idx="34">
                  <c:v>4.5</c:v>
                </c:pt>
                <c:pt idx="35">
                  <c:v>4.5</c:v>
                </c:pt>
                <c:pt idx="36">
                  <c:v>4.25</c:v>
                </c:pt>
                <c:pt idx="37">
                  <c:v>4.25</c:v>
                </c:pt>
                <c:pt idx="38">
                  <c:v>4.25</c:v>
                </c:pt>
                <c:pt idx="39">
                  <c:v>4.25</c:v>
                </c:pt>
                <c:pt idx="40">
                  <c:v>4.25</c:v>
                </c:pt>
                <c:pt idx="41">
                  <c:v>4.25</c:v>
                </c:pt>
                <c:pt idx="42">
                  <c:v>4</c:v>
                </c:pt>
                <c:pt idx="43">
                  <c:v>4</c:v>
                </c:pt>
                <c:pt idx="44">
                  <c:v>4</c:v>
                </c:pt>
                <c:pt idx="45">
                  <c:v>4</c:v>
                </c:pt>
                <c:pt idx="46">
                  <c:v>4</c:v>
                </c:pt>
                <c:pt idx="47">
                  <c:v>4</c:v>
                </c:pt>
                <c:pt idx="48">
                  <c:v>3.5</c:v>
                </c:pt>
                <c:pt idx="49">
                  <c:v>3.5</c:v>
                </c:pt>
                <c:pt idx="50">
                  <c:v>3.5</c:v>
                </c:pt>
                <c:pt idx="51">
                  <c:v>3.5</c:v>
                </c:pt>
                <c:pt idx="52">
                  <c:v>3.5</c:v>
                </c:pt>
                <c:pt idx="53">
                  <c:v>3.5</c:v>
                </c:pt>
                <c:pt idx="54">
                  <c:v>3.5</c:v>
                </c:pt>
                <c:pt idx="55">
                  <c:v>3.5</c:v>
                </c:pt>
                <c:pt idx="56">
                  <c:v>3.5</c:v>
                </c:pt>
                <c:pt idx="57">
                  <c:v>3.5</c:v>
                </c:pt>
                <c:pt idx="58">
                  <c:v>3.5</c:v>
                </c:pt>
                <c:pt idx="59">
                  <c:v>3.5</c:v>
                </c:pt>
                <c:pt idx="60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1C4-421A-BCC7-D62C9659BD35}"/>
            </c:ext>
          </c:extLst>
        </c:ser>
        <c:ser>
          <c:idx val="4"/>
          <c:order val="4"/>
          <c:tx>
            <c:strRef>
              <c:f>Sheet2!$M$4</c:f>
              <c:strCache>
                <c:ptCount val="1"/>
                <c:pt idx="0">
                  <c:v>Upper band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Sheet2!$H$5:$H$65</c:f>
              <c:numCache>
                <c:formatCode>mmm\-yy</c:formatCode>
                <c:ptCount val="61"/>
                <c:pt idx="0">
                  <c:v>41613</c:v>
                </c:pt>
                <c:pt idx="1">
                  <c:v>41644</c:v>
                </c:pt>
                <c:pt idx="2">
                  <c:v>41675</c:v>
                </c:pt>
                <c:pt idx="3">
                  <c:v>41703</c:v>
                </c:pt>
                <c:pt idx="4">
                  <c:v>41734</c:v>
                </c:pt>
                <c:pt idx="5">
                  <c:v>41764</c:v>
                </c:pt>
                <c:pt idx="6">
                  <c:v>41795</c:v>
                </c:pt>
                <c:pt idx="7">
                  <c:v>41825</c:v>
                </c:pt>
                <c:pt idx="8">
                  <c:v>41856</c:v>
                </c:pt>
                <c:pt idx="9">
                  <c:v>41887</c:v>
                </c:pt>
                <c:pt idx="10">
                  <c:v>41917</c:v>
                </c:pt>
                <c:pt idx="11">
                  <c:v>41948</c:v>
                </c:pt>
                <c:pt idx="12">
                  <c:v>41978</c:v>
                </c:pt>
                <c:pt idx="13">
                  <c:v>42009</c:v>
                </c:pt>
                <c:pt idx="14">
                  <c:v>42040</c:v>
                </c:pt>
                <c:pt idx="15">
                  <c:v>42068</c:v>
                </c:pt>
                <c:pt idx="16">
                  <c:v>42099</c:v>
                </c:pt>
                <c:pt idx="17">
                  <c:v>42129</c:v>
                </c:pt>
                <c:pt idx="18">
                  <c:v>42160</c:v>
                </c:pt>
                <c:pt idx="19">
                  <c:v>42190</c:v>
                </c:pt>
                <c:pt idx="20">
                  <c:v>42221</c:v>
                </c:pt>
                <c:pt idx="21">
                  <c:v>42252</c:v>
                </c:pt>
                <c:pt idx="22">
                  <c:v>42282</c:v>
                </c:pt>
                <c:pt idx="23">
                  <c:v>42313</c:v>
                </c:pt>
                <c:pt idx="24">
                  <c:v>42343</c:v>
                </c:pt>
                <c:pt idx="25">
                  <c:v>42374</c:v>
                </c:pt>
                <c:pt idx="26">
                  <c:v>42405</c:v>
                </c:pt>
                <c:pt idx="27">
                  <c:v>42434</c:v>
                </c:pt>
                <c:pt idx="28">
                  <c:v>42465</c:v>
                </c:pt>
                <c:pt idx="29">
                  <c:v>42495</c:v>
                </c:pt>
                <c:pt idx="30">
                  <c:v>42526</c:v>
                </c:pt>
                <c:pt idx="31">
                  <c:v>42556</c:v>
                </c:pt>
                <c:pt idx="32">
                  <c:v>42587</c:v>
                </c:pt>
                <c:pt idx="33">
                  <c:v>42618</c:v>
                </c:pt>
                <c:pt idx="34">
                  <c:v>42648</c:v>
                </c:pt>
                <c:pt idx="35">
                  <c:v>42679</c:v>
                </c:pt>
                <c:pt idx="36">
                  <c:v>42709</c:v>
                </c:pt>
                <c:pt idx="37">
                  <c:v>42740</c:v>
                </c:pt>
                <c:pt idx="38">
                  <c:v>42771</c:v>
                </c:pt>
                <c:pt idx="39">
                  <c:v>42799</c:v>
                </c:pt>
                <c:pt idx="40">
                  <c:v>42830</c:v>
                </c:pt>
                <c:pt idx="41">
                  <c:v>42860</c:v>
                </c:pt>
                <c:pt idx="42">
                  <c:v>42891</c:v>
                </c:pt>
                <c:pt idx="43">
                  <c:v>42921</c:v>
                </c:pt>
                <c:pt idx="44">
                  <c:v>42952</c:v>
                </c:pt>
                <c:pt idx="45">
                  <c:v>42983</c:v>
                </c:pt>
                <c:pt idx="46">
                  <c:v>43013</c:v>
                </c:pt>
                <c:pt idx="47">
                  <c:v>43044</c:v>
                </c:pt>
                <c:pt idx="48">
                  <c:v>43074</c:v>
                </c:pt>
                <c:pt idx="49">
                  <c:v>43105</c:v>
                </c:pt>
                <c:pt idx="50">
                  <c:v>43136</c:v>
                </c:pt>
                <c:pt idx="51">
                  <c:v>43164</c:v>
                </c:pt>
                <c:pt idx="52">
                  <c:v>43195</c:v>
                </c:pt>
                <c:pt idx="53">
                  <c:v>43225</c:v>
                </c:pt>
                <c:pt idx="54">
                  <c:v>43256</c:v>
                </c:pt>
                <c:pt idx="55">
                  <c:v>43286</c:v>
                </c:pt>
                <c:pt idx="56">
                  <c:v>43317</c:v>
                </c:pt>
                <c:pt idx="57">
                  <c:v>43348</c:v>
                </c:pt>
                <c:pt idx="58">
                  <c:v>43378</c:v>
                </c:pt>
                <c:pt idx="59">
                  <c:v>43409</c:v>
                </c:pt>
                <c:pt idx="60">
                  <c:v>43439</c:v>
                </c:pt>
              </c:numCache>
            </c:numRef>
          </c:cat>
          <c:val>
            <c:numRef>
              <c:f>Sheet2!$M$5:$M$65</c:f>
              <c:numCache>
                <c:formatCode>0.0</c:formatCode>
                <c:ptCount val="61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8</c:v>
                </c:pt>
                <c:pt idx="6">
                  <c:v>7.5</c:v>
                </c:pt>
                <c:pt idx="7">
                  <c:v>7.5</c:v>
                </c:pt>
                <c:pt idx="8">
                  <c:v>7.5</c:v>
                </c:pt>
                <c:pt idx="9">
                  <c:v>7.5</c:v>
                </c:pt>
                <c:pt idx="10">
                  <c:v>7.5</c:v>
                </c:pt>
                <c:pt idx="11">
                  <c:v>7.5</c:v>
                </c:pt>
                <c:pt idx="12">
                  <c:v>7.5</c:v>
                </c:pt>
                <c:pt idx="13">
                  <c:v>7.5</c:v>
                </c:pt>
                <c:pt idx="14">
                  <c:v>7.5</c:v>
                </c:pt>
                <c:pt idx="15">
                  <c:v>7.5</c:v>
                </c:pt>
                <c:pt idx="16">
                  <c:v>7.5</c:v>
                </c:pt>
                <c:pt idx="17">
                  <c:v>7.5</c:v>
                </c:pt>
                <c:pt idx="18">
                  <c:v>7.5</c:v>
                </c:pt>
                <c:pt idx="19">
                  <c:v>7.5</c:v>
                </c:pt>
                <c:pt idx="20">
                  <c:v>7.5</c:v>
                </c:pt>
                <c:pt idx="21">
                  <c:v>7.5</c:v>
                </c:pt>
                <c:pt idx="22">
                  <c:v>7.5</c:v>
                </c:pt>
                <c:pt idx="23">
                  <c:v>7.5</c:v>
                </c:pt>
                <c:pt idx="24">
                  <c:v>7.5</c:v>
                </c:pt>
                <c:pt idx="25">
                  <c:v>7.5</c:v>
                </c:pt>
                <c:pt idx="26">
                  <c:v>7.5</c:v>
                </c:pt>
                <c:pt idx="27">
                  <c:v>7.5</c:v>
                </c:pt>
                <c:pt idx="28">
                  <c:v>7.5</c:v>
                </c:pt>
                <c:pt idx="29">
                  <c:v>7.5</c:v>
                </c:pt>
                <c:pt idx="30">
                  <c:v>7.5</c:v>
                </c:pt>
                <c:pt idx="31">
                  <c:v>7.5</c:v>
                </c:pt>
                <c:pt idx="32">
                  <c:v>7.5</c:v>
                </c:pt>
                <c:pt idx="33">
                  <c:v>7.5</c:v>
                </c:pt>
                <c:pt idx="34">
                  <c:v>7.5</c:v>
                </c:pt>
                <c:pt idx="35">
                  <c:v>7.5</c:v>
                </c:pt>
                <c:pt idx="36">
                  <c:v>7.25</c:v>
                </c:pt>
                <c:pt idx="37">
                  <c:v>7.25</c:v>
                </c:pt>
                <c:pt idx="38">
                  <c:v>7.25</c:v>
                </c:pt>
                <c:pt idx="39">
                  <c:v>7.25</c:v>
                </c:pt>
                <c:pt idx="40">
                  <c:v>7.25</c:v>
                </c:pt>
                <c:pt idx="41">
                  <c:v>7.25</c:v>
                </c:pt>
                <c:pt idx="42">
                  <c:v>7</c:v>
                </c:pt>
                <c:pt idx="43">
                  <c:v>7</c:v>
                </c:pt>
                <c:pt idx="44">
                  <c:v>7</c:v>
                </c:pt>
                <c:pt idx="45">
                  <c:v>7</c:v>
                </c:pt>
                <c:pt idx="46">
                  <c:v>7</c:v>
                </c:pt>
                <c:pt idx="47">
                  <c:v>7</c:v>
                </c:pt>
                <c:pt idx="48">
                  <c:v>6.5</c:v>
                </c:pt>
                <c:pt idx="49">
                  <c:v>6.5</c:v>
                </c:pt>
                <c:pt idx="50">
                  <c:v>6.5</c:v>
                </c:pt>
                <c:pt idx="51">
                  <c:v>6.5</c:v>
                </c:pt>
                <c:pt idx="52">
                  <c:v>6.5</c:v>
                </c:pt>
                <c:pt idx="53">
                  <c:v>6.5</c:v>
                </c:pt>
                <c:pt idx="54">
                  <c:v>6.5</c:v>
                </c:pt>
                <c:pt idx="55">
                  <c:v>6.5</c:v>
                </c:pt>
                <c:pt idx="56">
                  <c:v>6.5</c:v>
                </c:pt>
                <c:pt idx="57">
                  <c:v>6.5</c:v>
                </c:pt>
                <c:pt idx="58">
                  <c:v>6.5</c:v>
                </c:pt>
                <c:pt idx="59">
                  <c:v>6.5</c:v>
                </c:pt>
                <c:pt idx="60">
                  <c:v>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1C4-421A-BCC7-D62C9659BD35}"/>
            </c:ext>
          </c:extLst>
        </c:ser>
        <c:ser>
          <c:idx val="5"/>
          <c:order val="5"/>
          <c:tx>
            <c:strRef>
              <c:f>Sheet2!$N$4</c:f>
              <c:strCache>
                <c:ptCount val="1"/>
                <c:pt idx="0">
                  <c:v>T-bills-WA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Sheet2!$H$5:$H$65</c:f>
              <c:numCache>
                <c:formatCode>mmm\-yy</c:formatCode>
                <c:ptCount val="61"/>
                <c:pt idx="0">
                  <c:v>41613</c:v>
                </c:pt>
                <c:pt idx="1">
                  <c:v>41644</c:v>
                </c:pt>
                <c:pt idx="2">
                  <c:v>41675</c:v>
                </c:pt>
                <c:pt idx="3">
                  <c:v>41703</c:v>
                </c:pt>
                <c:pt idx="4">
                  <c:v>41734</c:v>
                </c:pt>
                <c:pt idx="5">
                  <c:v>41764</c:v>
                </c:pt>
                <c:pt idx="6">
                  <c:v>41795</c:v>
                </c:pt>
                <c:pt idx="7">
                  <c:v>41825</c:v>
                </c:pt>
                <c:pt idx="8">
                  <c:v>41856</c:v>
                </c:pt>
                <c:pt idx="9">
                  <c:v>41887</c:v>
                </c:pt>
                <c:pt idx="10">
                  <c:v>41917</c:v>
                </c:pt>
                <c:pt idx="11">
                  <c:v>41948</c:v>
                </c:pt>
                <c:pt idx="12">
                  <c:v>41978</c:v>
                </c:pt>
                <c:pt idx="13">
                  <c:v>42009</c:v>
                </c:pt>
                <c:pt idx="14">
                  <c:v>42040</c:v>
                </c:pt>
                <c:pt idx="15">
                  <c:v>42068</c:v>
                </c:pt>
                <c:pt idx="16">
                  <c:v>42099</c:v>
                </c:pt>
                <c:pt idx="17">
                  <c:v>42129</c:v>
                </c:pt>
                <c:pt idx="18">
                  <c:v>42160</c:v>
                </c:pt>
                <c:pt idx="19">
                  <c:v>42190</c:v>
                </c:pt>
                <c:pt idx="20">
                  <c:v>42221</c:v>
                </c:pt>
                <c:pt idx="21">
                  <c:v>42252</c:v>
                </c:pt>
                <c:pt idx="22">
                  <c:v>42282</c:v>
                </c:pt>
                <c:pt idx="23">
                  <c:v>42313</c:v>
                </c:pt>
                <c:pt idx="24">
                  <c:v>42343</c:v>
                </c:pt>
                <c:pt idx="25">
                  <c:v>42374</c:v>
                </c:pt>
                <c:pt idx="26">
                  <c:v>42405</c:v>
                </c:pt>
                <c:pt idx="27">
                  <c:v>42434</c:v>
                </c:pt>
                <c:pt idx="28">
                  <c:v>42465</c:v>
                </c:pt>
                <c:pt idx="29">
                  <c:v>42495</c:v>
                </c:pt>
                <c:pt idx="30">
                  <c:v>42526</c:v>
                </c:pt>
                <c:pt idx="31">
                  <c:v>42556</c:v>
                </c:pt>
                <c:pt idx="32">
                  <c:v>42587</c:v>
                </c:pt>
                <c:pt idx="33">
                  <c:v>42618</c:v>
                </c:pt>
                <c:pt idx="34">
                  <c:v>42648</c:v>
                </c:pt>
                <c:pt idx="35">
                  <c:v>42679</c:v>
                </c:pt>
                <c:pt idx="36">
                  <c:v>42709</c:v>
                </c:pt>
                <c:pt idx="37">
                  <c:v>42740</c:v>
                </c:pt>
                <c:pt idx="38">
                  <c:v>42771</c:v>
                </c:pt>
                <c:pt idx="39">
                  <c:v>42799</c:v>
                </c:pt>
                <c:pt idx="40">
                  <c:v>42830</c:v>
                </c:pt>
                <c:pt idx="41">
                  <c:v>42860</c:v>
                </c:pt>
                <c:pt idx="42">
                  <c:v>42891</c:v>
                </c:pt>
                <c:pt idx="43">
                  <c:v>42921</c:v>
                </c:pt>
                <c:pt idx="44">
                  <c:v>42952</c:v>
                </c:pt>
                <c:pt idx="45">
                  <c:v>42983</c:v>
                </c:pt>
                <c:pt idx="46">
                  <c:v>43013</c:v>
                </c:pt>
                <c:pt idx="47">
                  <c:v>43044</c:v>
                </c:pt>
                <c:pt idx="48">
                  <c:v>43074</c:v>
                </c:pt>
                <c:pt idx="49">
                  <c:v>43105</c:v>
                </c:pt>
                <c:pt idx="50">
                  <c:v>43136</c:v>
                </c:pt>
                <c:pt idx="51">
                  <c:v>43164</c:v>
                </c:pt>
                <c:pt idx="52">
                  <c:v>43195</c:v>
                </c:pt>
                <c:pt idx="53">
                  <c:v>43225</c:v>
                </c:pt>
                <c:pt idx="54">
                  <c:v>43256</c:v>
                </c:pt>
                <c:pt idx="55">
                  <c:v>43286</c:v>
                </c:pt>
                <c:pt idx="56">
                  <c:v>43317</c:v>
                </c:pt>
                <c:pt idx="57">
                  <c:v>43348</c:v>
                </c:pt>
                <c:pt idx="58">
                  <c:v>43378</c:v>
                </c:pt>
                <c:pt idx="59">
                  <c:v>43409</c:v>
                </c:pt>
                <c:pt idx="60">
                  <c:v>43439</c:v>
                </c:pt>
              </c:numCache>
            </c:numRef>
          </c:cat>
          <c:val>
            <c:numRef>
              <c:f>Sheet2!$N$5:$N$65</c:f>
              <c:numCache>
                <c:formatCode>General</c:formatCode>
                <c:ptCount val="61"/>
                <c:pt idx="0">
                  <c:v>5.6210000000000004</c:v>
                </c:pt>
                <c:pt idx="1">
                  <c:v>6.3639999999999999</c:v>
                </c:pt>
                <c:pt idx="2">
                  <c:v>6.0890000000000004</c:v>
                </c:pt>
                <c:pt idx="3">
                  <c:v>6.0209999999999999</c:v>
                </c:pt>
                <c:pt idx="4">
                  <c:v>5.9829999999999997</c:v>
                </c:pt>
                <c:pt idx="5">
                  <c:v>5.9189999999999996</c:v>
                </c:pt>
                <c:pt idx="6">
                  <c:v>5.609</c:v>
                </c:pt>
                <c:pt idx="7">
                  <c:v>5.5270000000000001</c:v>
                </c:pt>
                <c:pt idx="8">
                  <c:v>5.1589999999999998</c:v>
                </c:pt>
                <c:pt idx="9">
                  <c:v>5.4710000000000001</c:v>
                </c:pt>
                <c:pt idx="10">
                  <c:v>5.319</c:v>
                </c:pt>
                <c:pt idx="11">
                  <c:v>5.0839999999999996</c:v>
                </c:pt>
                <c:pt idx="12">
                  <c:v>4.8840000000000003</c:v>
                </c:pt>
                <c:pt idx="13">
                  <c:v>4.5679999999999996</c:v>
                </c:pt>
                <c:pt idx="14">
                  <c:v>4.5659999999999998</c:v>
                </c:pt>
                <c:pt idx="15">
                  <c:v>4.3289999999999997</c:v>
                </c:pt>
                <c:pt idx="16">
                  <c:v>4.1369999999999996</c:v>
                </c:pt>
                <c:pt idx="17">
                  <c:v>3.96</c:v>
                </c:pt>
                <c:pt idx="18">
                  <c:v>4.0490000000000004</c:v>
                </c:pt>
                <c:pt idx="19">
                  <c:v>4.5529999999999999</c:v>
                </c:pt>
                <c:pt idx="20">
                  <c:v>4.5910000000000002</c:v>
                </c:pt>
                <c:pt idx="21">
                  <c:v>4.6390000000000002</c:v>
                </c:pt>
                <c:pt idx="22">
                  <c:v>4.9240000000000004</c:v>
                </c:pt>
                <c:pt idx="23">
                  <c:v>5.4050000000000002</c:v>
                </c:pt>
                <c:pt idx="24">
                  <c:v>6.7549999999999999</c:v>
                </c:pt>
                <c:pt idx="25">
                  <c:v>7.2679999999999998</c:v>
                </c:pt>
                <c:pt idx="26">
                  <c:v>7.0374941877141231</c:v>
                </c:pt>
                <c:pt idx="27">
                  <c:v>6.3451025421085472</c:v>
                </c:pt>
                <c:pt idx="28">
                  <c:v>7.1465148470305939</c:v>
                </c:pt>
                <c:pt idx="29">
                  <c:v>6.8540000000000001</c:v>
                </c:pt>
                <c:pt idx="30">
                  <c:v>7.2930000000000001</c:v>
                </c:pt>
                <c:pt idx="31">
                  <c:v>7.6449999999999996</c:v>
                </c:pt>
                <c:pt idx="32">
                  <c:v>7.9139999999999997</c:v>
                </c:pt>
                <c:pt idx="33">
                  <c:v>8.2219999999999995</c:v>
                </c:pt>
                <c:pt idx="34">
                  <c:v>8.6739999999999995</c:v>
                </c:pt>
                <c:pt idx="35">
                  <c:v>8.6790000000000003</c:v>
                </c:pt>
                <c:pt idx="36">
                  <c:v>9.02</c:v>
                </c:pt>
                <c:pt idx="37">
                  <c:v>9.3804936086596129</c:v>
                </c:pt>
                <c:pt idx="38">
                  <c:v>9.5749999999999993</c:v>
                </c:pt>
                <c:pt idx="39">
                  <c:v>9.4179999999999993</c:v>
                </c:pt>
                <c:pt idx="40">
                  <c:v>9.1355808776414289</c:v>
                </c:pt>
                <c:pt idx="41">
                  <c:v>9.010035277177872</c:v>
                </c:pt>
                <c:pt idx="42">
                  <c:v>8.7780000000000005</c:v>
                </c:pt>
                <c:pt idx="43">
                  <c:v>8.36</c:v>
                </c:pt>
                <c:pt idx="44">
                  <c:v>7.9089999999999998</c:v>
                </c:pt>
                <c:pt idx="45">
                  <c:v>7.4169999999999998</c:v>
                </c:pt>
                <c:pt idx="46">
                  <c:v>7.173</c:v>
                </c:pt>
                <c:pt idx="47">
                  <c:v>7.2770000000000001</c:v>
                </c:pt>
                <c:pt idx="48">
                  <c:v>5.8490000000000002</c:v>
                </c:pt>
                <c:pt idx="49">
                  <c:v>5.7969999999999997</c:v>
                </c:pt>
                <c:pt idx="50">
                  <c:v>5.5350000000000001</c:v>
                </c:pt>
                <c:pt idx="51">
                  <c:v>5.2430000000000003</c:v>
                </c:pt>
                <c:pt idx="52">
                  <c:v>5.5990000000000002</c:v>
                </c:pt>
                <c:pt idx="53">
                  <c:v>5.7830000000000004</c:v>
                </c:pt>
                <c:pt idx="54">
                  <c:v>6.359</c:v>
                </c:pt>
                <c:pt idx="55">
                  <c:v>5.8739999999999997</c:v>
                </c:pt>
                <c:pt idx="56">
                  <c:v>5.8020652460110096</c:v>
                </c:pt>
                <c:pt idx="57">
                  <c:v>5.7539999999999996</c:v>
                </c:pt>
                <c:pt idx="58">
                  <c:v>5.9189999999999996</c:v>
                </c:pt>
                <c:pt idx="59">
                  <c:v>6.359</c:v>
                </c:pt>
                <c:pt idx="60">
                  <c:v>6.359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1C4-421A-BCC7-D62C9659BD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4849584"/>
        <c:axId val="374853504"/>
      </c:lineChart>
      <c:dateAx>
        <c:axId val="37484958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accent4">
                <a:lumMod val="75000"/>
              </a:schemeClr>
            </a:solidFill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853504"/>
        <c:crosses val="autoZero"/>
        <c:auto val="1"/>
        <c:lblOffset val="100"/>
        <c:baseTimeUnit val="months"/>
      </c:dateAx>
      <c:valAx>
        <c:axId val="374853504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BentonSans Book" panose="02000503040000020004" pitchFamily="50" charset="0"/>
                <a:ea typeface="+mn-ea"/>
                <a:cs typeface="+mn-cs"/>
              </a:defRPr>
            </a:pPr>
            <a:endParaRPr lang="en-US"/>
          </a:p>
        </c:txPr>
        <c:crossAx val="374849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BentonSans Book" panose="02000503040000020004" pitchFamily="50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 cap="flat" cmpd="sng" algn="ctr">
      <a:solidFill>
        <a:schemeClr val="accent4">
          <a:lumMod val="75000"/>
        </a:schemeClr>
      </a:solidFill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BentonSans Book" panose="02000503040000020004" pitchFamily="50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0.32092</cdr:x>
      <cdr:y>0.08488</cdr:y>
    </cdr:from>
    <cdr:to>
      <cdr:x>0.71078</cdr:x>
      <cdr:y>0.18083</cdr:y>
    </cdr:to>
    <cdr:sp macro="" textlink="">
      <cdr:nvSpPr>
        <cdr:cNvPr id="6" name="Rectangle 5"/>
        <cdr:cNvSpPr/>
      </cdr:nvSpPr>
      <cdr:spPr>
        <a:xfrm xmlns:a="http://schemas.openxmlformats.org/drawingml/2006/main">
          <a:off x="1967331" y="182881"/>
          <a:ext cx="2389984" cy="206734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rgbClr val="CC990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1000" b="1" dirty="0" smtClean="0">
              <a:latin typeface="BentonSans Book" panose="02000503040000020004" pitchFamily="50" charset="0"/>
            </a:rPr>
            <a:t>BNR medium term benchmark: 5%</a:t>
          </a:r>
          <a:endParaRPr lang="en-US" sz="1000" b="1" dirty="0">
            <a:latin typeface="BentonSans Book" panose="02000503040000020004" pitchFamily="50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0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78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3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8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88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2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9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45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9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E4851-BCE8-4C61-8E24-16E9DC0E02B0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F2838-D050-488C-9FF7-E1F8D4DEA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5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BNR-Monetary policy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EPRN, 03/07/2019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1513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Interest rates band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03426295"/>
              </p:ext>
            </p:extLst>
          </p:nvPr>
        </p:nvGraphicFramePr>
        <p:xfrm>
          <a:off x="1358537" y="2256155"/>
          <a:ext cx="9078686" cy="2968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76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Monetary policy instruments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Open market operations ( OMOS) based on:</a:t>
            </a:r>
          </a:p>
          <a:p>
            <a:r>
              <a:rPr lang="en-US" dirty="0" smtClean="0"/>
              <a:t>Repo/ reverse repo operations;</a:t>
            </a:r>
          </a:p>
          <a:p>
            <a:r>
              <a:rPr lang="en-US" dirty="0" smtClean="0"/>
              <a:t>Treasury bills;</a:t>
            </a:r>
          </a:p>
          <a:p>
            <a:r>
              <a:rPr lang="en-US" dirty="0" smtClean="0"/>
              <a:t>Standing facilities ( deposit and lending);</a:t>
            </a:r>
          </a:p>
          <a:p>
            <a:r>
              <a:rPr lang="en-US" dirty="0" smtClean="0"/>
              <a:t>Sales to banks ( foreign currency)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Monetary policy communication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0420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4800" dirty="0" smtClean="0"/>
              <a:t>THANKS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6980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I. Introduction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What is money?</a:t>
            </a:r>
          </a:p>
          <a:p>
            <a:r>
              <a:rPr lang="en-US" dirty="0"/>
              <a:t>The money is defined </a:t>
            </a:r>
            <a:r>
              <a:rPr lang="en-US" dirty="0" smtClean="0"/>
              <a:t>as </a:t>
            </a:r>
            <a:r>
              <a:rPr lang="en-US" dirty="0"/>
              <a:t>anything that is generally accepted in payment for goods and services or in repayment of debts. </a:t>
            </a:r>
            <a:endParaRPr lang="en-US" dirty="0" smtClean="0"/>
          </a:p>
          <a:p>
            <a:r>
              <a:rPr lang="en-US" dirty="0" smtClean="0"/>
              <a:t>Example: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Currency </a:t>
            </a:r>
            <a:r>
              <a:rPr lang="en-US" dirty="0"/>
              <a:t>consisting of RFW </a:t>
            </a:r>
            <a:r>
              <a:rPr lang="en-US" dirty="0" smtClean="0"/>
              <a:t>(notes </a:t>
            </a:r>
            <a:r>
              <a:rPr lang="en-US" dirty="0"/>
              <a:t>and </a:t>
            </a:r>
            <a:r>
              <a:rPr lang="en-US" dirty="0" smtClean="0"/>
              <a:t>coins);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Checks </a:t>
            </a:r>
            <a:r>
              <a:rPr lang="en-US" dirty="0" smtClean="0"/>
              <a:t>because  checking </a:t>
            </a:r>
            <a:r>
              <a:rPr lang="en-US" dirty="0"/>
              <a:t>account deposits are </a:t>
            </a:r>
            <a:r>
              <a:rPr lang="en-US" dirty="0" smtClean="0"/>
              <a:t>money </a:t>
            </a:r>
            <a:r>
              <a:rPr lang="en-US" dirty="0"/>
              <a:t>as </a:t>
            </a:r>
            <a:r>
              <a:rPr lang="en-US" dirty="0" smtClean="0"/>
              <a:t>well;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Savings </a:t>
            </a:r>
            <a:r>
              <a:rPr lang="en-US" dirty="0"/>
              <a:t>deposits can also function as money if they can be quickly and easily converted into currency or checking account deposits.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75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0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2777"/>
            <a:ext cx="10515600" cy="5184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Why money so important?</a:t>
            </a:r>
          </a:p>
          <a:p>
            <a:r>
              <a:rPr lang="en-US" dirty="0" smtClean="0"/>
              <a:t>Because of its functions: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medium </a:t>
            </a:r>
            <a:r>
              <a:rPr lang="en-US" b="1" dirty="0"/>
              <a:t>of </a:t>
            </a:r>
            <a:r>
              <a:rPr lang="en-US" b="1" dirty="0" smtClean="0"/>
              <a:t>exchange;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medium </a:t>
            </a:r>
            <a:r>
              <a:rPr lang="en-US" b="1" dirty="0"/>
              <a:t>of </a:t>
            </a:r>
            <a:r>
              <a:rPr lang="en-US" b="1" dirty="0" smtClean="0"/>
              <a:t>account</a:t>
            </a:r>
            <a:r>
              <a:rPr lang="en-US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/>
              <a:t>store of value</a:t>
            </a:r>
            <a:r>
              <a:rPr lang="en-US" dirty="0"/>
              <a:t>. 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However, there </a:t>
            </a:r>
            <a:r>
              <a:rPr lang="en-US" dirty="0"/>
              <a:t>are many other </a:t>
            </a:r>
            <a:r>
              <a:rPr lang="en-US" dirty="0" smtClean="0"/>
              <a:t>assets which </a:t>
            </a:r>
            <a:r>
              <a:rPr lang="en-US" dirty="0"/>
              <a:t>serve as stores of value: </a:t>
            </a:r>
            <a:r>
              <a:rPr lang="en-US" dirty="0">
                <a:solidFill>
                  <a:srgbClr val="FF0000"/>
                </a:solidFill>
              </a:rPr>
              <a:t>bonds, stocks, real estate, and so </a:t>
            </a:r>
            <a:r>
              <a:rPr lang="en-US" dirty="0" smtClean="0">
                <a:solidFill>
                  <a:srgbClr val="FF0000"/>
                </a:solidFill>
              </a:rPr>
              <a:t>on</a:t>
            </a:r>
            <a:r>
              <a:rPr lang="en-US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Money pays </a:t>
            </a:r>
            <a:r>
              <a:rPr lang="en-US" dirty="0"/>
              <a:t>no interest to its </a:t>
            </a:r>
            <a:r>
              <a:rPr lang="en-US" dirty="0" smtClean="0"/>
              <a:t>holder: it is </a:t>
            </a:r>
            <a:r>
              <a:rPr lang="en-US" dirty="0"/>
              <a:t>inferior as a store of value to these other interest bearing </a:t>
            </a:r>
            <a:r>
              <a:rPr lang="en-US" dirty="0" smtClean="0"/>
              <a:t>assets, particularly when </a:t>
            </a:r>
            <a:r>
              <a:rPr lang="en-US" dirty="0"/>
              <a:t>price level is </a:t>
            </a:r>
            <a:r>
              <a:rPr lang="en-US" dirty="0" smtClean="0"/>
              <a:t>rising: Loose of purchasing power.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6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7104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II. How the quantity of money measured in an economy?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the concept of liquidity: easy of which an </a:t>
            </a:r>
            <a:r>
              <a:rPr lang="en-US" b="1" dirty="0" smtClean="0"/>
              <a:t>asset</a:t>
            </a:r>
            <a:r>
              <a:rPr lang="en-US" dirty="0" smtClean="0"/>
              <a:t> can be used in transaction. </a:t>
            </a:r>
          </a:p>
          <a:p>
            <a:pPr marL="0" indent="0">
              <a:buNone/>
            </a:pPr>
            <a:r>
              <a:rPr lang="en-US" dirty="0" smtClean="0"/>
              <a:t>Example of monetary aggregates in Rwanda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M1: </a:t>
            </a:r>
            <a:r>
              <a:rPr lang="en-US" dirty="0"/>
              <a:t>currency in circulation (C) </a:t>
            </a:r>
            <a:r>
              <a:rPr lang="en-US" dirty="0" smtClean="0"/>
              <a:t>out the banking system and </a:t>
            </a:r>
            <a:r>
              <a:rPr lang="en-US" dirty="0"/>
              <a:t>demand deposits (D</a:t>
            </a:r>
            <a:r>
              <a:rPr lang="en-US" dirty="0" smtClean="0"/>
              <a:t>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M2: M1+ savings </a:t>
            </a:r>
            <a:r>
              <a:rPr lang="en-US" dirty="0"/>
              <a:t>deposits in </a:t>
            </a:r>
            <a:r>
              <a:rPr lang="en-US" dirty="0" smtClean="0"/>
              <a:t>FRW;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M3=M2+ deposits </a:t>
            </a:r>
            <a:r>
              <a:rPr lang="en-US" dirty="0"/>
              <a:t>in foreign currency.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32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21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Demand for money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3850"/>
            <a:ext cx="10515600" cy="5225143"/>
          </a:xfrm>
        </p:spPr>
        <p:txBody>
          <a:bodyPr>
            <a:normAutofit/>
          </a:bodyPr>
          <a:lstStyle/>
          <a:p>
            <a:r>
              <a:rPr lang="en-US" dirty="0"/>
              <a:t>Quantity Theory of </a:t>
            </a:r>
            <a:r>
              <a:rPr lang="en-US" dirty="0" smtClean="0"/>
              <a:t>Money: </a:t>
            </a:r>
          </a:p>
          <a:p>
            <a:pPr lvl="1"/>
            <a:r>
              <a:rPr lang="en-US" dirty="0"/>
              <a:t>M V= P Y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M: quantity of money in the economy;</a:t>
            </a:r>
          </a:p>
          <a:p>
            <a:pPr marL="457200" lvl="1" indent="0">
              <a:buNone/>
            </a:pPr>
            <a:r>
              <a:rPr lang="en-US" dirty="0" smtClean="0"/>
              <a:t>V: velocity </a:t>
            </a:r>
            <a:r>
              <a:rPr lang="en-US" dirty="0"/>
              <a:t>of money </a:t>
            </a:r>
            <a:r>
              <a:rPr lang="en-US" dirty="0" smtClean="0"/>
              <a:t>(average </a:t>
            </a:r>
            <a:r>
              <a:rPr lang="en-US" dirty="0"/>
              <a:t>number of times per unit of </a:t>
            </a:r>
            <a:r>
              <a:rPr lang="en-US" dirty="0" smtClean="0"/>
              <a:t>that </a:t>
            </a:r>
            <a:r>
              <a:rPr lang="en-US" dirty="0"/>
              <a:t>a unit of </a:t>
            </a:r>
            <a:r>
              <a:rPr lang="en-US" dirty="0" smtClean="0"/>
              <a:t>money is spent </a:t>
            </a:r>
            <a:r>
              <a:rPr lang="en-US" dirty="0"/>
              <a:t>in buying </a:t>
            </a:r>
            <a:r>
              <a:rPr lang="en-US" dirty="0" smtClean="0"/>
              <a:t>goods </a:t>
            </a:r>
            <a:r>
              <a:rPr lang="en-US" dirty="0"/>
              <a:t>and </a:t>
            </a:r>
            <a:r>
              <a:rPr lang="en-US" dirty="0" smtClean="0"/>
              <a:t>services </a:t>
            </a:r>
            <a:r>
              <a:rPr lang="en-US" dirty="0"/>
              <a:t>produced in the </a:t>
            </a:r>
            <a:r>
              <a:rPr lang="en-US" dirty="0" smtClean="0"/>
              <a:t>economy);</a:t>
            </a:r>
          </a:p>
          <a:p>
            <a:pPr marL="457200" lvl="1" indent="0">
              <a:buNone/>
            </a:pPr>
            <a:r>
              <a:rPr lang="en-US" dirty="0" smtClean="0"/>
              <a:t>P: price level;</a:t>
            </a:r>
          </a:p>
          <a:p>
            <a:pPr marL="457200" lvl="1" indent="0">
              <a:buNone/>
            </a:pPr>
            <a:r>
              <a:rPr lang="en-US" dirty="0" smtClean="0"/>
              <a:t>Y: real GDP</a:t>
            </a:r>
          </a:p>
          <a:p>
            <a:pPr marL="457200" lvl="1" indent="0">
              <a:buNone/>
            </a:pPr>
            <a:r>
              <a:rPr lang="en-US" dirty="0" smtClean="0"/>
              <a:t> Classical economists: </a:t>
            </a:r>
            <a:r>
              <a:rPr lang="en-US" dirty="0"/>
              <a:t>Y </a:t>
            </a:r>
            <a:r>
              <a:rPr lang="en-US" dirty="0" smtClean="0"/>
              <a:t>and V are constant: </a:t>
            </a:r>
            <a:r>
              <a:rPr lang="en-US" dirty="0" smtClean="0">
                <a:solidFill>
                  <a:srgbClr val="FF0000"/>
                </a:solidFill>
              </a:rPr>
              <a:t>contribute to link money with nominal GDP</a:t>
            </a:r>
            <a:endParaRPr lang="en-US" dirty="0">
              <a:solidFill>
                <a:srgbClr val="FF0000"/>
              </a:solidFill>
            </a:endParaRP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However, V may change due to innovations in financial systems for example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87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063931" y="32265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215863"/>
              </p:ext>
            </p:extLst>
          </p:nvPr>
        </p:nvGraphicFramePr>
        <p:xfrm>
          <a:off x="2063931" y="2547257"/>
          <a:ext cx="9297556" cy="2117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Views" r:id="rId3" imgW="5448181" imgH="3286433" progId="EViews.Workfile.2">
                  <p:embed/>
                </p:oleObj>
              </mc:Choice>
              <mc:Fallback>
                <p:oleObj name="EViews" r:id="rId3" imgW="5448181" imgH="3286433" progId="EViews.Workfile.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931" y="2547257"/>
                        <a:ext cx="9297556" cy="21175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422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BNR-Monetary policy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1995-2018: Monetary targeting regime;</a:t>
            </a:r>
          </a:p>
          <a:p>
            <a:pPr lvl="1"/>
            <a:r>
              <a:rPr lang="en-US" dirty="0" smtClean="0"/>
              <a:t>Reserve money: operating target;</a:t>
            </a:r>
          </a:p>
          <a:p>
            <a:pPr lvl="1"/>
            <a:r>
              <a:rPr lang="en-US" dirty="0" smtClean="0"/>
              <a:t>M3: Intermediate target</a:t>
            </a:r>
          </a:p>
          <a:p>
            <a:pPr lvl="1"/>
            <a:r>
              <a:rPr lang="en-US" dirty="0" smtClean="0"/>
              <a:t>Assumptions: Stability of money multiplier and stability of velocity of money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85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Money and reserve money evolution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2227" y="1123406"/>
            <a:ext cx="1850087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487306"/>
              </p:ext>
            </p:extLst>
          </p:nvPr>
        </p:nvGraphicFramePr>
        <p:xfrm>
          <a:off x="1502227" y="2155372"/>
          <a:ext cx="9366069" cy="3984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Views" r:id="rId3" imgW="4953960" imgH="3085560" progId="EViews.Workfile.2">
                  <p:embed/>
                </p:oleObj>
              </mc:Choice>
              <mc:Fallback>
                <p:oleObj name="EViews" r:id="rId3" imgW="4953960" imgH="3085560" progId="EViews.Workfile.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2227" y="2155372"/>
                        <a:ext cx="9366069" cy="39841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932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Price based monetary policy framework</a:t>
            </a:r>
            <a:r>
              <a:rPr lang="en-US" dirty="0" smtClean="0">
                <a:solidFill>
                  <a:srgbClr val="FF0000"/>
                </a:solidFill>
                <a:effectLst/>
              </a:rPr>
              <a:t/>
            </a:r>
            <a:br>
              <a:rPr lang="en-US" dirty="0" smtClean="0">
                <a:solidFill>
                  <a:srgbClr val="FF0000"/>
                </a:solidFill>
                <a:effectLst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57655"/>
          </a:xfrm>
        </p:spPr>
        <p:txBody>
          <a:bodyPr/>
          <a:lstStyle/>
          <a:p>
            <a:r>
              <a:rPr lang="en-US" dirty="0" smtClean="0"/>
              <a:t>Focus </a:t>
            </a:r>
            <a:r>
              <a:rPr lang="en-US" dirty="0"/>
              <a:t>of </a:t>
            </a:r>
            <a:r>
              <a:rPr lang="en-US" dirty="0" smtClean="0"/>
              <a:t>BNR: align </a:t>
            </a:r>
            <a:r>
              <a:rPr lang="en-US" dirty="0"/>
              <a:t>the central bank rate (CBR, previously called KRR) with interbank market rates to anchor short-term interest </a:t>
            </a:r>
            <a:r>
              <a:rPr lang="en-US" dirty="0" smtClean="0"/>
              <a:t>rates;</a:t>
            </a:r>
          </a:p>
          <a:p>
            <a:r>
              <a:rPr lang="en-US" dirty="0" smtClean="0"/>
              <a:t>Inflation band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74082101"/>
              </p:ext>
            </p:extLst>
          </p:nvPr>
        </p:nvGraphicFramePr>
        <p:xfrm>
          <a:off x="666205" y="3383280"/>
          <a:ext cx="9248503" cy="3304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284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440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BentonSans Book</vt:lpstr>
      <vt:lpstr>Calibri</vt:lpstr>
      <vt:lpstr>Calibri Light</vt:lpstr>
      <vt:lpstr>Wingdings</vt:lpstr>
      <vt:lpstr>Office Theme</vt:lpstr>
      <vt:lpstr>MathType 6.0 Equation</vt:lpstr>
      <vt:lpstr>EViews</vt:lpstr>
      <vt:lpstr>BNR-Monetary policy </vt:lpstr>
      <vt:lpstr>I. Introduction</vt:lpstr>
      <vt:lpstr>CTD</vt:lpstr>
      <vt:lpstr>II. How the quantity of money measured in an economy? </vt:lpstr>
      <vt:lpstr>Demand for money</vt:lpstr>
      <vt:lpstr>PowerPoint Presentation</vt:lpstr>
      <vt:lpstr>BNR-Monetary policy</vt:lpstr>
      <vt:lpstr>Money and reserve money evolution</vt:lpstr>
      <vt:lpstr>Price based monetary policy framework </vt:lpstr>
      <vt:lpstr>Interest rates band</vt:lpstr>
      <vt:lpstr>Monetary policy instruments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BNR-Monetary policy </dc:title>
  <dc:creator>Thomas Kigabo</dc:creator>
  <cp:lastModifiedBy>Thomas Kigabo</cp:lastModifiedBy>
  <cp:revision>18</cp:revision>
  <dcterms:created xsi:type="dcterms:W3CDTF">2019-07-03T10:30:18Z</dcterms:created>
  <dcterms:modified xsi:type="dcterms:W3CDTF">2019-07-03T11:25:14Z</dcterms:modified>
</cp:coreProperties>
</file>