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 bookmarkIdSeed="4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414" r:id="rId3"/>
    <p:sldId id="392" r:id="rId4"/>
    <p:sldId id="407" r:id="rId5"/>
    <p:sldId id="408" r:id="rId6"/>
    <p:sldId id="409" r:id="rId7"/>
    <p:sldId id="406" r:id="rId8"/>
    <p:sldId id="399" r:id="rId9"/>
    <p:sldId id="431" r:id="rId10"/>
    <p:sldId id="386" r:id="rId11"/>
    <p:sldId id="389" r:id="rId12"/>
    <p:sldId id="379" r:id="rId13"/>
    <p:sldId id="380" r:id="rId14"/>
    <p:sldId id="394" r:id="rId15"/>
    <p:sldId id="395" r:id="rId16"/>
    <p:sldId id="424" r:id="rId17"/>
    <p:sldId id="425" r:id="rId18"/>
    <p:sldId id="426" r:id="rId19"/>
    <p:sldId id="428" r:id="rId20"/>
    <p:sldId id="429" r:id="rId21"/>
    <p:sldId id="430" r:id="rId22"/>
    <p:sldId id="400" r:id="rId23"/>
    <p:sldId id="433" r:id="rId24"/>
    <p:sldId id="432" r:id="rId25"/>
    <p:sldId id="42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Calibri" charset="0"/>
        <a:ea typeface="Calibri" charset="0"/>
        <a:cs typeface="Calibri" charset="0"/>
        <a:sym typeface="Calibri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C33"/>
    <a:srgbClr val="DDEBF7"/>
    <a:srgbClr val="33CCCC"/>
    <a:srgbClr val="467AB8"/>
    <a:srgbClr val="009BD2"/>
    <a:srgbClr val="FFBB57"/>
    <a:srgbClr val="FFDB43"/>
    <a:srgbClr val="0099CC"/>
    <a:srgbClr val="4D7FB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 autoAdjust="0"/>
    <p:restoredTop sz="91783" autoAdjust="0"/>
  </p:normalViewPr>
  <p:slideViewPr>
    <p:cSldViewPr>
      <p:cViewPr varScale="1">
        <p:scale>
          <a:sx n="91" d="100"/>
          <a:sy n="91" d="100"/>
        </p:scale>
        <p:origin x="14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wtou\Desktop\Sub-regional\Data%20on%20Sub-Regional%20Profile%2011.6.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tou\Desktop\Sub-regional\Sub-regional%20Profile%20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tou\Desktop\Sub-regional\2018%20TOP%20COMPANIES%20IN%20THE%20REG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tou\Desktop\GTAP\AfCFTA\East%20Africa\East%20Africa_AfCFTA_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tou\Desktop\Research\GTAP\AfCFTA\East%20Africa\Summary%20of%20Rwanda%20resul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tou\Desktop\Research\GTAP\AfCFTA\East%20Africa\Summary%20of%20Rwanda%20resul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469483062493797E-2"/>
          <c:y val="7.44540427592182E-2"/>
          <c:w val="0.89246969000932197"/>
          <c:h val="0.78260199271207609"/>
        </c:manualLayout>
      </c:layout>
      <c:barChart>
        <c:barDir val="bar"/>
        <c:grouping val="stacked"/>
        <c:varyColors val="0"/>
        <c:ser>
          <c:idx val="2"/>
          <c:order val="0"/>
          <c:tx>
            <c:strRef>
              <c:f>'Y_d (2)'!$AF$19</c:f>
              <c:strCache>
                <c:ptCount val="1"/>
                <c:pt idx="0">
                  <c:v>Private consumption</c:v>
                </c:pt>
              </c:strCache>
            </c:strRef>
          </c:tx>
          <c:spPr>
            <a:solidFill>
              <a:srgbClr val="B8E08C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AE4-4E07-8680-80F7BED563E5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AE4-4E07-8680-80F7BED563E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AE4-4E07-8680-80F7BED563E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'Y_d (2)'!$AE$72:$AE$85</c:f>
              <c:strCache>
                <c:ptCount val="14"/>
                <c:pt idx="0">
                  <c:v>Djibouti</c:v>
                </c:pt>
                <c:pt idx="1">
                  <c:v>Seychelles</c:v>
                </c:pt>
                <c:pt idx="2">
                  <c:v>Tanzania</c:v>
                </c:pt>
                <c:pt idx="3">
                  <c:v>Ethiopia</c:v>
                </c:pt>
                <c:pt idx="4">
                  <c:v>Somalia</c:v>
                </c:pt>
                <c:pt idx="5">
                  <c:v>Madagascar</c:v>
                </c:pt>
                <c:pt idx="6">
                  <c:v>Rwanda</c:v>
                </c:pt>
                <c:pt idx="7">
                  <c:v>D.R. Congo</c:v>
                </c:pt>
                <c:pt idx="8">
                  <c:v>South Sudan</c:v>
                </c:pt>
                <c:pt idx="9">
                  <c:v>Uganda</c:v>
                </c:pt>
                <c:pt idx="10">
                  <c:v>Kenya</c:v>
                </c:pt>
                <c:pt idx="11">
                  <c:v>Eritrea</c:v>
                </c:pt>
                <c:pt idx="12">
                  <c:v>Comoros</c:v>
                </c:pt>
                <c:pt idx="13">
                  <c:v>Burundi</c:v>
                </c:pt>
              </c:strCache>
            </c:strRef>
          </c:cat>
          <c:val>
            <c:numRef>
              <c:f>'Y_d (2)'!$AF$72:$AF$85</c:f>
              <c:numCache>
                <c:formatCode>0%</c:formatCode>
                <c:ptCount val="14"/>
                <c:pt idx="0">
                  <c:v>0.57216718115154952</c:v>
                </c:pt>
                <c:pt idx="1">
                  <c:v>0.5814152893366199</c:v>
                </c:pt>
                <c:pt idx="2">
                  <c:v>0.62597938823821431</c:v>
                </c:pt>
                <c:pt idx="3">
                  <c:v>0.6423911863124081</c:v>
                </c:pt>
                <c:pt idx="4">
                  <c:v>0.72642250330187985</c:v>
                </c:pt>
                <c:pt idx="5">
                  <c:v>0.75527234946928323</c:v>
                </c:pt>
                <c:pt idx="6">
                  <c:v>0.75937870211925762</c:v>
                </c:pt>
                <c:pt idx="7">
                  <c:v>0.77522328641993676</c:v>
                </c:pt>
                <c:pt idx="8">
                  <c:v>0.77769457136246922</c:v>
                </c:pt>
                <c:pt idx="9">
                  <c:v>0.77941819784226585</c:v>
                </c:pt>
                <c:pt idx="10">
                  <c:v>0.78500240443398073</c:v>
                </c:pt>
                <c:pt idx="11">
                  <c:v>0.79796676213781548</c:v>
                </c:pt>
                <c:pt idx="12">
                  <c:v>0.83838324494032568</c:v>
                </c:pt>
                <c:pt idx="13">
                  <c:v>0.93366635076398385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E4-4E07-8680-80F7BED563E5}"/>
            </c:ext>
          </c:extLst>
        </c:ser>
        <c:ser>
          <c:idx val="0"/>
          <c:order val="1"/>
          <c:tx>
            <c:strRef>
              <c:f>'Y_d (2)'!$AG$19</c:f>
              <c:strCache>
                <c:ptCount val="1"/>
                <c:pt idx="0">
                  <c:v>Public consumption</c:v>
                </c:pt>
              </c:strCache>
            </c:strRef>
          </c:tx>
          <c:spPr>
            <a:pattFill prst="dkDnDiag">
              <a:fgClr>
                <a:srgbClr val="FAC09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AE4-4E07-8680-80F7BED563E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AE4-4E07-8680-80F7BED563E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'Y_d (2)'!$AE$72:$AE$85</c:f>
              <c:strCache>
                <c:ptCount val="14"/>
                <c:pt idx="0">
                  <c:v>Djibouti</c:v>
                </c:pt>
                <c:pt idx="1">
                  <c:v>Seychelles</c:v>
                </c:pt>
                <c:pt idx="2">
                  <c:v>Tanzania</c:v>
                </c:pt>
                <c:pt idx="3">
                  <c:v>Ethiopia</c:v>
                </c:pt>
                <c:pt idx="4">
                  <c:v>Somalia</c:v>
                </c:pt>
                <c:pt idx="5">
                  <c:v>Madagascar</c:v>
                </c:pt>
                <c:pt idx="6">
                  <c:v>Rwanda</c:v>
                </c:pt>
                <c:pt idx="7">
                  <c:v>D.R. Congo</c:v>
                </c:pt>
                <c:pt idx="8">
                  <c:v>South Sudan</c:v>
                </c:pt>
                <c:pt idx="9">
                  <c:v>Uganda</c:v>
                </c:pt>
                <c:pt idx="10">
                  <c:v>Kenya</c:v>
                </c:pt>
                <c:pt idx="11">
                  <c:v>Eritrea</c:v>
                </c:pt>
                <c:pt idx="12">
                  <c:v>Comoros</c:v>
                </c:pt>
                <c:pt idx="13">
                  <c:v>Burundi</c:v>
                </c:pt>
              </c:strCache>
            </c:strRef>
          </c:cat>
          <c:val>
            <c:numRef>
              <c:f>'Y_d (2)'!$AG$72:$AG$85</c:f>
              <c:numCache>
                <c:formatCode>0%</c:formatCode>
                <c:ptCount val="14"/>
                <c:pt idx="0">
                  <c:v>0.3243786527410043</c:v>
                </c:pt>
                <c:pt idx="1">
                  <c:v>0.21040220865762321</c:v>
                </c:pt>
                <c:pt idx="2">
                  <c:v>0.13649964918503144</c:v>
                </c:pt>
                <c:pt idx="3">
                  <c:v>0.12474992919091821</c:v>
                </c:pt>
                <c:pt idx="4">
                  <c:v>8.7251046271407784E-2</c:v>
                </c:pt>
                <c:pt idx="5">
                  <c:v>0.15103794594987263</c:v>
                </c:pt>
                <c:pt idx="6">
                  <c:v>0.15216532841911293</c:v>
                </c:pt>
                <c:pt idx="7">
                  <c:v>5.5114434243134433E-2</c:v>
                </c:pt>
                <c:pt idx="8">
                  <c:v>0.19330754818050944</c:v>
                </c:pt>
                <c:pt idx="9">
                  <c:v>7.1979532215738148E-2</c:v>
                </c:pt>
                <c:pt idx="10">
                  <c:v>0.13939406035020618</c:v>
                </c:pt>
                <c:pt idx="11">
                  <c:v>0.19419801747217721</c:v>
                </c:pt>
                <c:pt idx="12">
                  <c:v>0.14470038465168406</c:v>
                </c:pt>
                <c:pt idx="13">
                  <c:v>0.18402097455721783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E4-4E07-8680-80F7BED563E5}"/>
            </c:ext>
          </c:extLst>
        </c:ser>
        <c:ser>
          <c:idx val="1"/>
          <c:order val="2"/>
          <c:tx>
            <c:strRef>
              <c:f>'Y_d (2)'!$AH$19</c:f>
              <c:strCache>
                <c:ptCount val="1"/>
                <c:pt idx="0">
                  <c:v>Investment</c:v>
                </c:pt>
              </c:strCache>
            </c:strRef>
          </c:tx>
          <c:spPr>
            <a:solidFill>
              <a:srgbClr val="8EB4E3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AE4-4E07-8680-80F7BED563E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AAE4-4E07-8680-80F7BED563E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'Y_d (2)'!$AE$72:$AE$85</c:f>
              <c:strCache>
                <c:ptCount val="14"/>
                <c:pt idx="0">
                  <c:v>Djibouti</c:v>
                </c:pt>
                <c:pt idx="1">
                  <c:v>Seychelles</c:v>
                </c:pt>
                <c:pt idx="2">
                  <c:v>Tanzania</c:v>
                </c:pt>
                <c:pt idx="3">
                  <c:v>Ethiopia</c:v>
                </c:pt>
                <c:pt idx="4">
                  <c:v>Somalia</c:v>
                </c:pt>
                <c:pt idx="5">
                  <c:v>Madagascar</c:v>
                </c:pt>
                <c:pt idx="6">
                  <c:v>Rwanda</c:v>
                </c:pt>
                <c:pt idx="7">
                  <c:v>D.R. Congo</c:v>
                </c:pt>
                <c:pt idx="8">
                  <c:v>South Sudan</c:v>
                </c:pt>
                <c:pt idx="9">
                  <c:v>Uganda</c:v>
                </c:pt>
                <c:pt idx="10">
                  <c:v>Kenya</c:v>
                </c:pt>
                <c:pt idx="11">
                  <c:v>Eritrea</c:v>
                </c:pt>
                <c:pt idx="12">
                  <c:v>Comoros</c:v>
                </c:pt>
                <c:pt idx="13">
                  <c:v>Burundi</c:v>
                </c:pt>
              </c:strCache>
            </c:strRef>
          </c:cat>
          <c:val>
            <c:numRef>
              <c:f>'Y_d (2)'!$AH$72:$AH$85</c:f>
              <c:numCache>
                <c:formatCode>0%</c:formatCode>
                <c:ptCount val="14"/>
                <c:pt idx="0">
                  <c:v>0.50380373113385923</c:v>
                </c:pt>
                <c:pt idx="1">
                  <c:v>0.33237050891679215</c:v>
                </c:pt>
                <c:pt idx="2">
                  <c:v>0.26122616896303302</c:v>
                </c:pt>
                <c:pt idx="3">
                  <c:v>0.3944015485078588</c:v>
                </c:pt>
                <c:pt idx="4">
                  <c:v>0.20006947298462716</c:v>
                </c:pt>
                <c:pt idx="5">
                  <c:v>0.16366736632692727</c:v>
                </c:pt>
                <c:pt idx="6">
                  <c:v>0.23377649072002085</c:v>
                </c:pt>
                <c:pt idx="7">
                  <c:v>0.207945026181729</c:v>
                </c:pt>
                <c:pt idx="8">
                  <c:v>8.5847277240457001E-2</c:v>
                </c:pt>
                <c:pt idx="9">
                  <c:v>0.2255964454348898</c:v>
                </c:pt>
                <c:pt idx="10">
                  <c:v>0.18836670900285157</c:v>
                </c:pt>
                <c:pt idx="11">
                  <c:v>7.8274164008409197E-2</c:v>
                </c:pt>
                <c:pt idx="12">
                  <c:v>0.184184018960555</c:v>
                </c:pt>
                <c:pt idx="13">
                  <c:v>9.186411834688156E-2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AE4-4E07-8680-80F7BED563E5}"/>
            </c:ext>
          </c:extLst>
        </c:ser>
        <c:ser>
          <c:idx val="6"/>
          <c:order val="3"/>
          <c:tx>
            <c:strRef>
              <c:f>'Y_d (2)'!$AI$19</c:f>
              <c:strCache>
                <c:ptCount val="1"/>
                <c:pt idx="0">
                  <c:v>Net exports</c:v>
                </c:pt>
              </c:strCache>
            </c:strRef>
          </c:tx>
          <c:spPr>
            <a:pattFill prst="dkDnDiag">
              <a:fgClr>
                <a:schemeClr val="accent4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AAE4-4E07-8680-80F7BED563E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AAE4-4E07-8680-80F7BED563E5}"/>
              </c:ext>
            </c:extLst>
          </c:dPt>
          <c:cat>
            <c:strRef>
              <c:f>'Y_d (2)'!$AE$72:$AE$85</c:f>
              <c:strCache>
                <c:ptCount val="14"/>
                <c:pt idx="0">
                  <c:v>Djibouti</c:v>
                </c:pt>
                <c:pt idx="1">
                  <c:v>Seychelles</c:v>
                </c:pt>
                <c:pt idx="2">
                  <c:v>Tanzania</c:v>
                </c:pt>
                <c:pt idx="3">
                  <c:v>Ethiopia</c:v>
                </c:pt>
                <c:pt idx="4">
                  <c:v>Somalia</c:v>
                </c:pt>
                <c:pt idx="5">
                  <c:v>Madagascar</c:v>
                </c:pt>
                <c:pt idx="6">
                  <c:v>Rwanda</c:v>
                </c:pt>
                <c:pt idx="7">
                  <c:v>D.R. Congo</c:v>
                </c:pt>
                <c:pt idx="8">
                  <c:v>South Sudan</c:v>
                </c:pt>
                <c:pt idx="9">
                  <c:v>Uganda</c:v>
                </c:pt>
                <c:pt idx="10">
                  <c:v>Kenya</c:v>
                </c:pt>
                <c:pt idx="11">
                  <c:v>Eritrea</c:v>
                </c:pt>
                <c:pt idx="12">
                  <c:v>Comoros</c:v>
                </c:pt>
                <c:pt idx="13">
                  <c:v>Burundi</c:v>
                </c:pt>
              </c:strCache>
            </c:strRef>
          </c:cat>
          <c:val>
            <c:numRef>
              <c:f>'Y_d (2)'!$AI$72:$AI$85</c:f>
              <c:numCache>
                <c:formatCode>0%</c:formatCode>
                <c:ptCount val="14"/>
                <c:pt idx="0">
                  <c:v>-0.40034956502641289</c:v>
                </c:pt>
                <c:pt idx="1">
                  <c:v>-0.12418800691103511</c:v>
                </c:pt>
                <c:pt idx="2">
                  <c:v>-2.3705206386278772E-2</c:v>
                </c:pt>
                <c:pt idx="3">
                  <c:v>-0.16154266401118514</c:v>
                </c:pt>
                <c:pt idx="4">
                  <c:v>-1.3743022557914831E-2</c:v>
                </c:pt>
                <c:pt idx="5">
                  <c:v>-6.9977661746083247E-2</c:v>
                </c:pt>
                <c:pt idx="6">
                  <c:v>-0.14532052125839151</c:v>
                </c:pt>
                <c:pt idx="7">
                  <c:v>-3.8282746844800243E-2</c:v>
                </c:pt>
                <c:pt idx="8">
                  <c:v>-5.684939678343575E-2</c:v>
                </c:pt>
                <c:pt idx="9">
                  <c:v>-7.699417549289371E-2</c:v>
                </c:pt>
                <c:pt idx="10">
                  <c:v>-0.11276317378703864</c:v>
                </c:pt>
                <c:pt idx="11">
                  <c:v>-7.0438943618401847E-2</c:v>
                </c:pt>
                <c:pt idx="12">
                  <c:v>-0.16726764855256487</c:v>
                </c:pt>
                <c:pt idx="13">
                  <c:v>-0.20955144366808329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AE4-4E07-8680-80F7BED563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2695040"/>
        <c:axId val="182696576"/>
      </c:barChart>
      <c:catAx>
        <c:axId val="182695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2696576"/>
        <c:crosses val="autoZero"/>
        <c:auto val="1"/>
        <c:lblAlgn val="ctr"/>
        <c:lblOffset val="100"/>
        <c:noMultiLvlLbl val="0"/>
      </c:catAx>
      <c:valAx>
        <c:axId val="182696576"/>
        <c:scaling>
          <c:orientation val="minMax"/>
          <c:max val="1.5"/>
          <c:min val="-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Lato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2695040"/>
        <c:crosses val="autoZero"/>
        <c:crossBetween val="between"/>
        <c:majorUnit val="0.5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7444674308472835"/>
          <c:y val="0.95092245750834548"/>
          <c:w val="0.72806582902828043"/>
          <c:h val="4.4897851718378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Lato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753664293036813E-2"/>
          <c:y val="4.4611252128024963E-2"/>
          <c:w val="0.93323410873813628"/>
          <c:h val="0.8797898654668596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Trade!$F$166</c:f>
              <c:strCache>
                <c:ptCount val="1"/>
                <c:pt idx="0">
                  <c:v>Trade balance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Trade!$G$6:$X$6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Trade!$G$166:$X$166</c:f>
              <c:numCache>
                <c:formatCode>#,##0.0</c:formatCode>
                <c:ptCount val="18"/>
                <c:pt idx="0">
                  <c:v>-5.3908250590000018</c:v>
                </c:pt>
                <c:pt idx="1">
                  <c:v>-6.1029079869999991</c:v>
                </c:pt>
                <c:pt idx="2">
                  <c:v>-5.1030616899999997</c:v>
                </c:pt>
                <c:pt idx="3">
                  <c:v>-6.9587687869999986</c:v>
                </c:pt>
                <c:pt idx="4">
                  <c:v>-8.8278092420000007</c:v>
                </c:pt>
                <c:pt idx="5">
                  <c:v>-11.561201051000001</c:v>
                </c:pt>
                <c:pt idx="6">
                  <c:v>-15.602180494000001</c:v>
                </c:pt>
                <c:pt idx="7">
                  <c:v>-19.673850090000002</c:v>
                </c:pt>
                <c:pt idx="8">
                  <c:v>-26.836660800000008</c:v>
                </c:pt>
                <c:pt idx="9">
                  <c:v>-23.975153612</c:v>
                </c:pt>
                <c:pt idx="10">
                  <c:v>-24.477196387999992</c:v>
                </c:pt>
                <c:pt idx="11">
                  <c:v>-30.077413453999998</c:v>
                </c:pt>
                <c:pt idx="12">
                  <c:v>-35.442378568999999</c:v>
                </c:pt>
                <c:pt idx="13">
                  <c:v>-38.02846429600001</c:v>
                </c:pt>
                <c:pt idx="14">
                  <c:v>-42.587369014000004</c:v>
                </c:pt>
                <c:pt idx="15">
                  <c:v>-40.011736758000005</c:v>
                </c:pt>
                <c:pt idx="16">
                  <c:v>-34.902810620000011</c:v>
                </c:pt>
                <c:pt idx="17">
                  <c:v>-35.846374629999985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D8-4D39-AD2F-F022C237833D}"/>
            </c:ext>
          </c:extLst>
        </c:ser>
        <c:ser>
          <c:idx val="2"/>
          <c:order val="1"/>
          <c:tx>
            <c:strRef>
              <c:f>Trade!$F$23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Trade!$G$6:$X$6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Trade!$G$23:$X$23</c:f>
              <c:numCache>
                <c:formatCode>#,##0.0</c:formatCode>
                <c:ptCount val="18"/>
                <c:pt idx="0">
                  <c:v>5.3514381430000002</c:v>
                </c:pt>
                <c:pt idx="1">
                  <c:v>6.1431412700000001</c:v>
                </c:pt>
                <c:pt idx="2">
                  <c:v>6.3085761429999989</c:v>
                </c:pt>
                <c:pt idx="3">
                  <c:v>7.6286479739999997</c:v>
                </c:pt>
                <c:pt idx="4">
                  <c:v>8.997908626000001</c:v>
                </c:pt>
                <c:pt idx="5">
                  <c:v>10.904263280999999</c:v>
                </c:pt>
                <c:pt idx="6">
                  <c:v>12.032908656000002</c:v>
                </c:pt>
                <c:pt idx="7">
                  <c:v>14.309726319999998</c:v>
                </c:pt>
                <c:pt idx="8">
                  <c:v>18.416663269000001</c:v>
                </c:pt>
                <c:pt idx="9">
                  <c:v>16.497674879000002</c:v>
                </c:pt>
                <c:pt idx="10">
                  <c:v>20.934873965000005</c:v>
                </c:pt>
                <c:pt idx="11">
                  <c:v>25.42528244</c:v>
                </c:pt>
                <c:pt idx="12">
                  <c:v>26.854183900999999</c:v>
                </c:pt>
                <c:pt idx="13">
                  <c:v>26.030211473999998</c:v>
                </c:pt>
                <c:pt idx="14">
                  <c:v>27.876802169000001</c:v>
                </c:pt>
                <c:pt idx="15">
                  <c:v>26.084682377</c:v>
                </c:pt>
                <c:pt idx="16">
                  <c:v>25.464553888999998</c:v>
                </c:pt>
                <c:pt idx="17">
                  <c:v>28.663125499000003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D8-4D39-AD2F-F022C237833D}"/>
            </c:ext>
          </c:extLst>
        </c:ser>
        <c:ser>
          <c:idx val="0"/>
          <c:order val="2"/>
          <c:tx>
            <c:strRef>
              <c:f>Trade!$F$165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rgbClr val="FFAC33"/>
            </a:solidFill>
            <a:ln>
              <a:noFill/>
            </a:ln>
            <a:effectLst/>
          </c:spPr>
          <c:invertIfNegative val="0"/>
          <c:cat>
            <c:strRef>
              <c:f>Trade!$G$6:$X$6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Trade!$G$165:$X$165</c:f>
              <c:numCache>
                <c:formatCode>#,##0.0</c:formatCode>
                <c:ptCount val="18"/>
                <c:pt idx="0">
                  <c:v>10.742263202000002</c:v>
                </c:pt>
                <c:pt idx="1">
                  <c:v>12.246049256999999</c:v>
                </c:pt>
                <c:pt idx="2">
                  <c:v>11.411637832999999</c:v>
                </c:pt>
                <c:pt idx="3">
                  <c:v>14.587416760999998</c:v>
                </c:pt>
                <c:pt idx="4">
                  <c:v>17.825717868000002</c:v>
                </c:pt>
                <c:pt idx="5">
                  <c:v>22.465464332</c:v>
                </c:pt>
                <c:pt idx="6">
                  <c:v>27.635089150000002</c:v>
                </c:pt>
                <c:pt idx="7">
                  <c:v>33.983576409999998</c:v>
                </c:pt>
                <c:pt idx="8">
                  <c:v>45.253324069000008</c:v>
                </c:pt>
                <c:pt idx="9">
                  <c:v>40.472828491000001</c:v>
                </c:pt>
                <c:pt idx="10">
                  <c:v>45.412070352999997</c:v>
                </c:pt>
                <c:pt idx="11">
                  <c:v>55.502695893999999</c:v>
                </c:pt>
                <c:pt idx="12">
                  <c:v>62.296562469999998</c:v>
                </c:pt>
                <c:pt idx="13">
                  <c:v>64.058675770000008</c:v>
                </c:pt>
                <c:pt idx="14">
                  <c:v>70.464171183000005</c:v>
                </c:pt>
                <c:pt idx="15">
                  <c:v>66.096419135000005</c:v>
                </c:pt>
                <c:pt idx="16">
                  <c:v>60.367364509000005</c:v>
                </c:pt>
                <c:pt idx="17">
                  <c:v>64.509500128999989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D8-4D39-AD2F-F022C23783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6335832"/>
        <c:axId val="566336160"/>
      </c:barChart>
      <c:catAx>
        <c:axId val="566335832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566336160"/>
        <c:crosses val="autoZero"/>
        <c:auto val="1"/>
        <c:lblAlgn val="ctr"/>
        <c:lblOffset val="100"/>
        <c:noMultiLvlLbl val="0"/>
      </c:catAx>
      <c:valAx>
        <c:axId val="56633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566335832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7.4124416175868388E-2"/>
          <c:y val="8.0036082251262075E-2"/>
          <c:w val="0.45034849178195457"/>
          <c:h val="7.41419221848267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Lato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456036745406818E-2"/>
          <c:y val="4.2083333333333334E-2"/>
          <c:w val="0.83608267716535434"/>
          <c:h val="0.62953922426363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'Current_2018@Jeune Afrique'!$R$15</c:f>
              <c:strCache>
                <c:ptCount val="1"/>
                <c:pt idx="0">
                  <c:v>Net Profits Margin (%) (right axis)</c:v>
                </c:pt>
              </c:strCache>
            </c:strRef>
          </c:tx>
          <c:spPr>
            <a:solidFill>
              <a:srgbClr val="FFAC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'Current_2018@Jeune Afrique'!$P$16:$P$24</c:f>
              <c:strCache>
                <c:ptCount val="9"/>
                <c:pt idx="0">
                  <c:v>ICT/Telecoms</c:v>
                </c:pt>
                <c:pt idx="1">
                  <c:v>Agribusiness</c:v>
                </c:pt>
                <c:pt idx="2">
                  <c:v>Food and drink</c:v>
                </c:pt>
                <c:pt idx="3">
                  <c:v>Insurance</c:v>
                </c:pt>
                <c:pt idx="4">
                  <c:v>Others</c:v>
                </c:pt>
                <c:pt idx="5">
                  <c:v>Air Transport</c:v>
                </c:pt>
                <c:pt idx="6">
                  <c:v>Mining </c:v>
                </c:pt>
                <c:pt idx="7">
                  <c:v>Utilities</c:v>
                </c:pt>
                <c:pt idx="8">
                  <c:v>Petroleum Services</c:v>
                </c:pt>
              </c:strCache>
            </c:strRef>
          </c:cat>
          <c:val>
            <c:numRef>
              <c:f>'Current_2018@Jeune Afrique'!$R$16:$R$24</c:f>
              <c:numCache>
                <c:formatCode>0.0%</c:formatCode>
                <c:ptCount val="9"/>
                <c:pt idx="0">
                  <c:v>0.12698204261186435</c:v>
                </c:pt>
                <c:pt idx="1">
                  <c:v>0.11995781703137359</c:v>
                </c:pt>
                <c:pt idx="2">
                  <c:v>0.10052319087649168</c:v>
                </c:pt>
                <c:pt idx="3">
                  <c:v>7.9310344827586213E-2</c:v>
                </c:pt>
                <c:pt idx="4">
                  <c:v>5.6806402122983768E-2</c:v>
                </c:pt>
                <c:pt idx="5">
                  <c:v>5.0745312681961113E-2</c:v>
                </c:pt>
                <c:pt idx="6">
                  <c:v>5.0031230480949401E-2</c:v>
                </c:pt>
                <c:pt idx="7">
                  <c:v>4.5566607158037911E-2</c:v>
                </c:pt>
                <c:pt idx="8">
                  <c:v>2.412316365804738E-2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F6-4066-8672-B74C3C1A32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5410336"/>
        <c:axId val="485409352"/>
      </c:barChart>
      <c:catAx>
        <c:axId val="485410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485409352"/>
        <c:crosses val="autoZero"/>
        <c:auto val="1"/>
        <c:lblAlgn val="ctr"/>
        <c:lblOffset val="100"/>
        <c:noMultiLvlLbl val="0"/>
      </c:catAx>
      <c:valAx>
        <c:axId val="48540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485410336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214370639567488"/>
          <c:y val="5.0925925925925923E-2"/>
          <c:w val="0.68707001368418696"/>
          <c:h val="0.79116970626631655"/>
        </c:manualLayout>
      </c:layout>
      <c:barChart>
        <c:barDir val="bar"/>
        <c:grouping val="stacked"/>
        <c:varyColors val="0"/>
        <c:ser>
          <c:idx val="3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VXMD!$J$64:$J$70</c:f>
              <c:strCache>
                <c:ptCount val="7"/>
                <c:pt idx="0">
                  <c:v>Grains and crops</c:v>
                </c:pt>
                <c:pt idx="1">
                  <c:v>Mining and extraction</c:v>
                </c:pt>
                <c:pt idx="2">
                  <c:v>Livestock and meat products</c:v>
                </c:pt>
                <c:pt idx="3">
                  <c:v>Textiles and clothing</c:v>
                </c:pt>
                <c:pt idx="4">
                  <c:v>Heavy manufacturing</c:v>
                </c:pt>
                <c:pt idx="5">
                  <c:v>Light manufacturing</c:v>
                </c:pt>
                <c:pt idx="6">
                  <c:v>Processed food</c:v>
                </c:pt>
              </c:strCache>
            </c:strRef>
          </c:cat>
          <c:val>
            <c:numRef>
              <c:f>VXMD!$L$64:$L$70</c:f>
              <c:numCache>
                <c:formatCode>0%</c:formatCode>
                <c:ptCount val="7"/>
                <c:pt idx="0" formatCode="0.00%">
                  <c:v>7.5999999999999998E-2</c:v>
                </c:pt>
                <c:pt idx="1">
                  <c:v>0.12</c:v>
                </c:pt>
                <c:pt idx="2" formatCode="0.00%">
                  <c:v>0.16800000000000001</c:v>
                </c:pt>
                <c:pt idx="3" formatCode="0.00%">
                  <c:v>0.17499999999999999</c:v>
                </c:pt>
                <c:pt idx="4" formatCode="0.00%">
                  <c:v>0.309</c:v>
                </c:pt>
                <c:pt idx="5" formatCode="0.00%">
                  <c:v>0.61099999999999999</c:v>
                </c:pt>
                <c:pt idx="6" formatCode="0.00%">
                  <c:v>0.755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BC-45F2-9541-7AB2B2822E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321489200"/>
        <c:axId val="322105512"/>
      </c:barChart>
      <c:catAx>
        <c:axId val="321489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322105512"/>
        <c:crosses val="autoZero"/>
        <c:auto val="1"/>
        <c:lblAlgn val="ctr"/>
        <c:lblOffset val="100"/>
        <c:noMultiLvlLbl val="0"/>
      </c:catAx>
      <c:valAx>
        <c:axId val="322105512"/>
        <c:scaling>
          <c:orientation val="minMax"/>
          <c:max val="0.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Lato"/>
                <a:ea typeface="+mn-ea"/>
                <a:cs typeface="+mn-cs"/>
              </a:defRPr>
            </a:pPr>
            <a:endParaRPr lang="en-US"/>
          </a:p>
        </c:txPr>
        <c:crossAx val="321489200"/>
        <c:crosses val="autoZero"/>
        <c:crossBetween val="between"/>
        <c:majorUnit val="0.2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04284971286378"/>
          <c:y val="5.2538414406281445E-2"/>
          <c:w val="0.66271471311447205"/>
          <c:h val="0.85266881815227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CGE_VXMD!$AS$140</c:f>
              <c:strCache>
                <c:ptCount val="1"/>
                <c:pt idx="0">
                  <c:v>Increase in exports to Africa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CGE_VXMD!$AV$141:$AV$150</c:f>
              <c:strCache>
                <c:ptCount val="10"/>
                <c:pt idx="0">
                  <c:v>Ferrous Metals</c:v>
                </c:pt>
                <c:pt idx="1">
                  <c:v>Food Products</c:v>
                </c:pt>
                <c:pt idx="2">
                  <c:v>Manufactures nec</c:v>
                </c:pt>
                <c:pt idx="3">
                  <c:v>Cattle</c:v>
                </c:pt>
                <c:pt idx="4">
                  <c:v>Leather Products</c:v>
                </c:pt>
                <c:pt idx="5">
                  <c:v>Rubber and Plastic Products</c:v>
                </c:pt>
                <c:pt idx="6">
                  <c:v>Chemical Products</c:v>
                </c:pt>
                <c:pt idx="7">
                  <c:v>Mineral Products</c:v>
                </c:pt>
                <c:pt idx="8">
                  <c:v>Textiles</c:v>
                </c:pt>
                <c:pt idx="9">
                  <c:v>Computer, Electronic and Optic</c:v>
                </c:pt>
              </c:strCache>
            </c:strRef>
          </c:cat>
          <c:val>
            <c:numRef>
              <c:f>CGE_VXMD!$AW$141:$AW$150</c:f>
              <c:numCache>
                <c:formatCode>General</c:formatCode>
                <c:ptCount val="10"/>
                <c:pt idx="0">
                  <c:v>15.5</c:v>
                </c:pt>
                <c:pt idx="1">
                  <c:v>7.5</c:v>
                </c:pt>
                <c:pt idx="2">
                  <c:v>4.4000000000000004</c:v>
                </c:pt>
                <c:pt idx="3">
                  <c:v>1.7000000000000002</c:v>
                </c:pt>
                <c:pt idx="4">
                  <c:v>1.5</c:v>
                </c:pt>
                <c:pt idx="5">
                  <c:v>1.3000000000000003</c:v>
                </c:pt>
                <c:pt idx="6">
                  <c:v>1.2999999999999998</c:v>
                </c:pt>
                <c:pt idx="7">
                  <c:v>1.2999999999999996</c:v>
                </c:pt>
                <c:pt idx="8">
                  <c:v>0.7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C4-4ED1-A780-C5DB74D58D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40876608"/>
        <c:axId val="340877592"/>
      </c:barChart>
      <c:catAx>
        <c:axId val="340876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877592"/>
        <c:crosses val="autoZero"/>
        <c:auto val="1"/>
        <c:lblAlgn val="ctr"/>
        <c:lblOffset val="100"/>
        <c:noMultiLvlLbl val="0"/>
      </c:catAx>
      <c:valAx>
        <c:axId val="340877592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876608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CGE_VIMS!$AS$140</c:f>
              <c:strCache>
                <c:ptCount val="1"/>
                <c:pt idx="0">
                  <c:v>Increase in imports from Africa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CGE_VIMS!$AV$141:$AV$150</c:f>
              <c:strCache>
                <c:ptCount val="10"/>
                <c:pt idx="0">
                  <c:v>Sugar</c:v>
                </c:pt>
                <c:pt idx="1">
                  <c:v>Textiles</c:v>
                </c:pt>
                <c:pt idx="2">
                  <c:v>Metal Products</c:v>
                </c:pt>
                <c:pt idx="3">
                  <c:v>Electrical Equipment</c:v>
                </c:pt>
                <c:pt idx="4">
                  <c:v>Ferrous Metals</c:v>
                </c:pt>
                <c:pt idx="5">
                  <c:v>Manufactures nec</c:v>
                </c:pt>
                <c:pt idx="6">
                  <c:v>Mineral Products</c:v>
                </c:pt>
                <c:pt idx="7">
                  <c:v>Machinery</c:v>
                </c:pt>
                <c:pt idx="8">
                  <c:v>Computer, Electronic and Optic</c:v>
                </c:pt>
                <c:pt idx="9">
                  <c:v>Rubber and Plastic Products</c:v>
                </c:pt>
              </c:strCache>
            </c:strRef>
          </c:cat>
          <c:val>
            <c:numRef>
              <c:f>CGE_VIMS!$AW$141:$AW$150</c:f>
              <c:numCache>
                <c:formatCode>General</c:formatCode>
                <c:ptCount val="10"/>
                <c:pt idx="0">
                  <c:v>19.3</c:v>
                </c:pt>
                <c:pt idx="1">
                  <c:v>11.799999999999999</c:v>
                </c:pt>
                <c:pt idx="2">
                  <c:v>3.0000000000000009</c:v>
                </c:pt>
                <c:pt idx="3">
                  <c:v>2.1</c:v>
                </c:pt>
                <c:pt idx="4">
                  <c:v>1.900000000000001</c:v>
                </c:pt>
                <c:pt idx="5">
                  <c:v>1.7999999999999998</c:v>
                </c:pt>
                <c:pt idx="6">
                  <c:v>1.5000000000000004</c:v>
                </c:pt>
                <c:pt idx="7">
                  <c:v>1.4000000000000004</c:v>
                </c:pt>
                <c:pt idx="8">
                  <c:v>1.4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E-4286-8ED9-4244E2544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40876608"/>
        <c:axId val="340877592"/>
      </c:barChart>
      <c:catAx>
        <c:axId val="340876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877592"/>
        <c:crosses val="autoZero"/>
        <c:auto val="1"/>
        <c:lblAlgn val="ctr"/>
        <c:lblOffset val="100"/>
        <c:noMultiLvlLbl val="0"/>
      </c:catAx>
      <c:valAx>
        <c:axId val="340877592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876608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0.11739</cdr:x>
      <cdr:y>0.01799</cdr:y>
    </cdr:from>
    <cdr:to>
      <cdr:x>0.37749</cdr:x>
      <cdr:y>0.108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0305" y="66560"/>
          <a:ext cx="1551609" cy="333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900" dirty="0">
              <a:latin typeface="Lato"/>
            </a:rPr>
            <a:t>Demand shares, 2017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>
              <a:defRPr sz="1200"/>
            </a:lvl1pPr>
          </a:lstStyle>
          <a:p>
            <a:endParaRPr lang="x-none" alt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>
              <a:defRPr sz="1200"/>
            </a:lvl1pPr>
          </a:lstStyle>
          <a:p>
            <a:fld id="{46029901-C239-E446-9CCA-902F683B6927}" type="datetimeFigureOut">
              <a:rPr lang="en-US" altLang="x-none"/>
              <a:pPr/>
              <a:t>9/17/2020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>
              <a:defRPr sz="1200"/>
            </a:lvl1pPr>
          </a:lstStyle>
          <a:p>
            <a:endParaRPr lang="x-none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defRPr sz="1200"/>
            </a:lvl1pPr>
          </a:lstStyle>
          <a:p>
            <a:fld id="{4A0130CD-7F5F-3A44-A75E-67E586D0108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74662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Helvetica Neue" pitchFamily="2"/>
              </a:rPr>
              <a:t>Click to edit Master text styles</a:t>
            </a:r>
          </a:p>
          <a:p>
            <a:pPr lvl="1"/>
            <a:r>
              <a:rPr lang="en-US" noProof="0">
                <a:sym typeface="Helvetica Neue" pitchFamily="2"/>
              </a:rPr>
              <a:t>Second level</a:t>
            </a:r>
          </a:p>
          <a:p>
            <a:pPr lvl="2"/>
            <a:r>
              <a:rPr lang="en-US" noProof="0">
                <a:sym typeface="Helvetica Neue" pitchFamily="2"/>
              </a:rPr>
              <a:t>Third level</a:t>
            </a:r>
          </a:p>
          <a:p>
            <a:pPr lvl="3"/>
            <a:r>
              <a:rPr lang="en-US" noProof="0">
                <a:sym typeface="Helvetica Neue" pitchFamily="2"/>
              </a:rPr>
              <a:t>Fourth level</a:t>
            </a:r>
          </a:p>
          <a:p>
            <a:pPr lvl="4"/>
            <a:r>
              <a:rPr lang="en-US" noProof="0">
                <a:sym typeface="Helvetica Neue" pitchFamily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7227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 Neue" pitchFamily="2"/>
        <a:ea typeface="Helvetica Neue" pitchFamily="2"/>
        <a:cs typeface="Helvetica Neue" pitchFamily="2"/>
        <a:sym typeface="Helvetica Neue" charset="0"/>
      </a:defRPr>
    </a:lvl1pPr>
    <a:lvl2pPr indent="228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 Neue" pitchFamily="2"/>
        <a:ea typeface="Helvetica Neue" pitchFamily="2"/>
        <a:cs typeface="Helvetica Neue" pitchFamily="2"/>
        <a:sym typeface="Helvetica Neue" charset="0"/>
      </a:defRPr>
    </a:lvl2pPr>
    <a:lvl3pPr indent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 Neue" pitchFamily="2"/>
        <a:ea typeface="Helvetica Neue" pitchFamily="2"/>
        <a:cs typeface="Helvetica Neue" pitchFamily="2"/>
        <a:sym typeface="Helvetica Neue" charset="0"/>
      </a:defRPr>
    </a:lvl3pPr>
    <a:lvl4pPr indent="685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 Neue" pitchFamily="2"/>
        <a:ea typeface="Helvetica Neue" pitchFamily="2"/>
        <a:cs typeface="Helvetica Neue" pitchFamily="2"/>
        <a:sym typeface="Helvetica Neue" charset="0"/>
      </a:defRPr>
    </a:lvl4pPr>
    <a:lvl5pPr indent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 Neue" pitchFamily="2"/>
        <a:ea typeface="Helvetica Neue" pitchFamily="2"/>
        <a:cs typeface="Helvetica Neue" pitchFamily="2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29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354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095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499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00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500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770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450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961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955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69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6441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36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668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8604C-1101-4E9F-9D20-27B96184E88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03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50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01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4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854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450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33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380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/>
              <a:t>Faça clique para editar o estilo</a:t>
            </a:r>
            <a:endParaRPr lang="en-GB"/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89F117-6454-CA4D-B26B-C78024D2F99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7375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220B0B-2F19-8542-8846-4DAD3FC42C5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24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2100" y="341313"/>
            <a:ext cx="2070100" cy="5761037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30213" y="341313"/>
            <a:ext cx="6059487" cy="5761037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E8A1FF-421E-D548-B0C9-EF89301632F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273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B18FFCF-25C0-4B22-BBFB-638F764194D1}"/>
              </a:ext>
            </a:extLst>
          </p:cNvPr>
          <p:cNvSpPr/>
          <p:nvPr userDrawn="1"/>
        </p:nvSpPr>
        <p:spPr>
          <a:xfrm flipV="1">
            <a:off x="0" y="1"/>
            <a:ext cx="9144000" cy="123203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959502-B620-4FD9-B9FA-7FCC347CE89A}"/>
              </a:ext>
            </a:extLst>
          </p:cNvPr>
          <p:cNvSpPr/>
          <p:nvPr userDrawn="1"/>
        </p:nvSpPr>
        <p:spPr>
          <a:xfrm>
            <a:off x="0" y="6513362"/>
            <a:ext cx="4179001" cy="344638"/>
          </a:xfrm>
          <a:prstGeom prst="rect">
            <a:avLst/>
          </a:prstGeom>
          <a:solidFill>
            <a:srgbClr val="1C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ED37782-2732-4C14-8D10-E3C13438F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85" y="287571"/>
            <a:ext cx="8588830" cy="741776"/>
          </a:xfrm>
        </p:spPr>
        <p:txBody>
          <a:bodyPr>
            <a:normAutofit/>
          </a:bodyPr>
          <a:lstStyle>
            <a:lvl1pPr algn="l">
              <a:defRPr sz="2700" b="1">
                <a:solidFill>
                  <a:srgbClr val="1C3867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77A157A-9640-445A-8D94-E5020C4A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7585" y="1389252"/>
            <a:ext cx="8588830" cy="47877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Date Placeholder 4">
            <a:extLst>
              <a:ext uri="{FF2B5EF4-FFF2-40B4-BE49-F238E27FC236}">
                <a16:creationId xmlns:a16="http://schemas.microsoft.com/office/drawing/2014/main" id="{DE5C3CE9-736D-4E14-94DF-637D3F96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895CCF58-98CC-425C-A4EB-C90C2473AAB3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B2A325F5-E8C4-431A-AC3C-83CFF55E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10F5519A-5BB6-4C5A-9736-F07949A01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669CF414-0634-4E5D-9077-D58D470BFA39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FE824DF6-AB03-4379-9675-A7A26A5268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5456" r="20500"/>
          <a:stretch/>
        </p:blipFill>
        <p:spPr>
          <a:xfrm>
            <a:off x="3114913" y="6513362"/>
            <a:ext cx="6029087" cy="344638"/>
          </a:xfrm>
          <a:prstGeom prst="rect">
            <a:avLst/>
          </a:prstGeom>
        </p:spPr>
      </p:pic>
      <p:pic>
        <p:nvPicPr>
          <p:cNvPr id="19" name="Picture 18" descr="A close up of a logo&#10;&#10;Description automatically generated">
            <a:extLst>
              <a:ext uri="{FF2B5EF4-FFF2-40B4-BE49-F238E27FC236}">
                <a16:creationId xmlns:a16="http://schemas.microsoft.com/office/drawing/2014/main" id="{2EEE6E20-65FF-403A-AA46-C9ACC563B3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57" y="6576704"/>
            <a:ext cx="1469543" cy="22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3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51A55CE-FF44-4778-BBF3-D3ACF54D6D55}"/>
              </a:ext>
            </a:extLst>
          </p:cNvPr>
          <p:cNvSpPr/>
          <p:nvPr userDrawn="1"/>
        </p:nvSpPr>
        <p:spPr>
          <a:xfrm>
            <a:off x="112815" y="136525"/>
            <a:ext cx="8918370" cy="6437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576745-A9A3-4C9E-8B60-F791DA717881}"/>
              </a:ext>
            </a:extLst>
          </p:cNvPr>
          <p:cNvSpPr/>
          <p:nvPr userDrawn="1"/>
        </p:nvSpPr>
        <p:spPr>
          <a:xfrm>
            <a:off x="0" y="6513362"/>
            <a:ext cx="4179001" cy="344638"/>
          </a:xfrm>
          <a:prstGeom prst="rect">
            <a:avLst/>
          </a:prstGeom>
          <a:solidFill>
            <a:srgbClr val="1C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F12BB7-A2C7-46D7-A949-B91029E5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85" y="365126"/>
            <a:ext cx="2243689" cy="4912269"/>
          </a:xfrm>
        </p:spPr>
        <p:txBody>
          <a:bodyPr>
            <a:normAutofit/>
          </a:bodyPr>
          <a:lstStyle>
            <a:lvl1pPr algn="r">
              <a:defRPr sz="3000" b="1">
                <a:solidFill>
                  <a:srgbClr val="1C3867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F26276-9716-481F-A820-63977B242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15591" y="365125"/>
            <a:ext cx="5850824" cy="5811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B121D-96DE-4C4F-9808-3E6EA0993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CF58-98CC-425C-A4EB-C90C2473AAB3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8A8748-8E9C-4E0D-BB05-6AC233AA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A3C87-938B-4CE6-A2C5-54E8B58EE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F414-0634-4E5D-9077-D58D470BFA3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55BF4DA8-E31C-44DA-81A9-B9C017822D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5456" r="20500"/>
          <a:stretch/>
        </p:blipFill>
        <p:spPr>
          <a:xfrm>
            <a:off x="3114913" y="6513362"/>
            <a:ext cx="6029087" cy="34463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AFABA51-0E17-4B34-ADF7-D43CC38C243F}"/>
              </a:ext>
            </a:extLst>
          </p:cNvPr>
          <p:cNvCxnSpPr/>
          <p:nvPr userDrawn="1"/>
        </p:nvCxnSpPr>
        <p:spPr>
          <a:xfrm>
            <a:off x="2686050" y="705396"/>
            <a:ext cx="0" cy="4232365"/>
          </a:xfrm>
          <a:prstGeom prst="line">
            <a:avLst/>
          </a:prstGeom>
          <a:ln>
            <a:solidFill>
              <a:srgbClr val="1C38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E49E43B2-87E4-440D-BA9D-C586B659FF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57" y="6576704"/>
            <a:ext cx="1469543" cy="22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0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DCFE4C-E4A7-CC44-9CC0-9F2728DE0A1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7381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B9413B-EE50-2843-8EA1-90280CBCCA6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4998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5763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5763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B86084-E394-7548-98F4-438CA7AF6D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2743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FCD7F9-CA41-7741-A417-12435ACBD03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76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DF30C4-727E-6E40-964B-2EDA88A5C4C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7684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11BDDE-4BAD-7F45-B335-C26C2E06A98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2933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04A1C7-A828-614B-8567-487BFDD015F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9629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GB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>
              <a:sym typeface="Calibri" pitchFamily="34" charset="0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CADDC2-213E-2847-90D9-BF8610444F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5236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/>
          </p:cNvSpPr>
          <p:nvPr>
            <p:ph type="body" idx="1"/>
          </p:nvPr>
        </p:nvSpPr>
        <p:spPr bwMode="auto">
          <a:xfrm>
            <a:off x="457200" y="157638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Calibri" charset="0"/>
              </a:rPr>
              <a:t>Click to edit Master text styles</a:t>
            </a:r>
          </a:p>
          <a:p>
            <a:pPr lvl="1"/>
            <a:r>
              <a:rPr lang="en-US" altLang="x-none">
                <a:sym typeface="Calibri" charset="0"/>
              </a:rPr>
              <a:t>Second level</a:t>
            </a:r>
          </a:p>
          <a:p>
            <a:pPr lvl="2"/>
            <a:r>
              <a:rPr lang="en-US" altLang="x-none">
                <a:sym typeface="Calibri" charset="0"/>
              </a:rPr>
              <a:t>Third level</a:t>
            </a:r>
          </a:p>
          <a:p>
            <a:pPr lvl="3"/>
            <a:r>
              <a:rPr lang="en-US" altLang="x-none">
                <a:sym typeface="Calibri" charset="0"/>
              </a:rPr>
              <a:t>Fourth level</a:t>
            </a:r>
          </a:p>
          <a:p>
            <a:pPr lvl="4"/>
            <a:r>
              <a:rPr lang="en-US" altLang="x-none">
                <a:sym typeface="Calibri" charset="0"/>
              </a:rPr>
              <a:t>Fifth level</a:t>
            </a:r>
          </a:p>
        </p:txBody>
      </p:sp>
      <p:sp>
        <p:nvSpPr>
          <p:cNvPr id="1027" name="Rectangle 4"/>
          <p:cNvSpPr>
            <a:spLocks noGrp="1"/>
          </p:cNvSpPr>
          <p:nvPr>
            <p:ph type="title"/>
          </p:nvPr>
        </p:nvSpPr>
        <p:spPr bwMode="auto">
          <a:xfrm>
            <a:off x="430213" y="341313"/>
            <a:ext cx="82819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Lucida Sans" charset="0"/>
              </a:rPr>
              <a:t>Click to edit Master title style</a:t>
            </a: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2"/>
          </p:nvPr>
        </p:nvSpPr>
        <p:spPr bwMode="auto">
          <a:xfrm>
            <a:off x="8418513" y="6376988"/>
            <a:ext cx="268287" cy="279400"/>
          </a:xfrm>
          <a:prstGeom prst="rect">
            <a:avLst/>
          </a:prstGeom>
          <a:noFill/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defRPr>
                <a:solidFill>
                  <a:srgbClr val="888888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</a:lstStyle>
          <a:p>
            <a:fld id="{7CABE07B-7EF0-9E4C-8740-AD73AFF47AA7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+mj-lt"/>
          <a:ea typeface="+mj-ea"/>
          <a:cs typeface="+mj-cs"/>
          <a:sym typeface="Lucida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charset="0"/>
        </a:defRPr>
      </a:lvl5pPr>
      <a:lvl6pPr marL="457200" algn="l" rtl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pitchFamily="34" charset="0"/>
        </a:defRPr>
      </a:lvl6pPr>
      <a:lvl7pPr marL="914400" algn="l" rtl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pitchFamily="34" charset="0"/>
        </a:defRPr>
      </a:lvl7pPr>
      <a:lvl8pPr marL="1371600" algn="l" rtl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pitchFamily="34" charset="0"/>
        </a:defRPr>
      </a:lvl8pPr>
      <a:lvl9pPr marL="1828800" algn="l" rtl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Lucida Sans" pitchFamily="34" charset="0"/>
          <a:ea typeface="Lucida Sans" pitchFamily="34" charset="0"/>
          <a:cs typeface="Lucida Sans" pitchFamily="34" charset="0"/>
          <a:sym typeface="Lucida Sans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charset="0"/>
        </a:defRPr>
      </a:lvl1pPr>
      <a:lvl2pPr indent="4572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charset="0"/>
        </a:defRPr>
      </a:lvl2pPr>
      <a:lvl3pPr indent="9144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charset="0"/>
        </a:defRPr>
      </a:lvl3pPr>
      <a:lvl4pPr indent="13716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charset="0"/>
        </a:defRPr>
      </a:lvl4pPr>
      <a:lvl5pPr indent="1828800" algn="l" rtl="0" eaLnBrk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charset="0"/>
        </a:defRPr>
      </a:lvl5pPr>
      <a:lvl6pPr marL="457200" indent="1828800" algn="l" rtl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pitchFamily="34" charset="0"/>
        </a:defRPr>
      </a:lvl6pPr>
      <a:lvl7pPr marL="914400" indent="1828800" algn="l" rtl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pitchFamily="34" charset="0"/>
        </a:defRPr>
      </a:lvl7pPr>
      <a:lvl8pPr marL="1371600" indent="1828800" algn="l" rtl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pitchFamily="34" charset="0"/>
        </a:defRPr>
      </a:lvl8pPr>
      <a:lvl9pPr marL="1828800" indent="1828800" algn="l" rtl="0" fontAlgn="base" hangingPunct="0"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  <a:sym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B5784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26628" name="Rectangle 4" descr="image2.png"/>
          <p:cNvSpPr>
            <a:spLocks/>
          </p:cNvSpPr>
          <p:nvPr/>
        </p:nvSpPr>
        <p:spPr bwMode="auto">
          <a:xfrm>
            <a:off x="7507288" y="284163"/>
            <a:ext cx="573087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041127" y="3439198"/>
            <a:ext cx="4032448" cy="1545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en-GB" sz="2200" dirty="0" err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Dr.</a:t>
            </a:r>
            <a:r>
              <a:rPr lang="en-GB" sz="2200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 Andrew Mold</a:t>
            </a:r>
          </a:p>
          <a:p>
            <a:pPr algn="ctr">
              <a:lnSpc>
                <a:spcPct val="120000"/>
              </a:lnSpc>
              <a:defRPr/>
            </a:pPr>
            <a:r>
              <a:rPr lang="en-GB" sz="2200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Officer-in-Charge</a:t>
            </a:r>
          </a:p>
          <a:p>
            <a:pPr algn="ctr">
              <a:lnSpc>
                <a:spcPct val="120000"/>
              </a:lnSpc>
              <a:defRPr/>
            </a:pPr>
            <a:endParaRPr lang="en-GB" sz="2400" dirty="0">
              <a:solidFill>
                <a:srgbClr val="FFFFFF"/>
              </a:solidFill>
              <a:latin typeface="Lato" charset="0"/>
              <a:ea typeface="Lato" charset="0"/>
              <a:cs typeface="Lato" charset="0"/>
            </a:endParaRPr>
          </a:p>
          <a:p>
            <a:pPr algn="ctr" eaLnBrk="1">
              <a:spcBef>
                <a:spcPts val="100"/>
              </a:spcBef>
            </a:pPr>
            <a:r>
              <a:rPr lang="en-US" altLang="x-none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Office for Eastern Africa, UNECA</a:t>
            </a:r>
          </a:p>
        </p:txBody>
      </p:sp>
      <p:sp>
        <p:nvSpPr>
          <p:cNvPr id="26631" name="Rectangle 7"/>
          <p:cNvSpPr>
            <a:spLocks/>
          </p:cNvSpPr>
          <p:nvPr/>
        </p:nvSpPr>
        <p:spPr bwMode="auto">
          <a:xfrm>
            <a:off x="4380254" y="5762625"/>
            <a:ext cx="408017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7325" indent="3619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 eaLnBrk="1"/>
            <a:r>
              <a:rPr lang="en-US" altLang="x-none" dirty="0" smtClean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EPRN Conference 25 Feb 2020</a:t>
            </a:r>
            <a:endParaRPr lang="en-US" altLang="x-none" dirty="0">
              <a:solidFill>
                <a:srgbClr val="FFFFFF"/>
              </a:solidFill>
              <a:latin typeface="Lato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26632" name="AutoShape 8"/>
          <p:cNvSpPr>
            <a:spLocks/>
          </p:cNvSpPr>
          <p:nvPr/>
        </p:nvSpPr>
        <p:spPr bwMode="auto">
          <a:xfrm>
            <a:off x="663575" y="3273425"/>
            <a:ext cx="3730625" cy="511175"/>
          </a:xfrm>
          <a:custGeom>
            <a:avLst/>
            <a:gdLst>
              <a:gd name="T0" fmla="*/ 322165894 w 21600"/>
              <a:gd name="T1" fmla="*/ 6048597 h 21600"/>
              <a:gd name="T2" fmla="*/ 322165894 w 21600"/>
              <a:gd name="T3" fmla="*/ 6048597 h 21600"/>
              <a:gd name="T4" fmla="*/ 322165894 w 21600"/>
              <a:gd name="T5" fmla="*/ 6048597 h 21600"/>
              <a:gd name="T6" fmla="*/ 322165894 w 21600"/>
              <a:gd name="T7" fmla="*/ 604859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155" y="0"/>
                </a:moveTo>
                <a:lnTo>
                  <a:pt x="1445" y="0"/>
                </a:lnTo>
                <a:lnTo>
                  <a:pt x="1185" y="172"/>
                </a:lnTo>
                <a:lnTo>
                  <a:pt x="941" y="669"/>
                </a:lnTo>
                <a:lnTo>
                  <a:pt x="716" y="1460"/>
                </a:lnTo>
                <a:lnTo>
                  <a:pt x="514" y="2514"/>
                </a:lnTo>
                <a:lnTo>
                  <a:pt x="340" y="3803"/>
                </a:lnTo>
                <a:lnTo>
                  <a:pt x="197" y="5295"/>
                </a:lnTo>
                <a:lnTo>
                  <a:pt x="90" y="6961"/>
                </a:lnTo>
                <a:lnTo>
                  <a:pt x="23" y="8770"/>
                </a:lnTo>
                <a:lnTo>
                  <a:pt x="0" y="10692"/>
                </a:lnTo>
                <a:lnTo>
                  <a:pt x="0" y="10908"/>
                </a:lnTo>
                <a:lnTo>
                  <a:pt x="23" y="12830"/>
                </a:lnTo>
                <a:lnTo>
                  <a:pt x="90" y="14639"/>
                </a:lnTo>
                <a:lnTo>
                  <a:pt x="197" y="16304"/>
                </a:lnTo>
                <a:lnTo>
                  <a:pt x="340" y="17797"/>
                </a:lnTo>
                <a:lnTo>
                  <a:pt x="514" y="19085"/>
                </a:lnTo>
                <a:lnTo>
                  <a:pt x="716" y="20140"/>
                </a:lnTo>
                <a:lnTo>
                  <a:pt x="941" y="20931"/>
                </a:lnTo>
                <a:lnTo>
                  <a:pt x="1185" y="21428"/>
                </a:lnTo>
                <a:lnTo>
                  <a:pt x="1445" y="21600"/>
                </a:lnTo>
                <a:lnTo>
                  <a:pt x="20155" y="21600"/>
                </a:lnTo>
                <a:lnTo>
                  <a:pt x="20415" y="21428"/>
                </a:lnTo>
                <a:lnTo>
                  <a:pt x="20659" y="20931"/>
                </a:lnTo>
                <a:lnTo>
                  <a:pt x="20884" y="20140"/>
                </a:lnTo>
                <a:lnTo>
                  <a:pt x="21086" y="19085"/>
                </a:lnTo>
                <a:lnTo>
                  <a:pt x="21260" y="17797"/>
                </a:lnTo>
                <a:lnTo>
                  <a:pt x="21403" y="16304"/>
                </a:lnTo>
                <a:lnTo>
                  <a:pt x="21510" y="14639"/>
                </a:lnTo>
                <a:lnTo>
                  <a:pt x="21577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77" y="8770"/>
                </a:lnTo>
                <a:lnTo>
                  <a:pt x="21510" y="6961"/>
                </a:lnTo>
                <a:lnTo>
                  <a:pt x="21403" y="5295"/>
                </a:lnTo>
                <a:lnTo>
                  <a:pt x="21260" y="3803"/>
                </a:lnTo>
                <a:lnTo>
                  <a:pt x="21086" y="2514"/>
                </a:lnTo>
                <a:lnTo>
                  <a:pt x="20884" y="1460"/>
                </a:lnTo>
                <a:lnTo>
                  <a:pt x="20659" y="669"/>
                </a:lnTo>
                <a:lnTo>
                  <a:pt x="20415" y="172"/>
                </a:lnTo>
                <a:lnTo>
                  <a:pt x="20155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3" name="AutoShape 9"/>
          <p:cNvSpPr>
            <a:spLocks/>
          </p:cNvSpPr>
          <p:nvPr/>
        </p:nvSpPr>
        <p:spPr bwMode="auto">
          <a:xfrm>
            <a:off x="1004888" y="3889375"/>
            <a:ext cx="2692400" cy="511175"/>
          </a:xfrm>
          <a:custGeom>
            <a:avLst/>
            <a:gdLst>
              <a:gd name="T0" fmla="*/ 167801337 w 21600"/>
              <a:gd name="T1" fmla="*/ 6048597 h 21600"/>
              <a:gd name="T2" fmla="*/ 167801337 w 21600"/>
              <a:gd name="T3" fmla="*/ 6048597 h 21600"/>
              <a:gd name="T4" fmla="*/ 167801337 w 21600"/>
              <a:gd name="T5" fmla="*/ 6048597 h 21600"/>
              <a:gd name="T6" fmla="*/ 167801337 w 21600"/>
              <a:gd name="T7" fmla="*/ 604859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97" y="0"/>
                </a:moveTo>
                <a:lnTo>
                  <a:pt x="2003" y="0"/>
                </a:lnTo>
                <a:lnTo>
                  <a:pt x="1643" y="172"/>
                </a:lnTo>
                <a:lnTo>
                  <a:pt x="1304" y="669"/>
                </a:lnTo>
                <a:lnTo>
                  <a:pt x="992" y="1460"/>
                </a:lnTo>
                <a:lnTo>
                  <a:pt x="713" y="2514"/>
                </a:lnTo>
                <a:lnTo>
                  <a:pt x="471" y="3803"/>
                </a:lnTo>
                <a:lnTo>
                  <a:pt x="274" y="5295"/>
                </a:lnTo>
                <a:lnTo>
                  <a:pt x="125" y="6961"/>
                </a:lnTo>
                <a:lnTo>
                  <a:pt x="32" y="8770"/>
                </a:lnTo>
                <a:lnTo>
                  <a:pt x="0" y="10692"/>
                </a:lnTo>
                <a:lnTo>
                  <a:pt x="0" y="10908"/>
                </a:lnTo>
                <a:lnTo>
                  <a:pt x="32" y="12830"/>
                </a:lnTo>
                <a:lnTo>
                  <a:pt x="125" y="14639"/>
                </a:lnTo>
                <a:lnTo>
                  <a:pt x="274" y="16304"/>
                </a:lnTo>
                <a:lnTo>
                  <a:pt x="471" y="17797"/>
                </a:lnTo>
                <a:lnTo>
                  <a:pt x="713" y="19085"/>
                </a:lnTo>
                <a:lnTo>
                  <a:pt x="992" y="20140"/>
                </a:lnTo>
                <a:lnTo>
                  <a:pt x="1304" y="20931"/>
                </a:lnTo>
                <a:lnTo>
                  <a:pt x="1643" y="21428"/>
                </a:lnTo>
                <a:lnTo>
                  <a:pt x="2003" y="21600"/>
                </a:lnTo>
                <a:lnTo>
                  <a:pt x="19597" y="21600"/>
                </a:lnTo>
                <a:lnTo>
                  <a:pt x="19957" y="21428"/>
                </a:lnTo>
                <a:lnTo>
                  <a:pt x="20296" y="20931"/>
                </a:lnTo>
                <a:lnTo>
                  <a:pt x="20608" y="20140"/>
                </a:lnTo>
                <a:lnTo>
                  <a:pt x="20887" y="19085"/>
                </a:lnTo>
                <a:lnTo>
                  <a:pt x="21129" y="17797"/>
                </a:lnTo>
                <a:lnTo>
                  <a:pt x="21327" y="16304"/>
                </a:lnTo>
                <a:lnTo>
                  <a:pt x="21475" y="14639"/>
                </a:lnTo>
                <a:lnTo>
                  <a:pt x="21568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68" y="8770"/>
                </a:lnTo>
                <a:lnTo>
                  <a:pt x="21475" y="6961"/>
                </a:lnTo>
                <a:lnTo>
                  <a:pt x="21327" y="5295"/>
                </a:lnTo>
                <a:lnTo>
                  <a:pt x="21129" y="3803"/>
                </a:lnTo>
                <a:lnTo>
                  <a:pt x="20887" y="2514"/>
                </a:lnTo>
                <a:lnTo>
                  <a:pt x="20608" y="1460"/>
                </a:lnTo>
                <a:lnTo>
                  <a:pt x="20296" y="669"/>
                </a:lnTo>
                <a:lnTo>
                  <a:pt x="19957" y="172"/>
                </a:lnTo>
                <a:lnTo>
                  <a:pt x="19597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4" name="AutoShape 10"/>
          <p:cNvSpPr>
            <a:spLocks/>
          </p:cNvSpPr>
          <p:nvPr/>
        </p:nvSpPr>
        <p:spPr bwMode="auto">
          <a:xfrm>
            <a:off x="1166813" y="4567238"/>
            <a:ext cx="2808287" cy="509587"/>
          </a:xfrm>
          <a:custGeom>
            <a:avLst/>
            <a:gdLst>
              <a:gd name="T0" fmla="*/ 182557377 w 21600"/>
              <a:gd name="T1" fmla="*/ 6011098 h 21600"/>
              <a:gd name="T2" fmla="*/ 182557377 w 21600"/>
              <a:gd name="T3" fmla="*/ 6011098 h 21600"/>
              <a:gd name="T4" fmla="*/ 182557377 w 21600"/>
              <a:gd name="T5" fmla="*/ 6011098 h 21600"/>
              <a:gd name="T6" fmla="*/ 182557377 w 21600"/>
              <a:gd name="T7" fmla="*/ 60110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681" y="0"/>
                </a:moveTo>
                <a:lnTo>
                  <a:pt x="1919" y="0"/>
                </a:lnTo>
                <a:lnTo>
                  <a:pt x="1574" y="172"/>
                </a:lnTo>
                <a:lnTo>
                  <a:pt x="1250" y="669"/>
                </a:lnTo>
                <a:lnTo>
                  <a:pt x="951" y="1460"/>
                </a:lnTo>
                <a:lnTo>
                  <a:pt x="683" y="2514"/>
                </a:lnTo>
                <a:lnTo>
                  <a:pt x="451" y="3803"/>
                </a:lnTo>
                <a:lnTo>
                  <a:pt x="262" y="5295"/>
                </a:lnTo>
                <a:lnTo>
                  <a:pt x="120" y="6961"/>
                </a:lnTo>
                <a:lnTo>
                  <a:pt x="31" y="8770"/>
                </a:lnTo>
                <a:lnTo>
                  <a:pt x="0" y="10692"/>
                </a:lnTo>
                <a:lnTo>
                  <a:pt x="0" y="10908"/>
                </a:lnTo>
                <a:lnTo>
                  <a:pt x="31" y="12830"/>
                </a:lnTo>
                <a:lnTo>
                  <a:pt x="120" y="14639"/>
                </a:lnTo>
                <a:lnTo>
                  <a:pt x="262" y="16304"/>
                </a:lnTo>
                <a:lnTo>
                  <a:pt x="451" y="17797"/>
                </a:lnTo>
                <a:lnTo>
                  <a:pt x="683" y="19085"/>
                </a:lnTo>
                <a:lnTo>
                  <a:pt x="951" y="20140"/>
                </a:lnTo>
                <a:lnTo>
                  <a:pt x="1250" y="20931"/>
                </a:lnTo>
                <a:lnTo>
                  <a:pt x="1574" y="21428"/>
                </a:lnTo>
                <a:lnTo>
                  <a:pt x="1919" y="21600"/>
                </a:lnTo>
                <a:lnTo>
                  <a:pt x="19681" y="21600"/>
                </a:lnTo>
                <a:lnTo>
                  <a:pt x="20026" y="21420"/>
                </a:lnTo>
                <a:lnTo>
                  <a:pt x="20350" y="20904"/>
                </a:lnTo>
                <a:lnTo>
                  <a:pt x="20649" y="20084"/>
                </a:lnTo>
                <a:lnTo>
                  <a:pt x="20917" y="18995"/>
                </a:lnTo>
                <a:lnTo>
                  <a:pt x="21149" y="17671"/>
                </a:lnTo>
                <a:lnTo>
                  <a:pt x="21338" y="16144"/>
                </a:lnTo>
                <a:lnTo>
                  <a:pt x="21480" y="14450"/>
                </a:lnTo>
                <a:lnTo>
                  <a:pt x="21569" y="12621"/>
                </a:lnTo>
                <a:lnTo>
                  <a:pt x="21600" y="10692"/>
                </a:lnTo>
                <a:lnTo>
                  <a:pt x="21569" y="8770"/>
                </a:lnTo>
                <a:lnTo>
                  <a:pt x="21480" y="6961"/>
                </a:lnTo>
                <a:lnTo>
                  <a:pt x="21338" y="5295"/>
                </a:lnTo>
                <a:lnTo>
                  <a:pt x="21149" y="3803"/>
                </a:lnTo>
                <a:lnTo>
                  <a:pt x="20917" y="2514"/>
                </a:lnTo>
                <a:lnTo>
                  <a:pt x="20649" y="1460"/>
                </a:lnTo>
                <a:lnTo>
                  <a:pt x="20350" y="669"/>
                </a:lnTo>
                <a:lnTo>
                  <a:pt x="20026" y="172"/>
                </a:lnTo>
                <a:lnTo>
                  <a:pt x="19681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5" name="AutoShape 11"/>
          <p:cNvSpPr>
            <a:spLocks/>
          </p:cNvSpPr>
          <p:nvPr/>
        </p:nvSpPr>
        <p:spPr bwMode="auto">
          <a:xfrm>
            <a:off x="1166813" y="5253038"/>
            <a:ext cx="2141537" cy="509587"/>
          </a:xfrm>
          <a:custGeom>
            <a:avLst/>
            <a:gdLst>
              <a:gd name="T0" fmla="*/ 106161640 w 21600"/>
              <a:gd name="T1" fmla="*/ 6011098 h 21600"/>
              <a:gd name="T2" fmla="*/ 106161640 w 21600"/>
              <a:gd name="T3" fmla="*/ 6011098 h 21600"/>
              <a:gd name="T4" fmla="*/ 106161640 w 21600"/>
              <a:gd name="T5" fmla="*/ 6011098 h 21600"/>
              <a:gd name="T6" fmla="*/ 106161640 w 21600"/>
              <a:gd name="T7" fmla="*/ 60110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083" y="0"/>
                </a:moveTo>
                <a:lnTo>
                  <a:pt x="2517" y="0"/>
                </a:lnTo>
                <a:lnTo>
                  <a:pt x="2065" y="172"/>
                </a:lnTo>
                <a:lnTo>
                  <a:pt x="1639" y="669"/>
                </a:lnTo>
                <a:lnTo>
                  <a:pt x="1247" y="1460"/>
                </a:lnTo>
                <a:lnTo>
                  <a:pt x="895" y="2514"/>
                </a:lnTo>
                <a:lnTo>
                  <a:pt x="592" y="3803"/>
                </a:lnTo>
                <a:lnTo>
                  <a:pt x="344" y="5295"/>
                </a:lnTo>
                <a:lnTo>
                  <a:pt x="157" y="6961"/>
                </a:lnTo>
                <a:lnTo>
                  <a:pt x="41" y="8770"/>
                </a:lnTo>
                <a:lnTo>
                  <a:pt x="0" y="10692"/>
                </a:lnTo>
                <a:lnTo>
                  <a:pt x="0" y="10908"/>
                </a:lnTo>
                <a:lnTo>
                  <a:pt x="41" y="12830"/>
                </a:lnTo>
                <a:lnTo>
                  <a:pt x="157" y="14639"/>
                </a:lnTo>
                <a:lnTo>
                  <a:pt x="344" y="16304"/>
                </a:lnTo>
                <a:lnTo>
                  <a:pt x="592" y="17797"/>
                </a:lnTo>
                <a:lnTo>
                  <a:pt x="895" y="19085"/>
                </a:lnTo>
                <a:lnTo>
                  <a:pt x="1247" y="20140"/>
                </a:lnTo>
                <a:lnTo>
                  <a:pt x="1639" y="20931"/>
                </a:lnTo>
                <a:lnTo>
                  <a:pt x="2065" y="21428"/>
                </a:lnTo>
                <a:lnTo>
                  <a:pt x="2517" y="21600"/>
                </a:lnTo>
                <a:lnTo>
                  <a:pt x="19083" y="21600"/>
                </a:lnTo>
                <a:lnTo>
                  <a:pt x="19535" y="21428"/>
                </a:lnTo>
                <a:lnTo>
                  <a:pt x="19961" y="20931"/>
                </a:lnTo>
                <a:lnTo>
                  <a:pt x="20353" y="20140"/>
                </a:lnTo>
                <a:lnTo>
                  <a:pt x="20705" y="19085"/>
                </a:lnTo>
                <a:lnTo>
                  <a:pt x="21008" y="17797"/>
                </a:lnTo>
                <a:lnTo>
                  <a:pt x="21256" y="16304"/>
                </a:lnTo>
                <a:lnTo>
                  <a:pt x="21443" y="14639"/>
                </a:lnTo>
                <a:lnTo>
                  <a:pt x="21559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59" y="8770"/>
                </a:lnTo>
                <a:lnTo>
                  <a:pt x="21443" y="6961"/>
                </a:lnTo>
                <a:lnTo>
                  <a:pt x="21256" y="5295"/>
                </a:lnTo>
                <a:lnTo>
                  <a:pt x="21008" y="3803"/>
                </a:lnTo>
                <a:lnTo>
                  <a:pt x="20705" y="2514"/>
                </a:lnTo>
                <a:lnTo>
                  <a:pt x="20353" y="1460"/>
                </a:lnTo>
                <a:lnTo>
                  <a:pt x="19961" y="669"/>
                </a:lnTo>
                <a:lnTo>
                  <a:pt x="19535" y="172"/>
                </a:lnTo>
                <a:lnTo>
                  <a:pt x="19083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6" name="AutoShape 12"/>
          <p:cNvSpPr>
            <a:spLocks/>
          </p:cNvSpPr>
          <p:nvPr/>
        </p:nvSpPr>
        <p:spPr bwMode="auto">
          <a:xfrm>
            <a:off x="1411288" y="5922963"/>
            <a:ext cx="1476375" cy="511175"/>
          </a:xfrm>
          <a:custGeom>
            <a:avLst/>
            <a:gdLst>
              <a:gd name="T0" fmla="*/ 50455662 w 21600"/>
              <a:gd name="T1" fmla="*/ 6048597 h 21600"/>
              <a:gd name="T2" fmla="*/ 50455662 w 21600"/>
              <a:gd name="T3" fmla="*/ 6048597 h 21600"/>
              <a:gd name="T4" fmla="*/ 50455662 w 21600"/>
              <a:gd name="T5" fmla="*/ 6048597 h 21600"/>
              <a:gd name="T6" fmla="*/ 50455662 w 21600"/>
              <a:gd name="T7" fmla="*/ 604859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7948" y="0"/>
                </a:moveTo>
                <a:lnTo>
                  <a:pt x="3652" y="0"/>
                </a:lnTo>
                <a:lnTo>
                  <a:pt x="2996" y="172"/>
                </a:lnTo>
                <a:lnTo>
                  <a:pt x="2378" y="669"/>
                </a:lnTo>
                <a:lnTo>
                  <a:pt x="1809" y="1460"/>
                </a:lnTo>
                <a:lnTo>
                  <a:pt x="1299" y="2514"/>
                </a:lnTo>
                <a:lnTo>
                  <a:pt x="859" y="3803"/>
                </a:lnTo>
                <a:lnTo>
                  <a:pt x="499" y="5295"/>
                </a:lnTo>
                <a:lnTo>
                  <a:pt x="228" y="6961"/>
                </a:lnTo>
                <a:lnTo>
                  <a:pt x="59" y="8770"/>
                </a:lnTo>
                <a:lnTo>
                  <a:pt x="0" y="10692"/>
                </a:lnTo>
                <a:lnTo>
                  <a:pt x="0" y="10908"/>
                </a:lnTo>
                <a:lnTo>
                  <a:pt x="59" y="12830"/>
                </a:lnTo>
                <a:lnTo>
                  <a:pt x="228" y="14639"/>
                </a:lnTo>
                <a:lnTo>
                  <a:pt x="499" y="16304"/>
                </a:lnTo>
                <a:lnTo>
                  <a:pt x="859" y="17797"/>
                </a:lnTo>
                <a:lnTo>
                  <a:pt x="1299" y="19085"/>
                </a:lnTo>
                <a:lnTo>
                  <a:pt x="1809" y="20140"/>
                </a:lnTo>
                <a:lnTo>
                  <a:pt x="2378" y="20931"/>
                </a:lnTo>
                <a:lnTo>
                  <a:pt x="2996" y="21428"/>
                </a:lnTo>
                <a:lnTo>
                  <a:pt x="3652" y="21600"/>
                </a:lnTo>
                <a:lnTo>
                  <a:pt x="17948" y="21600"/>
                </a:lnTo>
                <a:lnTo>
                  <a:pt x="18605" y="21428"/>
                </a:lnTo>
                <a:lnTo>
                  <a:pt x="19222" y="20931"/>
                </a:lnTo>
                <a:lnTo>
                  <a:pt x="19791" y="20140"/>
                </a:lnTo>
                <a:lnTo>
                  <a:pt x="20301" y="19085"/>
                </a:lnTo>
                <a:lnTo>
                  <a:pt x="20741" y="17797"/>
                </a:lnTo>
                <a:lnTo>
                  <a:pt x="21101" y="16304"/>
                </a:lnTo>
                <a:lnTo>
                  <a:pt x="21372" y="14639"/>
                </a:lnTo>
                <a:lnTo>
                  <a:pt x="21541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41" y="8770"/>
                </a:lnTo>
                <a:lnTo>
                  <a:pt x="21372" y="6961"/>
                </a:lnTo>
                <a:lnTo>
                  <a:pt x="21101" y="5295"/>
                </a:lnTo>
                <a:lnTo>
                  <a:pt x="20741" y="3803"/>
                </a:lnTo>
                <a:lnTo>
                  <a:pt x="20301" y="2514"/>
                </a:lnTo>
                <a:lnTo>
                  <a:pt x="19791" y="1460"/>
                </a:lnTo>
                <a:lnTo>
                  <a:pt x="19222" y="669"/>
                </a:lnTo>
                <a:lnTo>
                  <a:pt x="18605" y="172"/>
                </a:lnTo>
                <a:lnTo>
                  <a:pt x="17948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7" name="AutoShape 13"/>
          <p:cNvSpPr>
            <a:spLocks/>
          </p:cNvSpPr>
          <p:nvPr/>
        </p:nvSpPr>
        <p:spPr bwMode="auto">
          <a:xfrm>
            <a:off x="0" y="0"/>
            <a:ext cx="1004888" cy="496888"/>
          </a:xfrm>
          <a:custGeom>
            <a:avLst/>
            <a:gdLst>
              <a:gd name="T0" fmla="*/ 23374998 w 21600"/>
              <a:gd name="T1" fmla="*/ 5715224 h 21600"/>
              <a:gd name="T2" fmla="*/ 23374998 w 21600"/>
              <a:gd name="T3" fmla="*/ 5715224 h 21600"/>
              <a:gd name="T4" fmla="*/ 23374998 w 21600"/>
              <a:gd name="T5" fmla="*/ 5715224 h 21600"/>
              <a:gd name="T6" fmla="*/ 23374998 w 21600"/>
              <a:gd name="T7" fmla="*/ 571522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7873" y="0"/>
                </a:moveTo>
                <a:lnTo>
                  <a:pt x="0" y="0"/>
                </a:lnTo>
                <a:lnTo>
                  <a:pt x="0" y="21600"/>
                </a:lnTo>
                <a:lnTo>
                  <a:pt x="16243" y="21600"/>
                </a:lnTo>
                <a:lnTo>
                  <a:pt x="17206" y="21423"/>
                </a:lnTo>
                <a:lnTo>
                  <a:pt x="18112" y="20914"/>
                </a:lnTo>
                <a:lnTo>
                  <a:pt x="18947" y="20103"/>
                </a:lnTo>
                <a:lnTo>
                  <a:pt x="19694" y="19021"/>
                </a:lnTo>
                <a:lnTo>
                  <a:pt x="20340" y="17700"/>
                </a:lnTo>
                <a:lnTo>
                  <a:pt x="20869" y="16169"/>
                </a:lnTo>
                <a:lnTo>
                  <a:pt x="21265" y="14461"/>
                </a:lnTo>
                <a:lnTo>
                  <a:pt x="21514" y="12606"/>
                </a:lnTo>
                <a:lnTo>
                  <a:pt x="21600" y="10635"/>
                </a:lnTo>
                <a:lnTo>
                  <a:pt x="21600" y="10413"/>
                </a:lnTo>
                <a:lnTo>
                  <a:pt x="21514" y="8442"/>
                </a:lnTo>
                <a:lnTo>
                  <a:pt x="21265" y="6587"/>
                </a:lnTo>
                <a:lnTo>
                  <a:pt x="20869" y="4879"/>
                </a:lnTo>
                <a:lnTo>
                  <a:pt x="20340" y="3349"/>
                </a:lnTo>
                <a:lnTo>
                  <a:pt x="19694" y="2027"/>
                </a:lnTo>
                <a:lnTo>
                  <a:pt x="18947" y="945"/>
                </a:lnTo>
                <a:lnTo>
                  <a:pt x="18112" y="134"/>
                </a:lnTo>
                <a:lnTo>
                  <a:pt x="17873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8" name="AutoShape 14"/>
          <p:cNvSpPr>
            <a:spLocks/>
          </p:cNvSpPr>
          <p:nvPr/>
        </p:nvSpPr>
        <p:spPr bwMode="auto">
          <a:xfrm>
            <a:off x="1519238" y="6546850"/>
            <a:ext cx="790575" cy="309563"/>
          </a:xfrm>
          <a:custGeom>
            <a:avLst/>
            <a:gdLst>
              <a:gd name="T0" fmla="*/ 14467815 w 21600"/>
              <a:gd name="T1" fmla="*/ 2218277 h 21600"/>
              <a:gd name="T2" fmla="*/ 14467815 w 21600"/>
              <a:gd name="T3" fmla="*/ 2218277 h 21600"/>
              <a:gd name="T4" fmla="*/ 14467815 w 21600"/>
              <a:gd name="T5" fmla="*/ 2218277 h 21600"/>
              <a:gd name="T6" fmla="*/ 14467815 w 21600"/>
              <a:gd name="T7" fmla="*/ 221827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4782" y="0"/>
                </a:moveTo>
                <a:lnTo>
                  <a:pt x="6817" y="0"/>
                </a:lnTo>
                <a:lnTo>
                  <a:pt x="5592" y="283"/>
                </a:lnTo>
                <a:lnTo>
                  <a:pt x="4439" y="1100"/>
                </a:lnTo>
                <a:lnTo>
                  <a:pt x="3377" y="2401"/>
                </a:lnTo>
                <a:lnTo>
                  <a:pt x="2425" y="4137"/>
                </a:lnTo>
                <a:lnTo>
                  <a:pt x="1603" y="6257"/>
                </a:lnTo>
                <a:lnTo>
                  <a:pt x="931" y="8712"/>
                </a:lnTo>
                <a:lnTo>
                  <a:pt x="426" y="11452"/>
                </a:lnTo>
                <a:lnTo>
                  <a:pt x="110" y="14428"/>
                </a:lnTo>
                <a:lnTo>
                  <a:pt x="0" y="17590"/>
                </a:lnTo>
                <a:lnTo>
                  <a:pt x="0" y="17946"/>
                </a:lnTo>
                <a:lnTo>
                  <a:pt x="110" y="21108"/>
                </a:lnTo>
                <a:lnTo>
                  <a:pt x="162" y="21600"/>
                </a:lnTo>
                <a:lnTo>
                  <a:pt x="21438" y="21600"/>
                </a:lnTo>
                <a:lnTo>
                  <a:pt x="21490" y="21108"/>
                </a:lnTo>
                <a:lnTo>
                  <a:pt x="21600" y="17946"/>
                </a:lnTo>
                <a:lnTo>
                  <a:pt x="21600" y="17590"/>
                </a:lnTo>
                <a:lnTo>
                  <a:pt x="21490" y="14428"/>
                </a:lnTo>
                <a:lnTo>
                  <a:pt x="21173" y="11452"/>
                </a:lnTo>
                <a:lnTo>
                  <a:pt x="20669" y="8712"/>
                </a:lnTo>
                <a:lnTo>
                  <a:pt x="19997" y="6257"/>
                </a:lnTo>
                <a:lnTo>
                  <a:pt x="19175" y="4137"/>
                </a:lnTo>
                <a:lnTo>
                  <a:pt x="18223" y="2401"/>
                </a:lnTo>
                <a:lnTo>
                  <a:pt x="17161" y="1100"/>
                </a:lnTo>
                <a:lnTo>
                  <a:pt x="16008" y="283"/>
                </a:lnTo>
                <a:lnTo>
                  <a:pt x="14782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39" name="AutoShape 15"/>
          <p:cNvSpPr>
            <a:spLocks/>
          </p:cNvSpPr>
          <p:nvPr/>
        </p:nvSpPr>
        <p:spPr bwMode="auto">
          <a:xfrm>
            <a:off x="0" y="573088"/>
            <a:ext cx="1536700" cy="509587"/>
          </a:xfrm>
          <a:custGeom>
            <a:avLst/>
            <a:gdLst>
              <a:gd name="T0" fmla="*/ 54663122 w 21600"/>
              <a:gd name="T1" fmla="*/ 6011098 h 21600"/>
              <a:gd name="T2" fmla="*/ 54663122 w 21600"/>
              <a:gd name="T3" fmla="*/ 6011098 h 21600"/>
              <a:gd name="T4" fmla="*/ 54663122 w 21600"/>
              <a:gd name="T5" fmla="*/ 6011098 h 21600"/>
              <a:gd name="T6" fmla="*/ 54663122 w 21600"/>
              <a:gd name="T7" fmla="*/ 60110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093" y="0"/>
                </a:moveTo>
                <a:lnTo>
                  <a:pt x="0" y="0"/>
                </a:lnTo>
                <a:lnTo>
                  <a:pt x="0" y="21600"/>
                </a:lnTo>
                <a:lnTo>
                  <a:pt x="18093" y="21600"/>
                </a:lnTo>
                <a:lnTo>
                  <a:pt x="18724" y="21428"/>
                </a:lnTo>
                <a:lnTo>
                  <a:pt x="19317" y="20931"/>
                </a:lnTo>
                <a:lnTo>
                  <a:pt x="19863" y="20140"/>
                </a:lnTo>
                <a:lnTo>
                  <a:pt x="20353" y="19085"/>
                </a:lnTo>
                <a:lnTo>
                  <a:pt x="20775" y="17797"/>
                </a:lnTo>
                <a:lnTo>
                  <a:pt x="21121" y="16304"/>
                </a:lnTo>
                <a:lnTo>
                  <a:pt x="21381" y="14639"/>
                </a:lnTo>
                <a:lnTo>
                  <a:pt x="21544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44" y="8770"/>
                </a:lnTo>
                <a:lnTo>
                  <a:pt x="21381" y="6961"/>
                </a:lnTo>
                <a:lnTo>
                  <a:pt x="21121" y="5295"/>
                </a:lnTo>
                <a:lnTo>
                  <a:pt x="20775" y="3803"/>
                </a:lnTo>
                <a:lnTo>
                  <a:pt x="20353" y="2514"/>
                </a:lnTo>
                <a:lnTo>
                  <a:pt x="19863" y="1460"/>
                </a:lnTo>
                <a:lnTo>
                  <a:pt x="19317" y="669"/>
                </a:lnTo>
                <a:lnTo>
                  <a:pt x="18724" y="172"/>
                </a:lnTo>
                <a:lnTo>
                  <a:pt x="18093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40" name="AutoShape 16"/>
          <p:cNvSpPr>
            <a:spLocks/>
          </p:cNvSpPr>
          <p:nvPr/>
        </p:nvSpPr>
        <p:spPr bwMode="auto">
          <a:xfrm>
            <a:off x="0" y="1238250"/>
            <a:ext cx="3067050" cy="509588"/>
          </a:xfrm>
          <a:custGeom>
            <a:avLst/>
            <a:gdLst>
              <a:gd name="T0" fmla="*/ 217749901 w 21600"/>
              <a:gd name="T1" fmla="*/ 6011109 h 21600"/>
              <a:gd name="T2" fmla="*/ 217749901 w 21600"/>
              <a:gd name="T3" fmla="*/ 6011109 h 21600"/>
              <a:gd name="T4" fmla="*/ 217749901 w 21600"/>
              <a:gd name="T5" fmla="*/ 6011109 h 21600"/>
              <a:gd name="T6" fmla="*/ 217749901 w 21600"/>
              <a:gd name="T7" fmla="*/ 60111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842" y="0"/>
                </a:moveTo>
                <a:lnTo>
                  <a:pt x="0" y="0"/>
                </a:lnTo>
                <a:lnTo>
                  <a:pt x="0" y="21600"/>
                </a:lnTo>
                <a:lnTo>
                  <a:pt x="19842" y="21600"/>
                </a:lnTo>
                <a:lnTo>
                  <a:pt x="20158" y="21428"/>
                </a:lnTo>
                <a:lnTo>
                  <a:pt x="20456" y="20931"/>
                </a:lnTo>
                <a:lnTo>
                  <a:pt x="20729" y="20140"/>
                </a:lnTo>
                <a:lnTo>
                  <a:pt x="20975" y="19085"/>
                </a:lnTo>
                <a:lnTo>
                  <a:pt x="21187" y="17797"/>
                </a:lnTo>
                <a:lnTo>
                  <a:pt x="21360" y="16304"/>
                </a:lnTo>
                <a:lnTo>
                  <a:pt x="21490" y="14639"/>
                </a:lnTo>
                <a:lnTo>
                  <a:pt x="21572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72" y="8770"/>
                </a:lnTo>
                <a:lnTo>
                  <a:pt x="21490" y="6961"/>
                </a:lnTo>
                <a:lnTo>
                  <a:pt x="21360" y="5295"/>
                </a:lnTo>
                <a:lnTo>
                  <a:pt x="21187" y="3803"/>
                </a:lnTo>
                <a:lnTo>
                  <a:pt x="20975" y="2514"/>
                </a:lnTo>
                <a:lnTo>
                  <a:pt x="20729" y="1460"/>
                </a:lnTo>
                <a:lnTo>
                  <a:pt x="20456" y="669"/>
                </a:lnTo>
                <a:lnTo>
                  <a:pt x="20158" y="172"/>
                </a:lnTo>
                <a:lnTo>
                  <a:pt x="19842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0" y="1916113"/>
            <a:ext cx="3432175" cy="509587"/>
          </a:xfrm>
          <a:custGeom>
            <a:avLst/>
            <a:gdLst>
              <a:gd name="T0" fmla="*/ 272681219 w 21600"/>
              <a:gd name="T1" fmla="*/ 6011098 h 21600"/>
              <a:gd name="T2" fmla="*/ 272681219 w 21600"/>
              <a:gd name="T3" fmla="*/ 6011098 h 21600"/>
              <a:gd name="T4" fmla="*/ 272681219 w 21600"/>
              <a:gd name="T5" fmla="*/ 6011098 h 21600"/>
              <a:gd name="T6" fmla="*/ 272681219 w 21600"/>
              <a:gd name="T7" fmla="*/ 60110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030" y="0"/>
                </a:moveTo>
                <a:lnTo>
                  <a:pt x="0" y="0"/>
                </a:lnTo>
                <a:lnTo>
                  <a:pt x="0" y="21600"/>
                </a:lnTo>
                <a:lnTo>
                  <a:pt x="20030" y="21600"/>
                </a:lnTo>
                <a:lnTo>
                  <a:pt x="20312" y="21428"/>
                </a:lnTo>
                <a:lnTo>
                  <a:pt x="20578" y="20931"/>
                </a:lnTo>
                <a:lnTo>
                  <a:pt x="20822" y="20140"/>
                </a:lnTo>
                <a:lnTo>
                  <a:pt x="21041" y="19085"/>
                </a:lnTo>
                <a:lnTo>
                  <a:pt x="21231" y="17797"/>
                </a:lnTo>
                <a:lnTo>
                  <a:pt x="21386" y="16304"/>
                </a:lnTo>
                <a:lnTo>
                  <a:pt x="21502" y="14639"/>
                </a:lnTo>
                <a:lnTo>
                  <a:pt x="21575" y="12830"/>
                </a:lnTo>
                <a:lnTo>
                  <a:pt x="21600" y="10908"/>
                </a:lnTo>
                <a:lnTo>
                  <a:pt x="21600" y="10692"/>
                </a:lnTo>
                <a:lnTo>
                  <a:pt x="21575" y="8770"/>
                </a:lnTo>
                <a:lnTo>
                  <a:pt x="21502" y="6961"/>
                </a:lnTo>
                <a:lnTo>
                  <a:pt x="21386" y="5295"/>
                </a:lnTo>
                <a:lnTo>
                  <a:pt x="21231" y="3803"/>
                </a:lnTo>
                <a:lnTo>
                  <a:pt x="21041" y="2514"/>
                </a:lnTo>
                <a:lnTo>
                  <a:pt x="20822" y="1460"/>
                </a:lnTo>
                <a:lnTo>
                  <a:pt x="20578" y="669"/>
                </a:lnTo>
                <a:lnTo>
                  <a:pt x="20312" y="172"/>
                </a:lnTo>
                <a:lnTo>
                  <a:pt x="20030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42" name="AutoShape 18"/>
          <p:cNvSpPr>
            <a:spLocks/>
          </p:cNvSpPr>
          <p:nvPr/>
        </p:nvSpPr>
        <p:spPr bwMode="auto">
          <a:xfrm>
            <a:off x="0" y="2600325"/>
            <a:ext cx="4619625" cy="511175"/>
          </a:xfrm>
          <a:custGeom>
            <a:avLst/>
            <a:gdLst>
              <a:gd name="T0" fmla="*/ 494003235 w 21600"/>
              <a:gd name="T1" fmla="*/ 6048597 h 21600"/>
              <a:gd name="T2" fmla="*/ 494003235 w 21600"/>
              <a:gd name="T3" fmla="*/ 6048597 h 21600"/>
              <a:gd name="T4" fmla="*/ 494003235 w 21600"/>
              <a:gd name="T5" fmla="*/ 6048597 h 21600"/>
              <a:gd name="T6" fmla="*/ 494003235 w 21600"/>
              <a:gd name="T7" fmla="*/ 604859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598" y="0"/>
                </a:moveTo>
                <a:lnTo>
                  <a:pt x="0" y="0"/>
                </a:lnTo>
                <a:lnTo>
                  <a:pt x="0" y="21600"/>
                </a:lnTo>
                <a:lnTo>
                  <a:pt x="20433" y="21600"/>
                </a:lnTo>
                <a:lnTo>
                  <a:pt x="20643" y="21428"/>
                </a:lnTo>
                <a:lnTo>
                  <a:pt x="20840" y="20931"/>
                </a:lnTo>
                <a:lnTo>
                  <a:pt x="21022" y="20140"/>
                </a:lnTo>
                <a:lnTo>
                  <a:pt x="21185" y="19085"/>
                </a:lnTo>
                <a:lnTo>
                  <a:pt x="21326" y="17797"/>
                </a:lnTo>
                <a:lnTo>
                  <a:pt x="21441" y="16304"/>
                </a:lnTo>
                <a:lnTo>
                  <a:pt x="21527" y="14639"/>
                </a:lnTo>
                <a:lnTo>
                  <a:pt x="21581" y="12830"/>
                </a:lnTo>
                <a:lnTo>
                  <a:pt x="21600" y="10908"/>
                </a:lnTo>
                <a:lnTo>
                  <a:pt x="21600" y="9184"/>
                </a:lnTo>
                <a:lnTo>
                  <a:pt x="21574" y="7078"/>
                </a:lnTo>
                <a:lnTo>
                  <a:pt x="21498" y="5145"/>
                </a:lnTo>
                <a:lnTo>
                  <a:pt x="21380" y="3440"/>
                </a:lnTo>
                <a:lnTo>
                  <a:pt x="21225" y="2018"/>
                </a:lnTo>
                <a:lnTo>
                  <a:pt x="21039" y="933"/>
                </a:lnTo>
                <a:lnTo>
                  <a:pt x="20828" y="243"/>
                </a:lnTo>
                <a:lnTo>
                  <a:pt x="20598" y="0"/>
                </a:lnTo>
                <a:close/>
              </a:path>
            </a:pathLst>
          </a:custGeom>
          <a:solidFill>
            <a:srgbClr val="0A7CB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26644" name="Marcador de Posição do Número do Diapositivo 20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fld id="{ED6C6472-48DA-C846-9D0C-C9D4533DF832}" type="slidenum">
              <a:rPr lang="en-US" altLang="x-none">
                <a:solidFill>
                  <a:srgbClr val="888888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pPr/>
              <a:t>1</a:t>
            </a:fld>
            <a:endParaRPr lang="en-US" altLang="x-none" dirty="0">
              <a:solidFill>
                <a:srgbClr val="888888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21" name="Rectangle 5"/>
          <p:cNvSpPr txBox="1">
            <a:spLocks noChangeArrowheads="1"/>
          </p:cNvSpPr>
          <p:nvPr/>
        </p:nvSpPr>
        <p:spPr bwMode="auto">
          <a:xfrm>
            <a:off x="3568315" y="889659"/>
            <a:ext cx="5364361" cy="130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+mj-lt"/>
                <a:ea typeface="+mj-ea"/>
                <a:cs typeface="+mj-cs"/>
                <a:sym typeface="Lucida Sans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charset="0"/>
              </a:defRPr>
            </a:lvl5pPr>
            <a:lvl6pPr marL="457200" algn="l" rtl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pitchFamily="34" charset="0"/>
              </a:defRPr>
            </a:lvl6pPr>
            <a:lvl7pPr marL="914400" algn="l" rtl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pitchFamily="34" charset="0"/>
              </a:defRPr>
            </a:lvl7pPr>
            <a:lvl8pPr marL="1371600" algn="l" rtl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pitchFamily="34" charset="0"/>
              </a:defRPr>
            </a:lvl8pPr>
            <a:lvl9pPr marL="1828800" algn="l" rtl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Lucida Sans" pitchFamily="34" charset="0"/>
                <a:ea typeface="Lucida Sans" pitchFamily="34" charset="0"/>
                <a:cs typeface="Lucida Sans" pitchFamily="34" charset="0"/>
                <a:sym typeface="Lucida Sans" pitchFamily="34" charset="0"/>
              </a:defRPr>
            </a:lvl9pPr>
          </a:lstStyle>
          <a:p>
            <a:pPr indent="12700" algn="ctr" eaLnBrk="1">
              <a:lnSpc>
                <a:spcPct val="110000"/>
              </a:lnSpc>
            </a:pPr>
            <a:r>
              <a:rPr lang="en-US" altLang="x-none" sz="3200" kern="0" dirty="0">
                <a:latin typeface="Lato"/>
                <a:ea typeface="Lato" charset="0"/>
                <a:cs typeface="Lato" charset="0"/>
                <a:sym typeface="Lato" charset="0"/>
              </a:rPr>
              <a:t>The Potential Benefits for Rwanda from the </a:t>
            </a:r>
            <a:r>
              <a:rPr lang="en-US" altLang="x-none" sz="3200" kern="0" dirty="0" err="1">
                <a:latin typeface="Lato"/>
                <a:ea typeface="Lato" charset="0"/>
                <a:cs typeface="Lato" charset="0"/>
                <a:sym typeface="Lato" charset="0"/>
              </a:rPr>
              <a:t>AfCFTA</a:t>
            </a:r>
            <a:r>
              <a:rPr lang="en-US" altLang="x-none" sz="3200" kern="0" dirty="0">
                <a:latin typeface="Lato"/>
                <a:ea typeface="Lato" charset="0"/>
                <a:cs typeface="Lato" charset="0"/>
                <a:sym typeface="Lato" charset="0"/>
              </a:rPr>
              <a:t> – </a:t>
            </a:r>
          </a:p>
          <a:p>
            <a:pPr indent="12700" algn="ctr" eaLnBrk="1">
              <a:lnSpc>
                <a:spcPct val="110000"/>
              </a:lnSpc>
            </a:pPr>
            <a:r>
              <a:rPr lang="en-US" altLang="x-none" sz="3200" kern="0" dirty="0">
                <a:latin typeface="Lato"/>
                <a:ea typeface="Lato" charset="0"/>
                <a:cs typeface="Lato" charset="0"/>
                <a:sym typeface="Lato" charset="0"/>
              </a:rPr>
              <a:t>An Overview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 dirty="0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10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 dirty="0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panose="020F0502020204030203" pitchFamily="34" charset="0"/>
                <a:ea typeface="Lato" charset="0"/>
                <a:cs typeface="Lato" charset="0"/>
              </a:rPr>
              <a:t>Exports Efficiency of the EAC</a:t>
            </a:r>
            <a:endParaRPr lang="en-US" altLang="x-none" b="1" dirty="0">
              <a:solidFill>
                <a:schemeClr val="bg1"/>
              </a:solidFill>
              <a:latin typeface="Lato" panose="020F0502020204030203" pitchFamily="34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62935"/>
            <a:ext cx="90258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2800" b="1" dirty="0">
                <a:solidFill>
                  <a:srgbClr val="177AB9"/>
                </a:solidFill>
                <a:latin typeface="Lato" panose="020F0502020204030203" pitchFamily="34" charset="0"/>
              </a:rPr>
              <a:t>Intra-EAC trade is at around half of its potential</a:t>
            </a:r>
            <a:endParaRPr lang="en-GB" sz="2800" b="1" dirty="0">
              <a:solidFill>
                <a:srgbClr val="177AB9"/>
              </a:solidFill>
              <a:latin typeface="Lato" panose="020F0502020204030203" pitchFamily="34" charset="0"/>
            </a:endParaRP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9012D015-720F-4C13-9CD5-94BCB4197B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685077"/>
              </p:ext>
            </p:extLst>
          </p:nvPr>
        </p:nvGraphicFramePr>
        <p:xfrm>
          <a:off x="279400" y="1772816"/>
          <a:ext cx="8325048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5129">
                  <a:extLst>
                    <a:ext uri="{9D8B030D-6E8A-4147-A177-3AD203B41FA5}">
                      <a16:colId xmlns:a16="http://schemas.microsoft.com/office/drawing/2014/main" val="1011195414"/>
                    </a:ext>
                  </a:extLst>
                </a:gridCol>
                <a:gridCol w="1214834">
                  <a:extLst>
                    <a:ext uri="{9D8B030D-6E8A-4147-A177-3AD203B41FA5}">
                      <a16:colId xmlns:a16="http://schemas.microsoft.com/office/drawing/2014/main" val="485465031"/>
                    </a:ext>
                  </a:extLst>
                </a:gridCol>
                <a:gridCol w="1214834">
                  <a:extLst>
                    <a:ext uri="{9D8B030D-6E8A-4147-A177-3AD203B41FA5}">
                      <a16:colId xmlns:a16="http://schemas.microsoft.com/office/drawing/2014/main" val="1255491370"/>
                    </a:ext>
                  </a:extLst>
                </a:gridCol>
                <a:gridCol w="1214834">
                  <a:extLst>
                    <a:ext uri="{9D8B030D-6E8A-4147-A177-3AD203B41FA5}">
                      <a16:colId xmlns:a16="http://schemas.microsoft.com/office/drawing/2014/main" val="2031588774"/>
                    </a:ext>
                  </a:extLst>
                </a:gridCol>
                <a:gridCol w="1214834">
                  <a:extLst>
                    <a:ext uri="{9D8B030D-6E8A-4147-A177-3AD203B41FA5}">
                      <a16:colId xmlns:a16="http://schemas.microsoft.com/office/drawing/2014/main" val="3724557278"/>
                    </a:ext>
                  </a:extLst>
                </a:gridCol>
                <a:gridCol w="1214834">
                  <a:extLst>
                    <a:ext uri="{9D8B030D-6E8A-4147-A177-3AD203B41FA5}">
                      <a16:colId xmlns:a16="http://schemas.microsoft.com/office/drawing/2014/main" val="2902906871"/>
                    </a:ext>
                  </a:extLst>
                </a:gridCol>
                <a:gridCol w="1215749">
                  <a:extLst>
                    <a:ext uri="{9D8B030D-6E8A-4147-A177-3AD203B41FA5}">
                      <a16:colId xmlns:a16="http://schemas.microsoft.com/office/drawing/2014/main" val="2679739722"/>
                    </a:ext>
                  </a:extLst>
                </a:gridCol>
              </a:tblGrid>
              <a:tr h="1132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GB" sz="14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To the EAC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      Actual           Potential           Ratio %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   exports (A)     exports (B)            (C)</a:t>
                      </a:r>
                      <a:endParaRPr lang="en-GB" sz="14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To Africa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      Actual           Potential           Ratio %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Lato" panose="020F0502020204030203" pitchFamily="34" charset="0"/>
                        </a:rPr>
                        <a:t>   exports (A)     exports (B)            (C)</a:t>
                      </a:r>
                      <a:endParaRPr lang="en-GB" sz="14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412877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Lato" panose="020F0502020204030203" pitchFamily="34" charset="0"/>
                        </a:rPr>
                        <a:t>Burundi</a:t>
                      </a:r>
                      <a:endParaRPr lang="en-GB" sz="14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10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16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63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21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34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62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5305735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Lato" panose="020F0502020204030203" pitchFamily="34" charset="0"/>
                        </a:rPr>
                        <a:t>Kenya</a:t>
                      </a:r>
                      <a:endParaRPr lang="en-GB" sz="14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1,260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2,430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52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2,860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5,270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54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035112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Lato" panose="020F0502020204030203" pitchFamily="34" charset="0"/>
                        </a:rPr>
                        <a:t>Rwanda</a:t>
                      </a:r>
                      <a:endParaRPr lang="en-GB" sz="14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108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171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63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219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345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63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721323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Lato" panose="020F0502020204030203" pitchFamily="34" charset="0"/>
                        </a:rPr>
                        <a:t>Tanzania</a:t>
                      </a:r>
                      <a:endParaRPr lang="en-GB" sz="14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626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1,640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38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1,588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3,330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48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288744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Lato" panose="020F0502020204030203" pitchFamily="34" charset="0"/>
                        </a:rPr>
                        <a:t>Uganda</a:t>
                      </a:r>
                      <a:endParaRPr lang="en-GB" sz="14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666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947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70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1,441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ato" panose="020F0502020204030203" pitchFamily="34" charset="0"/>
                        </a:rPr>
                        <a:t>2,007</a:t>
                      </a:r>
                      <a:endParaRPr lang="en-GB" sz="1800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Lato" panose="020F0502020204030203" pitchFamily="34" charset="0"/>
                        </a:rPr>
                        <a:t>72</a:t>
                      </a:r>
                      <a:endParaRPr lang="en-GB" sz="180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2045969"/>
                  </a:ext>
                </a:extLst>
              </a:tr>
              <a:tr h="5073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Lato" panose="020F0502020204030203" pitchFamily="34" charset="0"/>
                        </a:rPr>
                        <a:t>Total</a:t>
                      </a:r>
                      <a:endParaRPr lang="en-GB" sz="1400" i="1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Lato" panose="020F0502020204030203" pitchFamily="34" charset="0"/>
                        </a:rPr>
                        <a:t>2,660</a:t>
                      </a:r>
                      <a:endParaRPr lang="en-GB" sz="1800" i="1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Lato" panose="020F0502020204030203" pitchFamily="34" charset="0"/>
                        </a:rPr>
                        <a:t>5,204</a:t>
                      </a:r>
                      <a:endParaRPr lang="en-GB" sz="1800" i="1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  <a:latin typeface="Lato" panose="020F0502020204030203" pitchFamily="34" charset="0"/>
                        </a:rPr>
                        <a:t>51</a:t>
                      </a:r>
                      <a:endParaRPr lang="en-GB" sz="1800" i="1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Lato" panose="020F0502020204030203" pitchFamily="34" charset="0"/>
                        </a:rPr>
                        <a:t>6,129</a:t>
                      </a:r>
                      <a:endParaRPr lang="en-GB" sz="1800" i="1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  <a:latin typeface="Lato" panose="020F0502020204030203" pitchFamily="34" charset="0"/>
                        </a:rPr>
                        <a:t>10,986</a:t>
                      </a:r>
                      <a:endParaRPr lang="en-GB" sz="1800" i="1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  <a:latin typeface="Lato" panose="020F0502020204030203" pitchFamily="34" charset="0"/>
                        </a:rPr>
                        <a:t>56</a:t>
                      </a:r>
                      <a:endParaRPr lang="en-GB" sz="1800" i="1" dirty="0">
                        <a:solidFill>
                          <a:srgbClr val="2F5496"/>
                        </a:solidFill>
                        <a:effectLst/>
                        <a:latin typeface="Lato" panose="020F0502020204030203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594173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5F036B5-A573-4271-A10A-59CACB87DCE8}"/>
              </a:ext>
            </a:extLst>
          </p:cNvPr>
          <p:cNvSpPr/>
          <p:nvPr/>
        </p:nvSpPr>
        <p:spPr>
          <a:xfrm>
            <a:off x="251520" y="6063679"/>
            <a:ext cx="83364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altLang="zh-CN" sz="1200" dirty="0">
                <a:solidFill>
                  <a:schemeClr val="tx1"/>
                </a:solidFill>
                <a:latin typeface="Lato" panose="020F0502020204030203" pitchFamily="34" charset="0"/>
                <a:ea typeface="SimSun" panose="02010600030101010101" pitchFamily="2" charset="-122"/>
                <a:cs typeface="Arial" panose="020B0604020202020204" pitchFamily="34" charset="0"/>
              </a:rPr>
              <a:t>Note: A is actual (observed) exports (in US$ millions); B is potential (maximum) exports (in US$ millions), and C is the ratio between A and B (i.e. (A/B-1)*100).</a:t>
            </a:r>
            <a:endParaRPr lang="en-GB" altLang="zh-CN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14493" y="5445223"/>
            <a:ext cx="8289955" cy="48741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14493" y="3933057"/>
            <a:ext cx="8352710" cy="47118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2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11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399" y="360363"/>
            <a:ext cx="41957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panose="020F0502020204030203" pitchFamily="34" charset="0"/>
                <a:ea typeface="Lato" charset="0"/>
                <a:cs typeface="Lato" charset="0"/>
              </a:rPr>
              <a:t>Effects of the AfCFTA on East Africa</a:t>
            </a:r>
            <a:endParaRPr lang="en-US" altLang="x-none" b="1" dirty="0">
              <a:solidFill>
                <a:schemeClr val="bg1"/>
              </a:solidFill>
              <a:latin typeface="Lato" panose="020F0502020204030203" pitchFamily="34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795" y="1026033"/>
            <a:ext cx="884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The Potential Benefits of AfCFTA on East Africa</a:t>
            </a:r>
            <a:endParaRPr lang="en-GB" sz="28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43" y="1813287"/>
            <a:ext cx="83236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A Computable General Equilibrium model </a:t>
            </a:r>
            <a:r>
              <a:rPr lang="en-US" altLang="x-none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  <a:sym typeface="Lato" charset="0"/>
              </a:rPr>
              <a:t>–</a:t>
            </a:r>
            <a:r>
              <a:rPr lang="en-US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Global Trade Analysis Project (GTAP) </a:t>
            </a:r>
            <a:r>
              <a:rPr lang="en-US" altLang="x-none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  <a:sym typeface="Lato" charset="0"/>
              </a:rPr>
              <a:t>–</a:t>
            </a:r>
            <a:r>
              <a:rPr lang="en-US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was used to measure the static effects of the AfCFTA on East Africa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Version 10.0, with 2014 baseline data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Liberalization is assumed to be complete (i.e. 100%)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177CB9"/>
              </a:solidFill>
              <a:latin typeface="Lat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177CB9"/>
                </a:solidFill>
                <a:latin typeface="Lato"/>
              </a:rPr>
              <a:t>Standard closure, but fixing wages to reflect high unemployment rates prevalent on the continent</a:t>
            </a:r>
            <a:endParaRPr lang="en-GB" sz="2400" dirty="0"/>
          </a:p>
          <a:p>
            <a:pPr algn="just"/>
            <a:endParaRPr lang="en-US" sz="24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48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>
            <a:graphicFrameLocks/>
          </p:cNvGraphicFramePr>
          <p:nvPr/>
        </p:nvGraphicFramePr>
        <p:xfrm>
          <a:off x="3240437" y="2050314"/>
          <a:ext cx="5876548" cy="4606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12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Large Potential Gains</a:t>
            </a:r>
            <a:endParaRPr lang="en-US" altLang="x-none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6736" y="6492876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GTAP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687" y="104111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Large potential gains from the AfCFTA</a:t>
            </a:r>
            <a:endParaRPr lang="en-GB" sz="28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6736" y="1805461"/>
            <a:ext cx="5969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600" dirty="0">
                <a:latin typeface="Lato"/>
                <a:ea typeface="Arial" charset="0"/>
                <a:cs typeface="Arial" charset="0"/>
              </a:rPr>
              <a:t>Change in Eastern African exports to the rest of Africa by sector</a:t>
            </a:r>
            <a:endParaRPr lang="en-GB" sz="1600" dirty="0">
              <a:latin typeface="Lato"/>
              <a:ea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736641"/>
            <a:ext cx="349188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x-none" sz="2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  <a:sym typeface="Lato" charset="0"/>
              </a:rPr>
              <a:t>Increase intra-African exports of Eastern Africa by more than US$ 1 billion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177CB9"/>
              </a:solidFill>
              <a:latin typeface="Lato"/>
              <a:sym typeface="Lato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177CB9"/>
                </a:solidFill>
                <a:latin typeface="Lato"/>
                <a:sym typeface="Lato" charset="0"/>
              </a:rPr>
              <a:t>Chief beneficiary sectors are </a:t>
            </a:r>
            <a:r>
              <a:rPr lang="en-US" sz="2200" b="1" dirty="0" err="1">
                <a:solidFill>
                  <a:srgbClr val="177CB9"/>
                </a:solidFill>
                <a:latin typeface="Lato"/>
                <a:sym typeface="Lato" charset="0"/>
              </a:rPr>
              <a:t>l</a:t>
            </a:r>
            <a:r>
              <a:rPr lang="en-US" sz="2200" b="1" i="1" dirty="0" err="1">
                <a:solidFill>
                  <a:srgbClr val="177CB9"/>
                </a:solidFill>
                <a:latin typeface="Lato"/>
                <a:sym typeface="Lato" charset="0"/>
              </a:rPr>
              <a:t>abour-intensive</a:t>
            </a:r>
            <a:r>
              <a:rPr lang="en-US" sz="2200" b="1" dirty="0">
                <a:solidFill>
                  <a:srgbClr val="177CB9"/>
                </a:solidFill>
                <a:latin typeface="Lato"/>
                <a:sym typeface="Lato" charset="0"/>
              </a:rPr>
              <a:t> 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177CB9"/>
              </a:solidFill>
              <a:latin typeface="Lato"/>
              <a:sym typeface="Lato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FF0000"/>
                </a:solidFill>
                <a:latin typeface="Lato"/>
                <a:sym typeface="Lato" charset="0"/>
              </a:rPr>
              <a:t>Job creation of 0.7 to 2.0 million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x-none" sz="20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  <a:sym typeface="Lato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x-none" sz="2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  <a:sym typeface="Lato" charset="0"/>
              </a:rPr>
              <a:t>Consumer welfare gain of US$ 1.8 billion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177CB9"/>
              </a:solidFill>
              <a:latin typeface="Lato"/>
              <a:sym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55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P spid="5" grpId="0"/>
      <p:bldP spid="6" grpId="0"/>
      <p:bldP spid="4" grpId="0"/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750830"/>
              </p:ext>
            </p:extLst>
          </p:nvPr>
        </p:nvGraphicFramePr>
        <p:xfrm>
          <a:off x="355489" y="2049262"/>
          <a:ext cx="8197167" cy="1520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756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2784017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91558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101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HK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Tariff revenue loss as a share of total tariff revenue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Tariff revenue loss as a share of total government revenue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2275876"/>
                  </a:ext>
                </a:extLst>
              </a:tr>
              <a:tr h="50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Tanzania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6.2%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1.3%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5086815"/>
                  </a:ext>
                </a:extLst>
              </a:tr>
            </a:tbl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13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Small Fiscal Costs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1422" y="5621178"/>
            <a:ext cx="73158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Note: Tariff revenue is the sum of import tariff rate times the value of imports by the type of import and source.</a:t>
            </a:r>
          </a:p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GTAP 10.0 database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091" y="1052609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3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Big gains at little cost?</a:t>
            </a:r>
            <a:endParaRPr lang="en-GB" sz="3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408650"/>
              </p:ext>
            </p:extLst>
          </p:nvPr>
        </p:nvGraphicFramePr>
        <p:xfrm>
          <a:off x="352402" y="3584940"/>
          <a:ext cx="8197167" cy="501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756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2784017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91558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0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Ethiopia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6.1%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0.7%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366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089243"/>
              </p:ext>
            </p:extLst>
          </p:nvPr>
        </p:nvGraphicFramePr>
        <p:xfrm>
          <a:off x="352402" y="4086852"/>
          <a:ext cx="8197167" cy="501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756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2784017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91558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0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Uganda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8.4%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0.6%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78446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314530"/>
              </p:ext>
            </p:extLst>
          </p:nvPr>
        </p:nvGraphicFramePr>
        <p:xfrm>
          <a:off x="352401" y="4570461"/>
          <a:ext cx="8197167" cy="501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756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2784017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91558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0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Kenya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0.6%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2522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57391"/>
              </p:ext>
            </p:extLst>
          </p:nvPr>
        </p:nvGraphicFramePr>
        <p:xfrm>
          <a:off x="352401" y="5054070"/>
          <a:ext cx="8197167" cy="501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756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2784017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91558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01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Rwanda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4.0%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0.3%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52709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45897" y="5038495"/>
            <a:ext cx="8163340" cy="478935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14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399" y="360363"/>
            <a:ext cx="41957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panose="020F0502020204030203" pitchFamily="34" charset="0"/>
                <a:ea typeface="Lato" charset="0"/>
                <a:cs typeface="Lato" charset="0"/>
              </a:rPr>
              <a:t>Effects of the AfCFTA on East Africa</a:t>
            </a:r>
            <a:endParaRPr lang="en-US" altLang="x-none" b="1" dirty="0">
              <a:solidFill>
                <a:schemeClr val="bg1"/>
              </a:solidFill>
              <a:latin typeface="Lato" panose="020F0502020204030203" pitchFamily="34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795" y="1026033"/>
            <a:ext cx="884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GB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Partial Equilibrium Analysis tells a Similar Story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602614"/>
              </p:ext>
            </p:extLst>
          </p:nvPr>
        </p:nvGraphicFramePr>
        <p:xfrm>
          <a:off x="539552" y="1772816"/>
          <a:ext cx="7853984" cy="4464496"/>
        </p:xfrm>
        <a:graphic>
          <a:graphicData uri="http://schemas.openxmlformats.org/drawingml/2006/table">
            <a:tbl>
              <a:tblPr/>
              <a:tblGrid>
                <a:gridCol w="1550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9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3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346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Lato" panose="020F0502020204030203"/>
                      </a:endParaRP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Change in the value of Intra-African exports (US$ thousands)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Compared to base year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Uganda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198,546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21%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Kenya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188,227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10%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Tanzania</a:t>
                      </a:r>
                    </a:p>
                  </a:txBody>
                  <a:tcPr marL="9143" marR="9143" marT="914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171,780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17%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Madagascar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93,186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47%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Rwanda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56,010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22%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Ethiopia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10,718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10%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D.R. Congo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9,843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Seychelles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3,963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7%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Somalia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2,988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31%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 Djibouti </a:t>
                      </a:r>
                    </a:p>
                  </a:txBody>
                  <a:tcPr marL="9143" marR="9143" marT="914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716 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5%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South Sudan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401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8%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Eritrea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55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Burundi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39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0.4%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Comoros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28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1%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48D4869-E961-4AAB-903D-2A2A2D93AFBF}"/>
              </a:ext>
            </a:extLst>
          </p:cNvPr>
          <p:cNvSpPr/>
          <p:nvPr/>
        </p:nvSpPr>
        <p:spPr bwMode="auto">
          <a:xfrm>
            <a:off x="539552" y="2276872"/>
            <a:ext cx="7853984" cy="864096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62EDC8-17A4-4101-BD8C-93F3A10057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3428019"/>
            <a:ext cx="7878961" cy="289014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9245F6-8E41-4D78-8BCB-A60E5C27C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575" y="5083222"/>
            <a:ext cx="7878961" cy="289014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100D29-A6B9-4510-AA85-7F28AC1615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575" y="5687460"/>
            <a:ext cx="7878961" cy="289014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9144F0D-44EC-49F3-A4D2-78FB7D0281AC}"/>
              </a:ext>
            </a:extLst>
          </p:cNvPr>
          <p:cNvSpPr/>
          <p:nvPr/>
        </p:nvSpPr>
        <p:spPr>
          <a:xfrm>
            <a:off x="3296736" y="6492876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WITS</a:t>
            </a:r>
            <a:endParaRPr lang="en-GB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58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15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399" y="360363"/>
            <a:ext cx="41957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panose="020F0502020204030203" pitchFamily="34" charset="0"/>
                <a:ea typeface="Lato" charset="0"/>
                <a:cs typeface="Lato" charset="0"/>
              </a:rPr>
              <a:t>Effects of the AfCFTA on East Africa</a:t>
            </a:r>
            <a:endParaRPr lang="en-US" altLang="x-none" b="1" dirty="0">
              <a:solidFill>
                <a:schemeClr val="bg1"/>
              </a:solidFill>
              <a:latin typeface="Lato" panose="020F0502020204030203" pitchFamily="34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795" y="1026033"/>
            <a:ext cx="884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Over one-third is manufactured products</a:t>
            </a:r>
            <a:endParaRPr lang="en-GB" sz="28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596786"/>
              </p:ext>
            </p:extLst>
          </p:nvPr>
        </p:nvGraphicFramePr>
        <p:xfrm>
          <a:off x="329530" y="1653860"/>
          <a:ext cx="8274917" cy="4583452"/>
        </p:xfrm>
        <a:graphic>
          <a:graphicData uri="http://schemas.openxmlformats.org/drawingml/2006/table">
            <a:tbl>
              <a:tblPr/>
              <a:tblGrid>
                <a:gridCol w="928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631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Product Code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Product Description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Change in the value of Intra-African exports (US$ millions)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Share in the total change in intra-African exports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5 to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Manufactured Products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Food and live animals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176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Mineral fuels, lubricants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Beverages and tobacco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Crude materials, inedible, except fuels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Animal and vegetable oils, fats and waxes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6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634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04649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4BA3AEB-0FE5-4383-89D1-67D3C62990F0}"/>
              </a:ext>
            </a:extLst>
          </p:cNvPr>
          <p:cNvSpPr/>
          <p:nvPr/>
        </p:nvSpPr>
        <p:spPr bwMode="auto">
          <a:xfrm>
            <a:off x="329530" y="2780928"/>
            <a:ext cx="8274917" cy="504056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D2BBCC-6A0C-4347-826F-EDC9DE7D8235}"/>
              </a:ext>
            </a:extLst>
          </p:cNvPr>
          <p:cNvSpPr/>
          <p:nvPr/>
        </p:nvSpPr>
        <p:spPr>
          <a:xfrm>
            <a:off x="3296736" y="6492876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WITS</a:t>
            </a:r>
            <a:endParaRPr lang="en-GB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68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-36512" y="0"/>
            <a:ext cx="9180512" cy="7258050"/>
          </a:xfrm>
          <a:prstGeom prst="rect">
            <a:avLst/>
          </a:prstGeom>
          <a:solidFill>
            <a:srgbClr val="06578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317754" y="2942034"/>
            <a:ext cx="84719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 eaLnBrk="1"/>
            <a:r>
              <a:rPr lang="en-US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3. Simulation Results for Rwanda</a:t>
            </a:r>
            <a:endParaRPr lang="en-GB" sz="4000" b="1" dirty="0">
              <a:solidFill>
                <a:srgbClr val="FFFFFF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32771" name="Rectangle 3"/>
          <p:cNvSpPr>
            <a:spLocks/>
          </p:cNvSpPr>
          <p:nvPr/>
        </p:nvSpPr>
        <p:spPr bwMode="auto">
          <a:xfrm>
            <a:off x="8231188" y="184150"/>
            <a:ext cx="7556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2772" name="Rectangle 4" descr="image7.png"/>
          <p:cNvSpPr>
            <a:spLocks/>
          </p:cNvSpPr>
          <p:nvPr/>
        </p:nvSpPr>
        <p:spPr bwMode="auto">
          <a:xfrm>
            <a:off x="7616825" y="171450"/>
            <a:ext cx="573088" cy="4794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082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746984"/>
              </p:ext>
            </p:extLst>
          </p:nvPr>
        </p:nvGraphicFramePr>
        <p:xfrm>
          <a:off x="355489" y="2049261"/>
          <a:ext cx="8334400" cy="16278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8279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61705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1090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HK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Change in Value of 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Intra-African</a:t>
                      </a: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Exports (US$ million)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change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2275876"/>
                  </a:ext>
                </a:extLst>
              </a:tr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Rwanda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56.0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22%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5086815"/>
                  </a:ext>
                </a:extLst>
              </a:tr>
            </a:tbl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17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  <a:extLst/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Intra-African Exports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" y="6270467"/>
            <a:ext cx="73158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WITS.</a:t>
            </a:r>
            <a:endParaRPr lang="en-GB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422" y="903672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3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Highest exports growth among the EAC Partner States</a:t>
            </a:r>
            <a:endParaRPr lang="en-GB" sz="3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13" name="Table 12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61320"/>
              </p:ext>
            </p:extLst>
          </p:nvPr>
        </p:nvGraphicFramePr>
        <p:xfrm>
          <a:off x="352402" y="3584940"/>
          <a:ext cx="8334400" cy="53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366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5861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Uganda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198.5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21%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366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437309"/>
              </p:ext>
            </p:extLst>
          </p:nvPr>
        </p:nvGraphicFramePr>
        <p:xfrm>
          <a:off x="352402" y="4086852"/>
          <a:ext cx="8334400" cy="53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366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58618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Tanzania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171.8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7844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383793"/>
              </p:ext>
            </p:extLst>
          </p:nvPr>
        </p:nvGraphicFramePr>
        <p:xfrm>
          <a:off x="352401" y="4570461"/>
          <a:ext cx="8334400" cy="53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367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58617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Kenya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188.2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2522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29148"/>
              </p:ext>
            </p:extLst>
          </p:nvPr>
        </p:nvGraphicFramePr>
        <p:xfrm>
          <a:off x="352401" y="5054070"/>
          <a:ext cx="8334400" cy="53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367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58617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South Sudan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0.4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5270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836630"/>
              </p:ext>
            </p:extLst>
          </p:nvPr>
        </p:nvGraphicFramePr>
        <p:xfrm>
          <a:off x="352400" y="5555982"/>
          <a:ext cx="8334400" cy="53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368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458616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37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Burundi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0.04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0.4%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52709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6793" y="3129852"/>
            <a:ext cx="8300007" cy="46800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99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37411"/>
              </p:ext>
            </p:extLst>
          </p:nvPr>
        </p:nvGraphicFramePr>
        <p:xfrm>
          <a:off x="355489" y="2049261"/>
          <a:ext cx="8334399" cy="1573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48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807103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509814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1053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HK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Change in Value of 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Intra-African</a:t>
                      </a: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Imports (US$ million)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change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2275876"/>
                  </a:ext>
                </a:extLst>
              </a:tr>
              <a:tr h="51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Kenya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68.2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  <a:endParaRPr lang="en-HK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5086815"/>
                  </a:ext>
                </a:extLst>
              </a:tr>
            </a:tbl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18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  <a:extLst/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Intra-African Imports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" y="6270467"/>
            <a:ext cx="73158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WITS.</a:t>
            </a:r>
            <a:endParaRPr lang="en-GB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422" y="980878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3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Smaller increase in imports</a:t>
            </a:r>
            <a:endParaRPr lang="en-GB" sz="3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13" name="Table 12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270895"/>
              </p:ext>
            </p:extLst>
          </p:nvPr>
        </p:nvGraphicFramePr>
        <p:xfrm>
          <a:off x="352402" y="3584939"/>
          <a:ext cx="8334399" cy="519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621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807103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506675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1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Uganda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31.3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3%</a:t>
                      </a:r>
                      <a:endParaRPr lang="en-HK" sz="1800" b="0" kern="1200" dirty="0">
                        <a:solidFill>
                          <a:srgbClr val="000000"/>
                        </a:solidFill>
                        <a:effectLst/>
                        <a:latin typeface="Lato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366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148815"/>
              </p:ext>
            </p:extLst>
          </p:nvPr>
        </p:nvGraphicFramePr>
        <p:xfrm>
          <a:off x="352402" y="4086851"/>
          <a:ext cx="8334399" cy="519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621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807103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506675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1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Rwanda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10.9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7844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003375"/>
              </p:ext>
            </p:extLst>
          </p:nvPr>
        </p:nvGraphicFramePr>
        <p:xfrm>
          <a:off x="352401" y="4570460"/>
          <a:ext cx="8334399" cy="519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62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807103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506674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1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Burundi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2.9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2522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19821"/>
              </p:ext>
            </p:extLst>
          </p:nvPr>
        </p:nvGraphicFramePr>
        <p:xfrm>
          <a:off x="352401" y="5054069"/>
          <a:ext cx="8334399" cy="519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622">
                  <a:extLst>
                    <a:ext uri="{9D8B030D-6E8A-4147-A177-3AD203B41FA5}">
                      <a16:colId xmlns:a16="http://schemas.microsoft.com/office/drawing/2014/main" val="3776429195"/>
                    </a:ext>
                  </a:extLst>
                </a:gridCol>
                <a:gridCol w="3807103">
                  <a:extLst>
                    <a:ext uri="{9D8B030D-6E8A-4147-A177-3AD203B41FA5}">
                      <a16:colId xmlns:a16="http://schemas.microsoft.com/office/drawing/2014/main" val="809339993"/>
                    </a:ext>
                  </a:extLst>
                </a:gridCol>
                <a:gridCol w="2506674">
                  <a:extLst>
                    <a:ext uri="{9D8B030D-6E8A-4147-A177-3AD203B41FA5}">
                      <a16:colId xmlns:a16="http://schemas.microsoft.com/office/drawing/2014/main" val="1671527588"/>
                    </a:ext>
                  </a:extLst>
                </a:gridCol>
              </a:tblGrid>
              <a:tr h="519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Tanzania</a:t>
                      </a:r>
                      <a:endParaRPr lang="en-HK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14.1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0000"/>
                          </a:solidFill>
                          <a:effectLst/>
                          <a:latin typeface="Lato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1%</a:t>
                      </a:r>
                      <a:endParaRPr lang="en-HK" sz="1800" b="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652709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69314" y="4083375"/>
            <a:ext cx="8300006" cy="495494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6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19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  <a:extLst/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Intra-African Exports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" y="6639163"/>
            <a:ext cx="73158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WITS.</a:t>
            </a:r>
            <a:endParaRPr lang="en-GB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687" y="811021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3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Significant increase in exports from Rwanda to D. R. Congo</a:t>
            </a:r>
            <a:endParaRPr lang="en-GB" sz="3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472943"/>
              </p:ext>
            </p:extLst>
          </p:nvPr>
        </p:nvGraphicFramePr>
        <p:xfrm>
          <a:off x="1259632" y="1937260"/>
          <a:ext cx="6335667" cy="4612089"/>
        </p:xfrm>
        <a:graphic>
          <a:graphicData uri="http://schemas.openxmlformats.org/drawingml/2006/table">
            <a:tbl>
              <a:tblPr/>
              <a:tblGrid>
                <a:gridCol w="1949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6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525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Lato" panose="020F0502020204030203"/>
                      </a:endParaRP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</a:rPr>
                        <a:t>Change in the value of Intra-African exports (US$ thousands)</a:t>
                      </a:r>
                    </a:p>
                  </a:txBody>
                  <a:tcPr marL="9143" marR="9143" marT="914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D. R. Congo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56,013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Ghana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South Africa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Eritrea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Tunisia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Mozambique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Zambia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Botswana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Sierra Leone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Burundi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-15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Uganda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-19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04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Kenya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/>
                          <a:ea typeface="+mn-ea"/>
                          <a:cs typeface="+mn-cs"/>
                        </a:rPr>
                        <a:t>-29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01AF9DB-E6D4-4056-9CA6-5525FD385E76}"/>
              </a:ext>
            </a:extLst>
          </p:cNvPr>
          <p:cNvSpPr txBox="1"/>
          <p:nvPr/>
        </p:nvSpPr>
        <p:spPr>
          <a:xfrm>
            <a:off x="1259632" y="2556243"/>
            <a:ext cx="6335667" cy="368701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18663A-D1B0-423E-9085-316F5E6754D3}"/>
              </a:ext>
            </a:extLst>
          </p:cNvPr>
          <p:cNvSpPr txBox="1"/>
          <p:nvPr/>
        </p:nvSpPr>
        <p:spPr>
          <a:xfrm>
            <a:off x="1259632" y="5512925"/>
            <a:ext cx="6315785" cy="1048414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34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 animBg="1"/>
      <p:bldP spid="11" grpId="1" animBg="1"/>
      <p:bldP spid="13" grpId="0" animBg="1"/>
      <p:bldP spid="1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-36512" y="0"/>
            <a:ext cx="9180512" cy="7258050"/>
          </a:xfrm>
          <a:prstGeom prst="rect">
            <a:avLst/>
          </a:prstGeom>
          <a:solidFill>
            <a:srgbClr val="06578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317754" y="2942034"/>
            <a:ext cx="8471979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 eaLnBrk="1"/>
            <a:r>
              <a:rPr lang="en-US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1. What are the Main Arguments in </a:t>
            </a:r>
            <a:r>
              <a:rPr lang="en-US" sz="4000" b="1" dirty="0" err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Favour</a:t>
            </a:r>
            <a:r>
              <a:rPr lang="en-US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 of the </a:t>
            </a:r>
            <a:r>
              <a:rPr lang="en-US" sz="4000" b="1" dirty="0" err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AfCFTA</a:t>
            </a:r>
            <a:r>
              <a:rPr lang="en-US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? </a:t>
            </a:r>
            <a:endParaRPr lang="en-GB" sz="4000" b="1" dirty="0">
              <a:solidFill>
                <a:srgbClr val="FFFFFF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32771" name="Rectangle 3"/>
          <p:cNvSpPr>
            <a:spLocks/>
          </p:cNvSpPr>
          <p:nvPr/>
        </p:nvSpPr>
        <p:spPr bwMode="auto">
          <a:xfrm>
            <a:off x="8231188" y="184150"/>
            <a:ext cx="7556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2772" name="Rectangle 4" descr="image7.png"/>
          <p:cNvSpPr>
            <a:spLocks/>
          </p:cNvSpPr>
          <p:nvPr/>
        </p:nvSpPr>
        <p:spPr bwMode="auto">
          <a:xfrm>
            <a:off x="7616825" y="171450"/>
            <a:ext cx="573088" cy="4794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6099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20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  <a:extLst/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Intra-African Exports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" y="6348670"/>
            <a:ext cx="73158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GTAP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-108520" y="805196"/>
            <a:ext cx="9361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GB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Manufacturing &amp; food sectors main beneficiaries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9512" y="1556792"/>
            <a:ext cx="8321551" cy="4785269"/>
            <a:chOff x="364159" y="1906077"/>
            <a:chExt cx="8136904" cy="4435984"/>
          </a:xfrm>
        </p:grpSpPr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49559678"/>
                </p:ext>
              </p:extLst>
            </p:nvPr>
          </p:nvGraphicFramePr>
          <p:xfrm>
            <a:off x="364159" y="1990959"/>
            <a:ext cx="8136904" cy="435110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" name="Rectangle 2"/>
            <p:cNvSpPr/>
            <p:nvPr/>
          </p:nvSpPr>
          <p:spPr>
            <a:xfrm>
              <a:off x="2339752" y="1906077"/>
              <a:ext cx="559836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dirty="0">
                  <a:solidFill>
                    <a:schemeClr val="tx1"/>
                  </a:solidFill>
                </a:rPr>
                <a:t>Increase in </a:t>
              </a:r>
              <a:r>
                <a:rPr lang="en-US" dirty="0">
                  <a:solidFill>
                    <a:schemeClr val="tx1"/>
                  </a:solidFill>
                </a:rPr>
                <a:t>Intra-African </a:t>
              </a:r>
              <a:r>
                <a:rPr lang="en-GB" dirty="0">
                  <a:solidFill>
                    <a:schemeClr val="tx1"/>
                  </a:solidFill>
                </a:rPr>
                <a:t>Exports by Top Products (US$ million)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562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21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  <a:extLst/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Intra-African Imports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" y="6348670"/>
            <a:ext cx="73158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UNECA calculations based on GTAP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-74984" y="990660"/>
            <a:ext cx="9252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US" sz="3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Notable increase in sugar and textiles imports</a:t>
            </a:r>
            <a:endParaRPr lang="en-GB" sz="3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9552" y="1903511"/>
            <a:ext cx="8280920" cy="4352826"/>
            <a:chOff x="539552" y="1903511"/>
            <a:chExt cx="8280920" cy="4352826"/>
          </a:xfrm>
        </p:grpSpPr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39932635"/>
                </p:ext>
              </p:extLst>
            </p:nvPr>
          </p:nvGraphicFramePr>
          <p:xfrm>
            <a:off x="539552" y="2057399"/>
            <a:ext cx="8280920" cy="41989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2460328" y="1903511"/>
              <a:ext cx="559836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dirty="0">
                  <a:solidFill>
                    <a:schemeClr val="tx1"/>
                  </a:solidFill>
                </a:rPr>
                <a:t>Increase in </a:t>
              </a:r>
              <a:r>
                <a:rPr lang="en-US" dirty="0">
                  <a:solidFill>
                    <a:schemeClr val="tx1"/>
                  </a:solidFill>
                </a:rPr>
                <a:t>Intra-African </a:t>
              </a:r>
              <a:r>
                <a:rPr lang="en-GB" dirty="0">
                  <a:solidFill>
                    <a:schemeClr val="tx1"/>
                  </a:solidFill>
                </a:rPr>
                <a:t>Imports by Top Products (US$ million)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232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-36512" y="0"/>
            <a:ext cx="9180512" cy="7258050"/>
          </a:xfrm>
          <a:prstGeom prst="rect">
            <a:avLst/>
          </a:prstGeom>
          <a:solidFill>
            <a:srgbClr val="06578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336010" y="2854722"/>
            <a:ext cx="84719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 eaLnBrk="1"/>
            <a:r>
              <a:rPr lang="en-GB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4. Where Next? </a:t>
            </a:r>
          </a:p>
        </p:txBody>
      </p:sp>
      <p:sp>
        <p:nvSpPr>
          <p:cNvPr id="32771" name="Rectangle 3"/>
          <p:cNvSpPr>
            <a:spLocks/>
          </p:cNvSpPr>
          <p:nvPr/>
        </p:nvSpPr>
        <p:spPr bwMode="auto">
          <a:xfrm>
            <a:off x="8231188" y="184150"/>
            <a:ext cx="7556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2772" name="Rectangle 4" descr="image7.png"/>
          <p:cNvSpPr>
            <a:spLocks/>
          </p:cNvSpPr>
          <p:nvPr/>
        </p:nvSpPr>
        <p:spPr bwMode="auto">
          <a:xfrm>
            <a:off x="7616825" y="171450"/>
            <a:ext cx="573088" cy="4794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22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3269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FDA75-06AC-4178-987F-A3A8E3CBB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conclusion…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E610AA8-59B7-49E1-A7BC-B9380169F23C}"/>
              </a:ext>
            </a:extLst>
          </p:cNvPr>
          <p:cNvGrpSpPr/>
          <p:nvPr/>
        </p:nvGrpSpPr>
        <p:grpSpPr>
          <a:xfrm>
            <a:off x="4572000" y="1790930"/>
            <a:ext cx="4228802" cy="3949547"/>
            <a:chOff x="4836405" y="1938969"/>
            <a:chExt cx="3426246" cy="3199990"/>
          </a:xfrm>
        </p:grpSpPr>
        <p:pic>
          <p:nvPicPr>
            <p:cNvPr id="6" name="Picture 4" descr="Image result for globe africa silhouette&quot;">
              <a:extLst>
                <a:ext uri="{FF2B5EF4-FFF2-40B4-BE49-F238E27FC236}">
                  <a16:creationId xmlns:a16="http://schemas.microsoft.com/office/drawing/2014/main" id="{05F6593A-E087-4B15-BEF4-1DAD8E9091B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48" t="12022" r="30723" b="17986"/>
            <a:stretch/>
          </p:blipFill>
          <p:spPr bwMode="auto">
            <a:xfrm>
              <a:off x="4836405" y="1938969"/>
              <a:ext cx="3426246" cy="31999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0DCE3C0-B19F-4792-A292-FC64F5F032E8}"/>
                </a:ext>
              </a:extLst>
            </p:cNvPr>
            <p:cNvSpPr/>
            <p:nvPr/>
          </p:nvSpPr>
          <p:spPr>
            <a:xfrm>
              <a:off x="6043613" y="2583992"/>
              <a:ext cx="1900237" cy="2209800"/>
            </a:xfrm>
            <a:custGeom>
              <a:avLst/>
              <a:gdLst>
                <a:gd name="connsiteX0" fmla="*/ 1347787 w 1900237"/>
                <a:gd name="connsiteY0" fmla="*/ 142875 h 2209800"/>
                <a:gd name="connsiteX1" fmla="*/ 1219200 w 1900237"/>
                <a:gd name="connsiteY1" fmla="*/ 152400 h 2209800"/>
                <a:gd name="connsiteX2" fmla="*/ 1152525 w 1900237"/>
                <a:gd name="connsiteY2" fmla="*/ 152400 h 2209800"/>
                <a:gd name="connsiteX3" fmla="*/ 1085850 w 1900237"/>
                <a:gd name="connsiteY3" fmla="*/ 109537 h 2209800"/>
                <a:gd name="connsiteX4" fmla="*/ 1052512 w 1900237"/>
                <a:gd name="connsiteY4" fmla="*/ 104775 h 2209800"/>
                <a:gd name="connsiteX5" fmla="*/ 1047750 w 1900237"/>
                <a:gd name="connsiteY5" fmla="*/ 123825 h 2209800"/>
                <a:gd name="connsiteX6" fmla="*/ 1038225 w 1900237"/>
                <a:gd name="connsiteY6" fmla="*/ 152400 h 2209800"/>
                <a:gd name="connsiteX7" fmla="*/ 1028700 w 1900237"/>
                <a:gd name="connsiteY7" fmla="*/ 180975 h 2209800"/>
                <a:gd name="connsiteX8" fmla="*/ 1000125 w 1900237"/>
                <a:gd name="connsiteY8" fmla="*/ 161925 h 2209800"/>
                <a:gd name="connsiteX9" fmla="*/ 833437 w 1900237"/>
                <a:gd name="connsiteY9" fmla="*/ 104775 h 2209800"/>
                <a:gd name="connsiteX10" fmla="*/ 809625 w 1900237"/>
                <a:gd name="connsiteY10" fmla="*/ 100012 h 2209800"/>
                <a:gd name="connsiteX11" fmla="*/ 800100 w 1900237"/>
                <a:gd name="connsiteY11" fmla="*/ 57150 h 2209800"/>
                <a:gd name="connsiteX12" fmla="*/ 766762 w 1900237"/>
                <a:gd name="connsiteY12" fmla="*/ 4762 h 2209800"/>
                <a:gd name="connsiteX13" fmla="*/ 742950 w 1900237"/>
                <a:gd name="connsiteY13" fmla="*/ 0 h 2209800"/>
                <a:gd name="connsiteX14" fmla="*/ 438150 w 1900237"/>
                <a:gd name="connsiteY14" fmla="*/ 42862 h 2209800"/>
                <a:gd name="connsiteX15" fmla="*/ 314325 w 1900237"/>
                <a:gd name="connsiteY15" fmla="*/ 90487 h 2209800"/>
                <a:gd name="connsiteX16" fmla="*/ 266700 w 1900237"/>
                <a:gd name="connsiteY16" fmla="*/ 142875 h 2209800"/>
                <a:gd name="connsiteX17" fmla="*/ 271462 w 1900237"/>
                <a:gd name="connsiteY17" fmla="*/ 180975 h 2209800"/>
                <a:gd name="connsiteX18" fmla="*/ 214312 w 1900237"/>
                <a:gd name="connsiteY18" fmla="*/ 219075 h 2209800"/>
                <a:gd name="connsiteX19" fmla="*/ 138112 w 1900237"/>
                <a:gd name="connsiteY19" fmla="*/ 285750 h 2209800"/>
                <a:gd name="connsiteX20" fmla="*/ 76200 w 1900237"/>
                <a:gd name="connsiteY20" fmla="*/ 371475 h 2209800"/>
                <a:gd name="connsiteX21" fmla="*/ 47625 w 1900237"/>
                <a:gd name="connsiteY21" fmla="*/ 433387 h 2209800"/>
                <a:gd name="connsiteX22" fmla="*/ 33337 w 1900237"/>
                <a:gd name="connsiteY22" fmla="*/ 552450 h 2209800"/>
                <a:gd name="connsiteX23" fmla="*/ 4762 w 1900237"/>
                <a:gd name="connsiteY23" fmla="*/ 638175 h 2209800"/>
                <a:gd name="connsiteX24" fmla="*/ 0 w 1900237"/>
                <a:gd name="connsiteY24" fmla="*/ 681037 h 2209800"/>
                <a:gd name="connsiteX25" fmla="*/ 14287 w 1900237"/>
                <a:gd name="connsiteY25" fmla="*/ 728662 h 2209800"/>
                <a:gd name="connsiteX26" fmla="*/ 66675 w 1900237"/>
                <a:gd name="connsiteY26" fmla="*/ 800100 h 2209800"/>
                <a:gd name="connsiteX27" fmla="*/ 133350 w 1900237"/>
                <a:gd name="connsiteY27" fmla="*/ 904875 h 2209800"/>
                <a:gd name="connsiteX28" fmla="*/ 209550 w 1900237"/>
                <a:gd name="connsiteY28" fmla="*/ 966787 h 2209800"/>
                <a:gd name="connsiteX29" fmla="*/ 233362 w 1900237"/>
                <a:gd name="connsiteY29" fmla="*/ 985837 h 2209800"/>
                <a:gd name="connsiteX30" fmla="*/ 285750 w 1900237"/>
                <a:gd name="connsiteY30" fmla="*/ 1004887 h 2209800"/>
                <a:gd name="connsiteX31" fmla="*/ 414337 w 1900237"/>
                <a:gd name="connsiteY31" fmla="*/ 995362 h 2209800"/>
                <a:gd name="connsiteX32" fmla="*/ 504825 w 1900237"/>
                <a:gd name="connsiteY32" fmla="*/ 966787 h 2209800"/>
                <a:gd name="connsiteX33" fmla="*/ 600075 w 1900237"/>
                <a:gd name="connsiteY33" fmla="*/ 938212 h 2209800"/>
                <a:gd name="connsiteX34" fmla="*/ 661987 w 1900237"/>
                <a:gd name="connsiteY34" fmla="*/ 938212 h 2209800"/>
                <a:gd name="connsiteX35" fmla="*/ 685800 w 1900237"/>
                <a:gd name="connsiteY35" fmla="*/ 966787 h 2209800"/>
                <a:gd name="connsiteX36" fmla="*/ 714375 w 1900237"/>
                <a:gd name="connsiteY36" fmla="*/ 1000125 h 2209800"/>
                <a:gd name="connsiteX37" fmla="*/ 804862 w 1900237"/>
                <a:gd name="connsiteY37" fmla="*/ 1009650 h 2209800"/>
                <a:gd name="connsiteX38" fmla="*/ 852487 w 1900237"/>
                <a:gd name="connsiteY38" fmla="*/ 1033462 h 2209800"/>
                <a:gd name="connsiteX39" fmla="*/ 847725 w 1900237"/>
                <a:gd name="connsiteY39" fmla="*/ 1071562 h 2209800"/>
                <a:gd name="connsiteX40" fmla="*/ 842962 w 1900237"/>
                <a:gd name="connsiteY40" fmla="*/ 1119187 h 2209800"/>
                <a:gd name="connsiteX41" fmla="*/ 833437 w 1900237"/>
                <a:gd name="connsiteY41" fmla="*/ 1171575 h 2209800"/>
                <a:gd name="connsiteX42" fmla="*/ 838200 w 1900237"/>
                <a:gd name="connsiteY42" fmla="*/ 1223962 h 2209800"/>
                <a:gd name="connsiteX43" fmla="*/ 871537 w 1900237"/>
                <a:gd name="connsiteY43" fmla="*/ 1266825 h 2209800"/>
                <a:gd name="connsiteX44" fmla="*/ 895350 w 1900237"/>
                <a:gd name="connsiteY44" fmla="*/ 1319212 h 2209800"/>
                <a:gd name="connsiteX45" fmla="*/ 938212 w 1900237"/>
                <a:gd name="connsiteY45" fmla="*/ 1347787 h 2209800"/>
                <a:gd name="connsiteX46" fmla="*/ 962025 w 1900237"/>
                <a:gd name="connsiteY46" fmla="*/ 1428750 h 2209800"/>
                <a:gd name="connsiteX47" fmla="*/ 971550 w 1900237"/>
                <a:gd name="connsiteY47" fmla="*/ 1495425 h 2209800"/>
                <a:gd name="connsiteX48" fmla="*/ 957262 w 1900237"/>
                <a:gd name="connsiteY48" fmla="*/ 1562100 h 2209800"/>
                <a:gd name="connsiteX49" fmla="*/ 928687 w 1900237"/>
                <a:gd name="connsiteY49" fmla="*/ 1633537 h 2209800"/>
                <a:gd name="connsiteX50" fmla="*/ 895350 w 1900237"/>
                <a:gd name="connsiteY50" fmla="*/ 1700212 h 2209800"/>
                <a:gd name="connsiteX51" fmla="*/ 895350 w 1900237"/>
                <a:gd name="connsiteY51" fmla="*/ 1738312 h 2209800"/>
                <a:gd name="connsiteX52" fmla="*/ 923925 w 1900237"/>
                <a:gd name="connsiteY52" fmla="*/ 1814512 h 2209800"/>
                <a:gd name="connsiteX53" fmla="*/ 952500 w 1900237"/>
                <a:gd name="connsiteY53" fmla="*/ 1871662 h 2209800"/>
                <a:gd name="connsiteX54" fmla="*/ 971550 w 1900237"/>
                <a:gd name="connsiteY54" fmla="*/ 1957387 h 2209800"/>
                <a:gd name="connsiteX55" fmla="*/ 1009650 w 1900237"/>
                <a:gd name="connsiteY55" fmla="*/ 2038350 h 2209800"/>
                <a:gd name="connsiteX56" fmla="*/ 1028700 w 1900237"/>
                <a:gd name="connsiteY56" fmla="*/ 2171700 h 2209800"/>
                <a:gd name="connsiteX57" fmla="*/ 1023937 w 1900237"/>
                <a:gd name="connsiteY57" fmla="*/ 2162175 h 2209800"/>
                <a:gd name="connsiteX58" fmla="*/ 1047750 w 1900237"/>
                <a:gd name="connsiteY58" fmla="*/ 2209800 h 2209800"/>
                <a:gd name="connsiteX59" fmla="*/ 1104900 w 1900237"/>
                <a:gd name="connsiteY59" fmla="*/ 2200275 h 2209800"/>
                <a:gd name="connsiteX60" fmla="*/ 1185862 w 1900237"/>
                <a:gd name="connsiteY60" fmla="*/ 2176462 h 2209800"/>
                <a:gd name="connsiteX61" fmla="*/ 1300162 w 1900237"/>
                <a:gd name="connsiteY61" fmla="*/ 2133600 h 2209800"/>
                <a:gd name="connsiteX62" fmla="*/ 1333500 w 1900237"/>
                <a:gd name="connsiteY62" fmla="*/ 2105025 h 2209800"/>
                <a:gd name="connsiteX63" fmla="*/ 1366837 w 1900237"/>
                <a:gd name="connsiteY63" fmla="*/ 2043112 h 2209800"/>
                <a:gd name="connsiteX64" fmla="*/ 1395412 w 1900237"/>
                <a:gd name="connsiteY64" fmla="*/ 1995487 h 2209800"/>
                <a:gd name="connsiteX65" fmla="*/ 1447800 w 1900237"/>
                <a:gd name="connsiteY65" fmla="*/ 1962150 h 2209800"/>
                <a:gd name="connsiteX66" fmla="*/ 1485900 w 1900237"/>
                <a:gd name="connsiteY66" fmla="*/ 1914525 h 2209800"/>
                <a:gd name="connsiteX67" fmla="*/ 1514475 w 1900237"/>
                <a:gd name="connsiteY67" fmla="*/ 1876425 h 2209800"/>
                <a:gd name="connsiteX68" fmla="*/ 1533525 w 1900237"/>
                <a:gd name="connsiteY68" fmla="*/ 1819275 h 2209800"/>
                <a:gd name="connsiteX69" fmla="*/ 1533525 w 1900237"/>
                <a:gd name="connsiteY69" fmla="*/ 1795462 h 2209800"/>
                <a:gd name="connsiteX70" fmla="*/ 1524000 w 1900237"/>
                <a:gd name="connsiteY70" fmla="*/ 1752600 h 2209800"/>
                <a:gd name="connsiteX71" fmla="*/ 1585912 w 1900237"/>
                <a:gd name="connsiteY71" fmla="*/ 1724025 h 2209800"/>
                <a:gd name="connsiteX72" fmla="*/ 1633537 w 1900237"/>
                <a:gd name="connsiteY72" fmla="*/ 1685925 h 2209800"/>
                <a:gd name="connsiteX73" fmla="*/ 1671637 w 1900237"/>
                <a:gd name="connsiteY73" fmla="*/ 1657350 h 2209800"/>
                <a:gd name="connsiteX74" fmla="*/ 1700212 w 1900237"/>
                <a:gd name="connsiteY74" fmla="*/ 1609725 h 2209800"/>
                <a:gd name="connsiteX75" fmla="*/ 1709737 w 1900237"/>
                <a:gd name="connsiteY75" fmla="*/ 1547812 h 2209800"/>
                <a:gd name="connsiteX76" fmla="*/ 1714500 w 1900237"/>
                <a:gd name="connsiteY76" fmla="*/ 1481137 h 2209800"/>
                <a:gd name="connsiteX77" fmla="*/ 1704975 w 1900237"/>
                <a:gd name="connsiteY77" fmla="*/ 1409700 h 2209800"/>
                <a:gd name="connsiteX78" fmla="*/ 1695450 w 1900237"/>
                <a:gd name="connsiteY78" fmla="*/ 1347787 h 2209800"/>
                <a:gd name="connsiteX79" fmla="*/ 1695450 w 1900237"/>
                <a:gd name="connsiteY79" fmla="*/ 1271587 h 2209800"/>
                <a:gd name="connsiteX80" fmla="*/ 1719262 w 1900237"/>
                <a:gd name="connsiteY80" fmla="*/ 1219200 h 2209800"/>
                <a:gd name="connsiteX81" fmla="*/ 1747837 w 1900237"/>
                <a:gd name="connsiteY81" fmla="*/ 1157287 h 2209800"/>
                <a:gd name="connsiteX82" fmla="*/ 1828800 w 1900237"/>
                <a:gd name="connsiteY82" fmla="*/ 1042987 h 2209800"/>
                <a:gd name="connsiteX83" fmla="*/ 1885950 w 1900237"/>
                <a:gd name="connsiteY83" fmla="*/ 933450 h 2209800"/>
                <a:gd name="connsiteX84" fmla="*/ 1895475 w 1900237"/>
                <a:gd name="connsiteY84" fmla="*/ 866775 h 2209800"/>
                <a:gd name="connsiteX85" fmla="*/ 1900237 w 1900237"/>
                <a:gd name="connsiteY85" fmla="*/ 785812 h 2209800"/>
                <a:gd name="connsiteX86" fmla="*/ 1900237 w 1900237"/>
                <a:gd name="connsiteY86" fmla="*/ 723900 h 2209800"/>
                <a:gd name="connsiteX87" fmla="*/ 1828800 w 1900237"/>
                <a:gd name="connsiteY87" fmla="*/ 752475 h 2209800"/>
                <a:gd name="connsiteX88" fmla="*/ 1790700 w 1900237"/>
                <a:gd name="connsiteY88" fmla="*/ 766762 h 2209800"/>
                <a:gd name="connsiteX89" fmla="*/ 1776412 w 1900237"/>
                <a:gd name="connsiteY89" fmla="*/ 766762 h 2209800"/>
                <a:gd name="connsiteX90" fmla="*/ 1747837 w 1900237"/>
                <a:gd name="connsiteY90" fmla="*/ 738187 h 2209800"/>
                <a:gd name="connsiteX91" fmla="*/ 1743075 w 1900237"/>
                <a:gd name="connsiteY91" fmla="*/ 690562 h 2209800"/>
                <a:gd name="connsiteX92" fmla="*/ 1733550 w 1900237"/>
                <a:gd name="connsiteY92" fmla="*/ 676275 h 2209800"/>
                <a:gd name="connsiteX93" fmla="*/ 1685925 w 1900237"/>
                <a:gd name="connsiteY93" fmla="*/ 642937 h 2209800"/>
                <a:gd name="connsiteX94" fmla="*/ 1652587 w 1900237"/>
                <a:gd name="connsiteY94" fmla="*/ 623887 h 2209800"/>
                <a:gd name="connsiteX95" fmla="*/ 1600200 w 1900237"/>
                <a:gd name="connsiteY95" fmla="*/ 533400 h 2209800"/>
                <a:gd name="connsiteX96" fmla="*/ 1576387 w 1900237"/>
                <a:gd name="connsiteY96" fmla="*/ 485775 h 2209800"/>
                <a:gd name="connsiteX97" fmla="*/ 1543050 w 1900237"/>
                <a:gd name="connsiteY97" fmla="*/ 442912 h 2209800"/>
                <a:gd name="connsiteX98" fmla="*/ 1514475 w 1900237"/>
                <a:gd name="connsiteY98" fmla="*/ 376237 h 2209800"/>
                <a:gd name="connsiteX99" fmla="*/ 1462087 w 1900237"/>
                <a:gd name="connsiteY99" fmla="*/ 338137 h 2209800"/>
                <a:gd name="connsiteX100" fmla="*/ 1423987 w 1900237"/>
                <a:gd name="connsiteY100" fmla="*/ 280987 h 2209800"/>
                <a:gd name="connsiteX101" fmla="*/ 1395412 w 1900237"/>
                <a:gd name="connsiteY101" fmla="*/ 257175 h 2209800"/>
                <a:gd name="connsiteX102" fmla="*/ 1371600 w 1900237"/>
                <a:gd name="connsiteY102" fmla="*/ 209550 h 2209800"/>
                <a:gd name="connsiteX103" fmla="*/ 1347787 w 1900237"/>
                <a:gd name="connsiteY103" fmla="*/ 142875 h 220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1900237" h="2209800">
                  <a:moveTo>
                    <a:pt x="1347787" y="142875"/>
                  </a:moveTo>
                  <a:lnTo>
                    <a:pt x="1219200" y="152400"/>
                  </a:lnTo>
                  <a:lnTo>
                    <a:pt x="1152525" y="152400"/>
                  </a:lnTo>
                  <a:lnTo>
                    <a:pt x="1085850" y="109537"/>
                  </a:lnTo>
                  <a:lnTo>
                    <a:pt x="1052512" y="104775"/>
                  </a:lnTo>
                  <a:lnTo>
                    <a:pt x="1047750" y="123825"/>
                  </a:lnTo>
                  <a:lnTo>
                    <a:pt x="1038225" y="152400"/>
                  </a:lnTo>
                  <a:lnTo>
                    <a:pt x="1028700" y="180975"/>
                  </a:lnTo>
                  <a:lnTo>
                    <a:pt x="1000125" y="161925"/>
                  </a:lnTo>
                  <a:lnTo>
                    <a:pt x="833437" y="104775"/>
                  </a:lnTo>
                  <a:lnTo>
                    <a:pt x="809625" y="100012"/>
                  </a:lnTo>
                  <a:lnTo>
                    <a:pt x="800100" y="57150"/>
                  </a:lnTo>
                  <a:lnTo>
                    <a:pt x="766762" y="4762"/>
                  </a:lnTo>
                  <a:lnTo>
                    <a:pt x="742950" y="0"/>
                  </a:lnTo>
                  <a:lnTo>
                    <a:pt x="438150" y="42862"/>
                  </a:lnTo>
                  <a:lnTo>
                    <a:pt x="314325" y="90487"/>
                  </a:lnTo>
                  <a:lnTo>
                    <a:pt x="266700" y="142875"/>
                  </a:lnTo>
                  <a:lnTo>
                    <a:pt x="271462" y="180975"/>
                  </a:lnTo>
                  <a:lnTo>
                    <a:pt x="214312" y="219075"/>
                  </a:lnTo>
                  <a:lnTo>
                    <a:pt x="138112" y="285750"/>
                  </a:lnTo>
                  <a:lnTo>
                    <a:pt x="76200" y="371475"/>
                  </a:lnTo>
                  <a:lnTo>
                    <a:pt x="47625" y="433387"/>
                  </a:lnTo>
                  <a:lnTo>
                    <a:pt x="33337" y="552450"/>
                  </a:lnTo>
                  <a:lnTo>
                    <a:pt x="4762" y="638175"/>
                  </a:lnTo>
                  <a:lnTo>
                    <a:pt x="0" y="681037"/>
                  </a:lnTo>
                  <a:lnTo>
                    <a:pt x="14287" y="728662"/>
                  </a:lnTo>
                  <a:lnTo>
                    <a:pt x="66675" y="800100"/>
                  </a:lnTo>
                  <a:lnTo>
                    <a:pt x="133350" y="904875"/>
                  </a:lnTo>
                  <a:lnTo>
                    <a:pt x="209550" y="966787"/>
                  </a:lnTo>
                  <a:lnTo>
                    <a:pt x="233362" y="985837"/>
                  </a:lnTo>
                  <a:lnTo>
                    <a:pt x="285750" y="1004887"/>
                  </a:lnTo>
                  <a:lnTo>
                    <a:pt x="414337" y="995362"/>
                  </a:lnTo>
                  <a:lnTo>
                    <a:pt x="504825" y="966787"/>
                  </a:lnTo>
                  <a:lnTo>
                    <a:pt x="600075" y="938212"/>
                  </a:lnTo>
                  <a:lnTo>
                    <a:pt x="661987" y="938212"/>
                  </a:lnTo>
                  <a:lnTo>
                    <a:pt x="685800" y="966787"/>
                  </a:lnTo>
                  <a:lnTo>
                    <a:pt x="714375" y="1000125"/>
                  </a:lnTo>
                  <a:lnTo>
                    <a:pt x="804862" y="1009650"/>
                  </a:lnTo>
                  <a:lnTo>
                    <a:pt x="852487" y="1033462"/>
                  </a:lnTo>
                  <a:lnTo>
                    <a:pt x="847725" y="1071562"/>
                  </a:lnTo>
                  <a:lnTo>
                    <a:pt x="842962" y="1119187"/>
                  </a:lnTo>
                  <a:lnTo>
                    <a:pt x="833437" y="1171575"/>
                  </a:lnTo>
                  <a:lnTo>
                    <a:pt x="838200" y="1223962"/>
                  </a:lnTo>
                  <a:lnTo>
                    <a:pt x="871537" y="1266825"/>
                  </a:lnTo>
                  <a:lnTo>
                    <a:pt x="895350" y="1319212"/>
                  </a:lnTo>
                  <a:lnTo>
                    <a:pt x="938212" y="1347787"/>
                  </a:lnTo>
                  <a:lnTo>
                    <a:pt x="962025" y="1428750"/>
                  </a:lnTo>
                  <a:lnTo>
                    <a:pt x="971550" y="1495425"/>
                  </a:lnTo>
                  <a:lnTo>
                    <a:pt x="957262" y="1562100"/>
                  </a:lnTo>
                  <a:lnTo>
                    <a:pt x="928687" y="1633537"/>
                  </a:lnTo>
                  <a:lnTo>
                    <a:pt x="895350" y="1700212"/>
                  </a:lnTo>
                  <a:lnTo>
                    <a:pt x="895350" y="1738312"/>
                  </a:lnTo>
                  <a:lnTo>
                    <a:pt x="923925" y="1814512"/>
                  </a:lnTo>
                  <a:lnTo>
                    <a:pt x="952500" y="1871662"/>
                  </a:lnTo>
                  <a:lnTo>
                    <a:pt x="971550" y="1957387"/>
                  </a:lnTo>
                  <a:lnTo>
                    <a:pt x="1009650" y="2038350"/>
                  </a:lnTo>
                  <a:lnTo>
                    <a:pt x="1028700" y="2171700"/>
                  </a:lnTo>
                  <a:lnTo>
                    <a:pt x="1023937" y="2162175"/>
                  </a:lnTo>
                  <a:lnTo>
                    <a:pt x="1047750" y="2209800"/>
                  </a:lnTo>
                  <a:lnTo>
                    <a:pt x="1104900" y="2200275"/>
                  </a:lnTo>
                  <a:lnTo>
                    <a:pt x="1185862" y="2176462"/>
                  </a:lnTo>
                  <a:lnTo>
                    <a:pt x="1300162" y="2133600"/>
                  </a:lnTo>
                  <a:lnTo>
                    <a:pt x="1333500" y="2105025"/>
                  </a:lnTo>
                  <a:lnTo>
                    <a:pt x="1366837" y="2043112"/>
                  </a:lnTo>
                  <a:lnTo>
                    <a:pt x="1395412" y="1995487"/>
                  </a:lnTo>
                  <a:lnTo>
                    <a:pt x="1447800" y="1962150"/>
                  </a:lnTo>
                  <a:lnTo>
                    <a:pt x="1485900" y="1914525"/>
                  </a:lnTo>
                  <a:lnTo>
                    <a:pt x="1514475" y="1876425"/>
                  </a:lnTo>
                  <a:lnTo>
                    <a:pt x="1533525" y="1819275"/>
                  </a:lnTo>
                  <a:lnTo>
                    <a:pt x="1533525" y="1795462"/>
                  </a:lnTo>
                  <a:lnTo>
                    <a:pt x="1524000" y="1752600"/>
                  </a:lnTo>
                  <a:lnTo>
                    <a:pt x="1585912" y="1724025"/>
                  </a:lnTo>
                  <a:lnTo>
                    <a:pt x="1633537" y="1685925"/>
                  </a:lnTo>
                  <a:lnTo>
                    <a:pt x="1671637" y="1657350"/>
                  </a:lnTo>
                  <a:lnTo>
                    <a:pt x="1700212" y="1609725"/>
                  </a:lnTo>
                  <a:lnTo>
                    <a:pt x="1709737" y="1547812"/>
                  </a:lnTo>
                  <a:lnTo>
                    <a:pt x="1714500" y="1481137"/>
                  </a:lnTo>
                  <a:lnTo>
                    <a:pt x="1704975" y="1409700"/>
                  </a:lnTo>
                  <a:lnTo>
                    <a:pt x="1695450" y="1347787"/>
                  </a:lnTo>
                  <a:lnTo>
                    <a:pt x="1695450" y="1271587"/>
                  </a:lnTo>
                  <a:lnTo>
                    <a:pt x="1719262" y="1219200"/>
                  </a:lnTo>
                  <a:lnTo>
                    <a:pt x="1747837" y="1157287"/>
                  </a:lnTo>
                  <a:lnTo>
                    <a:pt x="1828800" y="1042987"/>
                  </a:lnTo>
                  <a:lnTo>
                    <a:pt x="1885950" y="933450"/>
                  </a:lnTo>
                  <a:lnTo>
                    <a:pt x="1895475" y="866775"/>
                  </a:lnTo>
                  <a:lnTo>
                    <a:pt x="1900237" y="785812"/>
                  </a:lnTo>
                  <a:lnTo>
                    <a:pt x="1900237" y="723900"/>
                  </a:lnTo>
                  <a:lnTo>
                    <a:pt x="1828800" y="752475"/>
                  </a:lnTo>
                  <a:lnTo>
                    <a:pt x="1790700" y="766762"/>
                  </a:lnTo>
                  <a:lnTo>
                    <a:pt x="1776412" y="766762"/>
                  </a:lnTo>
                  <a:lnTo>
                    <a:pt x="1747837" y="738187"/>
                  </a:lnTo>
                  <a:lnTo>
                    <a:pt x="1743075" y="690562"/>
                  </a:lnTo>
                  <a:lnTo>
                    <a:pt x="1733550" y="676275"/>
                  </a:lnTo>
                  <a:lnTo>
                    <a:pt x="1685925" y="642937"/>
                  </a:lnTo>
                  <a:lnTo>
                    <a:pt x="1652587" y="623887"/>
                  </a:lnTo>
                  <a:lnTo>
                    <a:pt x="1600200" y="533400"/>
                  </a:lnTo>
                  <a:lnTo>
                    <a:pt x="1576387" y="485775"/>
                  </a:lnTo>
                  <a:lnTo>
                    <a:pt x="1543050" y="442912"/>
                  </a:lnTo>
                  <a:lnTo>
                    <a:pt x="1514475" y="376237"/>
                  </a:lnTo>
                  <a:lnTo>
                    <a:pt x="1462087" y="338137"/>
                  </a:lnTo>
                  <a:lnTo>
                    <a:pt x="1423987" y="280987"/>
                  </a:lnTo>
                  <a:lnTo>
                    <a:pt x="1395412" y="257175"/>
                  </a:lnTo>
                  <a:lnTo>
                    <a:pt x="1371600" y="209550"/>
                  </a:lnTo>
                  <a:lnTo>
                    <a:pt x="1347787" y="142875"/>
                  </a:lnTo>
                  <a:close/>
                </a:path>
              </a:pathLst>
            </a:custGeom>
            <a:blipFill>
              <a:blip r:embed="rId4"/>
              <a:stretch>
                <a:fillRect l="-199224" t="-54068" r="-156916" b="-5282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E5A1698-1D27-4E30-9D33-2287311362E2}"/>
              </a:ext>
            </a:extLst>
          </p:cNvPr>
          <p:cNvSpPr/>
          <p:nvPr/>
        </p:nvSpPr>
        <p:spPr>
          <a:xfrm>
            <a:off x="0" y="2047071"/>
            <a:ext cx="5668506" cy="539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900" rIns="0" rtlCol="0" anchor="ctr"/>
          <a:lstStyle/>
          <a:p>
            <a:r>
              <a:rPr lang="en-US" sz="2000" b="1" dirty="0"/>
              <a:t>Regional Integration is not a one-way street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72A6C4-B8DA-4DB8-9DEA-645A86136CC5}"/>
              </a:ext>
            </a:extLst>
          </p:cNvPr>
          <p:cNvSpPr/>
          <p:nvPr/>
        </p:nvSpPr>
        <p:spPr>
          <a:xfrm>
            <a:off x="0" y="2987153"/>
            <a:ext cx="5089793" cy="539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900" rIns="0" rtlCol="0" anchor="ctr"/>
          <a:lstStyle/>
          <a:p>
            <a:r>
              <a:rPr lang="en-US" sz="1900" b="1" dirty="0"/>
              <a:t>AfCFTA implementation a catalyst for change?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78F71-067A-42BA-820E-58E573D6964A}"/>
              </a:ext>
            </a:extLst>
          </p:cNvPr>
          <p:cNvSpPr/>
          <p:nvPr/>
        </p:nvSpPr>
        <p:spPr>
          <a:xfrm>
            <a:off x="-108520" y="3927235"/>
            <a:ext cx="5328592" cy="539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900" rIns="0" rtlCol="0" anchor="ctr"/>
          <a:lstStyle/>
          <a:p>
            <a:r>
              <a:rPr lang="en-US" sz="1900" b="1" dirty="0"/>
              <a:t>Won’t in itself solve all developmental problems!</a:t>
            </a:r>
          </a:p>
        </p:txBody>
      </p:sp>
    </p:spTree>
    <p:extLst>
      <p:ext uri="{BB962C8B-B14F-4D97-AF65-F5344CB8AC3E}">
        <p14:creationId xmlns:p14="http://schemas.microsoft.com/office/powerpoint/2010/main" val="1210759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nual Operation 1">
            <a:extLst>
              <a:ext uri="{FF2B5EF4-FFF2-40B4-BE49-F238E27FC236}">
                <a16:creationId xmlns:a16="http://schemas.microsoft.com/office/drawing/2014/main" id="{155588F0-5787-401C-BA7B-B5BE32972839}"/>
              </a:ext>
            </a:extLst>
          </p:cNvPr>
          <p:cNvSpPr/>
          <p:nvPr/>
        </p:nvSpPr>
        <p:spPr>
          <a:xfrm rot="16200000">
            <a:off x="4410279" y="3114239"/>
            <a:ext cx="3736454" cy="883860"/>
          </a:xfrm>
          <a:prstGeom prst="flowChartManualOperation">
            <a:avLst/>
          </a:prstGeom>
          <a:gradFill>
            <a:gsLst>
              <a:gs pos="1000">
                <a:schemeClr val="accent1">
                  <a:lumMod val="20000"/>
                  <a:lumOff val="80000"/>
                </a:schemeClr>
              </a:gs>
              <a:gs pos="76000">
                <a:schemeClr val="accent2">
                  <a:lumMod val="20000"/>
                  <a:lumOff val="80000"/>
                  <a:alpha val="32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EBBF99-07F0-40FA-BC81-88BD8AE24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048" y="472640"/>
            <a:ext cx="3823575" cy="1046457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For more information, see our forthcoming report…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4E1A60-E452-4955-8D7D-1B64A64206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221" r="30220"/>
          <a:stretch/>
        </p:blipFill>
        <p:spPr>
          <a:xfrm>
            <a:off x="0" y="0"/>
            <a:ext cx="4576943" cy="65081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C6DE75E5-0452-4C73-800A-F78D53A749F7}"/>
              </a:ext>
            </a:extLst>
          </p:cNvPr>
          <p:cNvSpPr txBox="1">
            <a:spLocks/>
          </p:cNvSpPr>
          <p:nvPr/>
        </p:nvSpPr>
        <p:spPr>
          <a:xfrm>
            <a:off x="6209940" y="1572637"/>
            <a:ext cx="2524452" cy="405233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82500" lnSpcReduction="1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1C3867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n-GB" sz="1800" b="0" i="1" dirty="0"/>
              <a:t>Opportunities with the AfCFTA</a:t>
            </a:r>
          </a:p>
        </p:txBody>
      </p:sp>
      <p:pic>
        <p:nvPicPr>
          <p:cNvPr id="7" name="Picture 2" descr="Image result for icon economic&quot;">
            <a:extLst>
              <a:ext uri="{FF2B5EF4-FFF2-40B4-BE49-F238E27FC236}">
                <a16:creationId xmlns:a16="http://schemas.microsoft.com/office/drawing/2014/main" id="{CD519E6C-8BD5-461E-A5A1-8BBC6D36C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940" y="2140457"/>
            <a:ext cx="590393" cy="59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5713803-BC9B-4DAA-957C-3F3996B9F5ED}"/>
              </a:ext>
            </a:extLst>
          </p:cNvPr>
          <p:cNvSpPr txBox="1"/>
          <p:nvPr/>
        </p:nvSpPr>
        <p:spPr>
          <a:xfrm>
            <a:off x="6844553" y="2098084"/>
            <a:ext cx="19830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>
                <a:solidFill>
                  <a:srgbClr val="2B7B17"/>
                </a:solidFill>
              </a:rPr>
              <a:t>USD1.8 billion</a:t>
            </a:r>
          </a:p>
          <a:p>
            <a:pPr lvl="0"/>
            <a:r>
              <a:rPr lang="en-US" sz="1200">
                <a:solidFill>
                  <a:prstClr val="black"/>
                </a:solidFill>
              </a:rPr>
              <a:t>Eastern Africa welfare gains</a:t>
            </a:r>
            <a:endParaRPr lang="en-US" sz="1500" b="1" dirty="0">
              <a:solidFill>
                <a:srgbClr val="CD7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F5B5B5-4C23-4E90-953D-793494F50F31}"/>
              </a:ext>
            </a:extLst>
          </p:cNvPr>
          <p:cNvSpPr txBox="1"/>
          <p:nvPr/>
        </p:nvSpPr>
        <p:spPr>
          <a:xfrm>
            <a:off x="6800333" y="3056026"/>
            <a:ext cx="202729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>
                <a:solidFill>
                  <a:srgbClr val="2B7B17"/>
                </a:solidFill>
              </a:rPr>
              <a:t>USD1 billion+</a:t>
            </a:r>
          </a:p>
          <a:p>
            <a:pPr lvl="0"/>
            <a:r>
              <a:rPr lang="en-US" sz="1200">
                <a:solidFill>
                  <a:prstClr val="black"/>
                </a:solidFill>
              </a:rPr>
              <a:t>New intra-regional exports</a:t>
            </a:r>
            <a:endParaRPr lang="en-US" sz="1500" b="1" dirty="0">
              <a:solidFill>
                <a:srgbClr val="CD7000"/>
              </a:solidFill>
            </a:endParaRPr>
          </a:p>
        </p:txBody>
      </p:sp>
      <p:pic>
        <p:nvPicPr>
          <p:cNvPr id="11" name="Picture 4" descr="Image result for icon trade&quot;">
            <a:extLst>
              <a:ext uri="{FF2B5EF4-FFF2-40B4-BE49-F238E27FC236}">
                <a16:creationId xmlns:a16="http://schemas.microsoft.com/office/drawing/2014/main" id="{16346B7F-D32B-4D0A-9F88-CCB073543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802" y="3056026"/>
            <a:ext cx="546671" cy="54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E8050C-AC2F-4B4A-A6FE-D4327CD7606A}"/>
              </a:ext>
            </a:extLst>
          </p:cNvPr>
          <p:cNvSpPr txBox="1"/>
          <p:nvPr/>
        </p:nvSpPr>
        <p:spPr>
          <a:xfrm>
            <a:off x="6800332" y="3945060"/>
            <a:ext cx="202729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>
                <a:solidFill>
                  <a:srgbClr val="2B7B17"/>
                </a:solidFill>
              </a:rPr>
              <a:t>2 million+</a:t>
            </a:r>
          </a:p>
          <a:p>
            <a:pPr lvl="0"/>
            <a:r>
              <a:rPr lang="en-US" sz="1200">
                <a:solidFill>
                  <a:prstClr val="black"/>
                </a:solidFill>
              </a:rPr>
              <a:t>Good, new jobs</a:t>
            </a:r>
            <a:endParaRPr lang="en-US" sz="1500" dirty="0">
              <a:solidFill>
                <a:srgbClr val="CD7000"/>
              </a:solidFill>
            </a:endParaRPr>
          </a:p>
        </p:txBody>
      </p:sp>
      <p:pic>
        <p:nvPicPr>
          <p:cNvPr id="13" name="Picture 6" descr="Image result for icon work&quot;">
            <a:extLst>
              <a:ext uri="{FF2B5EF4-FFF2-40B4-BE49-F238E27FC236}">
                <a16:creationId xmlns:a16="http://schemas.microsoft.com/office/drawing/2014/main" id="{338141D6-2172-4786-8D7C-37AFC8F89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838" y="4824954"/>
            <a:ext cx="430598" cy="43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7800FE5-2686-4C24-A758-93C89BF79F29}"/>
              </a:ext>
            </a:extLst>
          </p:cNvPr>
          <p:cNvSpPr txBox="1"/>
          <p:nvPr/>
        </p:nvSpPr>
        <p:spPr>
          <a:xfrm>
            <a:off x="6800332" y="4754984"/>
            <a:ext cx="202729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2B7B17"/>
                </a:solidFill>
              </a:rPr>
              <a:t>Other benefits</a:t>
            </a: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…in services and labor-intensive manufacturing</a:t>
            </a:r>
            <a:endParaRPr lang="en-US" sz="1500" dirty="0">
              <a:solidFill>
                <a:srgbClr val="CD7000"/>
              </a:solidFill>
            </a:endParaRPr>
          </a:p>
        </p:txBody>
      </p:sp>
      <p:pic>
        <p:nvPicPr>
          <p:cNvPr id="15" name="Picture 8" descr="Image result for icon people&quot;">
            <a:extLst>
              <a:ext uri="{FF2B5EF4-FFF2-40B4-BE49-F238E27FC236}">
                <a16:creationId xmlns:a16="http://schemas.microsoft.com/office/drawing/2014/main" id="{84D4F386-005C-434E-B47B-8BA2C2FFE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802" y="3932186"/>
            <a:ext cx="510494" cy="51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349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0" y="1335086"/>
            <a:ext cx="9144000" cy="5510213"/>
          </a:xfrm>
          <a:prstGeom prst="rect">
            <a:avLst/>
          </a:prstGeom>
          <a:solidFill>
            <a:srgbClr val="06578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 marL="342900" indent="-3429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0" lvl="1" algn="ctr">
              <a:lnSpc>
                <a:spcPct val="70000"/>
              </a:lnSpc>
              <a:defRPr/>
            </a:pPr>
            <a:endParaRPr lang="en-US" altLang="en-US" sz="2000" b="1">
              <a:solidFill>
                <a:srgbClr val="6E8BBB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" pitchFamily="34" charset="0"/>
            </a:endParaRPr>
          </a:p>
        </p:txBody>
      </p:sp>
      <p:sp>
        <p:nvSpPr>
          <p:cNvPr id="6147" name="Rectangle 2"/>
          <p:cNvSpPr>
            <a:spLocks/>
          </p:cNvSpPr>
          <p:nvPr/>
        </p:nvSpPr>
        <p:spPr bwMode="auto">
          <a:xfrm>
            <a:off x="1223963" y="3518828"/>
            <a:ext cx="6955533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5500" b="1" dirty="0">
                <a:solidFill>
                  <a:srgbClr val="FFFFFF"/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For more info, see:</a:t>
            </a:r>
          </a:p>
          <a:p>
            <a:pPr eaLnBrk="1"/>
            <a:r>
              <a:rPr lang="en-US" altLang="en-US" sz="5500" b="1" dirty="0">
                <a:solidFill>
                  <a:srgbClr val="FFFFFF"/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Upcoming ARIA IX</a:t>
            </a:r>
          </a:p>
        </p:txBody>
      </p:sp>
      <p:sp>
        <p:nvSpPr>
          <p:cNvPr id="6148" name="AutoShape 5"/>
          <p:cNvSpPr>
            <a:spLocks/>
          </p:cNvSpPr>
          <p:nvPr/>
        </p:nvSpPr>
        <p:spPr bwMode="auto">
          <a:xfrm>
            <a:off x="2957513" y="6156325"/>
            <a:ext cx="3311525" cy="44132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463" y="0"/>
                </a:moveTo>
                <a:lnTo>
                  <a:pt x="3137" y="0"/>
                </a:lnTo>
                <a:lnTo>
                  <a:pt x="2303" y="328"/>
                </a:lnTo>
                <a:lnTo>
                  <a:pt x="1554" y="1254"/>
                </a:lnTo>
                <a:lnTo>
                  <a:pt x="919" y="2690"/>
                </a:lnTo>
                <a:lnTo>
                  <a:pt x="428" y="4549"/>
                </a:lnTo>
                <a:lnTo>
                  <a:pt x="112" y="6742"/>
                </a:lnTo>
                <a:lnTo>
                  <a:pt x="0" y="9183"/>
                </a:lnTo>
                <a:lnTo>
                  <a:pt x="0" y="12416"/>
                </a:lnTo>
                <a:lnTo>
                  <a:pt x="112" y="14858"/>
                </a:lnTo>
                <a:lnTo>
                  <a:pt x="428" y="17052"/>
                </a:lnTo>
                <a:lnTo>
                  <a:pt x="919" y="18910"/>
                </a:lnTo>
                <a:lnTo>
                  <a:pt x="1554" y="20346"/>
                </a:lnTo>
                <a:lnTo>
                  <a:pt x="2303" y="21272"/>
                </a:lnTo>
                <a:lnTo>
                  <a:pt x="3137" y="21600"/>
                </a:lnTo>
                <a:lnTo>
                  <a:pt x="18463" y="21600"/>
                </a:lnTo>
                <a:lnTo>
                  <a:pt x="19297" y="21272"/>
                </a:lnTo>
                <a:lnTo>
                  <a:pt x="20047" y="20346"/>
                </a:lnTo>
                <a:lnTo>
                  <a:pt x="20681" y="18910"/>
                </a:lnTo>
                <a:lnTo>
                  <a:pt x="21172" y="17052"/>
                </a:lnTo>
                <a:lnTo>
                  <a:pt x="2148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488" y="6742"/>
                </a:lnTo>
                <a:lnTo>
                  <a:pt x="21172" y="4549"/>
                </a:lnTo>
                <a:lnTo>
                  <a:pt x="20681" y="2690"/>
                </a:lnTo>
                <a:lnTo>
                  <a:pt x="20047" y="1254"/>
                </a:lnTo>
                <a:lnTo>
                  <a:pt x="19297" y="328"/>
                </a:lnTo>
                <a:lnTo>
                  <a:pt x="18463" y="0"/>
                </a:lnTo>
                <a:close/>
              </a:path>
            </a:pathLst>
          </a:custGeom>
          <a:solidFill>
            <a:srgbClr val="0D7CB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</a:extLst>
        </p:spPr>
        <p:txBody>
          <a:bodyPr lIns="45720" rIns="45720"/>
          <a:lstStyle/>
          <a:p>
            <a:endParaRPr lang="en-US"/>
          </a:p>
        </p:txBody>
      </p:sp>
      <p:sp>
        <p:nvSpPr>
          <p:cNvPr id="6149" name="Rectangle 6"/>
          <p:cNvSpPr>
            <a:spLocks/>
          </p:cNvSpPr>
          <p:nvPr/>
        </p:nvSpPr>
        <p:spPr bwMode="auto">
          <a:xfrm>
            <a:off x="1223963" y="5445125"/>
            <a:ext cx="66944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1900" dirty="0">
                <a:solidFill>
                  <a:schemeClr val="bg1"/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Follow the conversation: #COM2019</a:t>
            </a:r>
          </a:p>
        </p:txBody>
      </p:sp>
      <p:sp>
        <p:nvSpPr>
          <p:cNvPr id="6150" name="Rectangle 7"/>
          <p:cNvSpPr>
            <a:spLocks/>
          </p:cNvSpPr>
          <p:nvPr/>
        </p:nvSpPr>
        <p:spPr bwMode="auto">
          <a:xfrm>
            <a:off x="3181350" y="6245225"/>
            <a:ext cx="30876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/>
            <a:r>
              <a:rPr lang="en-US" altLang="en-US" sz="1600" b="1" dirty="0">
                <a:solidFill>
                  <a:schemeClr val="bg1"/>
                </a:solidFill>
                <a:latin typeface="Avenir Book"/>
              </a:rPr>
              <a:t>More: www.uneca.org/cfm2019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271163" y="6498965"/>
            <a:ext cx="307572" cy="241862"/>
          </a:xfrm>
        </p:spPr>
        <p:txBody>
          <a:bodyPr/>
          <a:lstStyle/>
          <a:p>
            <a:fld id="{57A9BE0A-D03F-4B6F-9DFE-032BEB7DCFE2}" type="slidenum">
              <a:rPr lang="en-US" smtClean="0"/>
              <a:t>25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42" y="1335086"/>
            <a:ext cx="2305372" cy="193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867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 dirty="0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3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407657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b="1" dirty="0">
                <a:solidFill>
                  <a:schemeClr val="bg1"/>
                </a:solidFill>
                <a:latin typeface="Lato" panose="020F0502020204030203" pitchFamily="34" charset="0"/>
                <a:ea typeface="Lato" charset="0"/>
                <a:cs typeface="Lato" charset="0"/>
              </a:rPr>
              <a:t>The Cost of non-Europe</a:t>
            </a:r>
            <a:endParaRPr lang="en-US" altLang="x-none" b="1" dirty="0">
              <a:solidFill>
                <a:schemeClr val="bg1"/>
              </a:solidFill>
              <a:latin typeface="Lato" panose="020F0502020204030203" pitchFamily="34" charset="0"/>
              <a:ea typeface="Lato" charset="0"/>
              <a:cs typeface="Lato" charset="0"/>
              <a:sym typeface="Lato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4015" y="902452"/>
            <a:ext cx="9468543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>
              <a:lnSpc>
                <a:spcPct val="107000"/>
              </a:lnSpc>
            </a:pPr>
            <a:r>
              <a:rPr lang="en-GB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Lessons from the Single Market Programme…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-36512" y="2060848"/>
            <a:ext cx="4263006" cy="4810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0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Single Market increased trade between EU members by 109% on average for goods and 59% for services (Mayer et al., 2018)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14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0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Trade impact of the Single Market more than 3X larger than effect of standard RTA tariff removal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14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0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Associated welfare gains from EU trade integration estimated to reach 4.4% for average European country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2661" t="25898" r="32267" b="11528"/>
          <a:stretch/>
        </p:blipFill>
        <p:spPr>
          <a:xfrm>
            <a:off x="4218693" y="2873938"/>
            <a:ext cx="4924626" cy="31473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20295" y="2204864"/>
            <a:ext cx="41172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Lato"/>
                <a:ea typeface="Arial" charset="0"/>
                <a:cs typeface="Arial" charset="0"/>
              </a:rPr>
              <a:t>The effect of European integration on trade in goods and welfare</a:t>
            </a:r>
          </a:p>
          <a:p>
            <a:pPr algn="ctr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235500" y="6174160"/>
            <a:ext cx="193514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latin typeface="Lato" panose="020F0502020204030203" pitchFamily="34" charset="0"/>
                <a:ea typeface="SimSun" panose="02010600030101010101" pitchFamily="2" charset="-122"/>
                <a:cs typeface="Arial" panose="020B0604020202020204" pitchFamily="34" charset="0"/>
              </a:rPr>
              <a:t>Source: Mayer et al. (2018)</a:t>
            </a:r>
          </a:p>
        </p:txBody>
      </p:sp>
    </p:spTree>
    <p:extLst>
      <p:ext uri="{BB962C8B-B14F-4D97-AF65-F5344CB8AC3E}">
        <p14:creationId xmlns:p14="http://schemas.microsoft.com/office/powerpoint/2010/main" val="12029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/>
          <p:cNvGraphicFramePr/>
          <p:nvPr/>
        </p:nvGraphicFramePr>
        <p:xfrm>
          <a:off x="2999053" y="2513793"/>
          <a:ext cx="5965435" cy="3700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4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 dirty="0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2124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Demand-side Perspectives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931636" y="6172269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UNdata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466" y="960091"/>
            <a:ext cx="90308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Tapping the </a:t>
            </a:r>
            <a:r>
              <a:rPr lang="en-US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rapidly growing markets in Africa</a:t>
            </a:r>
            <a:endParaRPr lang="en-GB" sz="28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024757" y="2708920"/>
            <a:ext cx="2283547" cy="30240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59109"/>
          <a:stretch/>
        </p:blipFill>
        <p:spPr>
          <a:xfrm>
            <a:off x="539552" y="4581128"/>
            <a:ext cx="2013939" cy="1282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/>
          <a:srcRect l="3703" r="43635"/>
          <a:stretch/>
        </p:blipFill>
        <p:spPr>
          <a:xfrm>
            <a:off x="199404" y="2996201"/>
            <a:ext cx="2593667" cy="1282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9404" y="1901505"/>
            <a:ext cx="27996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Enormous opportunity of a continental market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5035" y="2157154"/>
            <a:ext cx="5658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Consumption accounts for over 80% of GDP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483" y="6174854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IMF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660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>
        <p:bldAsOne/>
      </p:bldGraphic>
      <p:bldP spid="5" grpId="0"/>
      <p:bldP spid="6" grpId="0"/>
      <p:bldP spid="13" grpId="0" animBg="1"/>
      <p:bldP spid="4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279400" y="1680497"/>
          <a:ext cx="8590303" cy="4515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5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 dirty="0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2124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Local Production VS Imports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330200" y="6410167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UNCTADStat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339" y="931969"/>
            <a:ext cx="8878887" cy="476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500" b="1" dirty="0" err="1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Yet</a:t>
            </a:r>
            <a:r>
              <a:rPr lang="fr-FR" sz="25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a </a:t>
            </a:r>
            <a:r>
              <a:rPr lang="fr-FR" sz="2500" b="1" dirty="0" err="1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significant</a:t>
            </a:r>
            <a:r>
              <a:rPr lang="fr-FR" sz="25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part of </a:t>
            </a:r>
            <a:r>
              <a:rPr lang="fr-FR" sz="2500" b="1" dirty="0" err="1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consumption</a:t>
            </a:r>
            <a:r>
              <a:rPr lang="fr-FR" sz="25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</a:t>
            </a:r>
            <a:r>
              <a:rPr lang="fr-FR" sz="2500" b="1" dirty="0" err="1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still</a:t>
            </a:r>
            <a:r>
              <a:rPr lang="fr-FR" sz="25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 met by imports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1553819"/>
            <a:ext cx="69599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ato" panose="020F0502020204030203"/>
              </a:rPr>
              <a:t>Eastern Africa trade performance (USD billion)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4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Chart bld="series"/>
        </p:bldSub>
      </p:bldGraphic>
      <p:bldGraphic spid="13" grpId="1" uiExpand="1">
        <p:bldSub>
          <a:bldChart bld="series"/>
        </p:bldSub>
      </p:bldGraphic>
      <p:bldP spid="5" grpId="0"/>
      <p:bldP spid="6" grpId="0"/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0771" name="Rectangle 52"/>
          <p:cNvSpPr>
            <a:spLocks/>
          </p:cNvSpPr>
          <p:nvPr/>
        </p:nvSpPr>
        <p:spPr bwMode="auto">
          <a:xfrm>
            <a:off x="6313487" y="6256337"/>
            <a:ext cx="11001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1200" b="1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UNECA.ORG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6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Local Production VS Imports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477" y="6415003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UNCTADStat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61" y="1008296"/>
            <a:ext cx="8325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GB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… and is being driven by manufactured goods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3568" y="1825079"/>
            <a:ext cx="59046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ato"/>
                <a:ea typeface="Arial" charset="0"/>
                <a:cs typeface="Arial" charset="0"/>
              </a:rPr>
              <a:t>Trade balance as a share of GDP by product groups, 2017 </a:t>
            </a:r>
            <a:endParaRPr lang="en-HK" sz="1400" dirty="0">
              <a:latin typeface="Lato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570" y="2118488"/>
            <a:ext cx="7507838" cy="42926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5308598" y="2132856"/>
            <a:ext cx="1567658" cy="439248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9F24C6-B7B1-4599-96AD-DE596D2D6F8B}"/>
              </a:ext>
            </a:extLst>
          </p:cNvPr>
          <p:cNvSpPr/>
          <p:nvPr/>
        </p:nvSpPr>
        <p:spPr bwMode="auto">
          <a:xfrm>
            <a:off x="640476" y="5105702"/>
            <a:ext cx="7603931" cy="24622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89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0" grpId="0"/>
      <p:bldP spid="12" grpId="0" animBg="1"/>
      <p:bldP spid="13" grpId="0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4" name="Rectangle 45"/>
          <p:cNvSpPr>
            <a:spLocks/>
          </p:cNvSpPr>
          <p:nvPr/>
        </p:nvSpPr>
        <p:spPr bwMode="auto">
          <a:xfrm>
            <a:off x="8123238" y="296863"/>
            <a:ext cx="755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 dirty="0">
                <a:solidFill>
                  <a:srgbClr val="6385C1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0765" name="Rectangle 46" descr="image4.png"/>
          <p:cNvSpPr>
            <a:spLocks/>
          </p:cNvSpPr>
          <p:nvPr/>
        </p:nvSpPr>
        <p:spPr bwMode="auto">
          <a:xfrm>
            <a:off x="7508875" y="284163"/>
            <a:ext cx="573088" cy="477837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7</a:t>
            </a:fld>
            <a:endParaRPr lang="en-US" altLang="x-none"/>
          </a:p>
        </p:txBody>
      </p:sp>
      <p:sp>
        <p:nvSpPr>
          <p:cNvPr id="16" name="AutoShape 6"/>
          <p:cNvSpPr>
            <a:spLocks/>
          </p:cNvSpPr>
          <p:nvPr/>
        </p:nvSpPr>
        <p:spPr bwMode="auto">
          <a:xfrm>
            <a:off x="0" y="290513"/>
            <a:ext cx="4475163" cy="441325"/>
          </a:xfrm>
          <a:custGeom>
            <a:avLst/>
            <a:gdLst>
              <a:gd name="T0" fmla="*/ 463590008 w 21600"/>
              <a:gd name="T1" fmla="*/ 4508523 h 21600"/>
              <a:gd name="T2" fmla="*/ 463590008 w 21600"/>
              <a:gd name="T3" fmla="*/ 4508523 h 21600"/>
              <a:gd name="T4" fmla="*/ 463590008 w 21600"/>
              <a:gd name="T5" fmla="*/ 4508523 h 21600"/>
              <a:gd name="T6" fmla="*/ 463590008 w 21600"/>
              <a:gd name="T7" fmla="*/ 45085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0694" y="0"/>
                </a:moveTo>
                <a:lnTo>
                  <a:pt x="115" y="0"/>
                </a:lnTo>
                <a:lnTo>
                  <a:pt x="0" y="157"/>
                </a:lnTo>
                <a:lnTo>
                  <a:pt x="0" y="21443"/>
                </a:lnTo>
                <a:lnTo>
                  <a:pt x="115" y="21600"/>
                </a:lnTo>
                <a:lnTo>
                  <a:pt x="20694" y="21600"/>
                </a:lnTo>
                <a:lnTo>
                  <a:pt x="20935" y="21272"/>
                </a:lnTo>
                <a:lnTo>
                  <a:pt x="21151" y="20346"/>
                </a:lnTo>
                <a:lnTo>
                  <a:pt x="21335" y="18910"/>
                </a:lnTo>
                <a:lnTo>
                  <a:pt x="21476" y="17052"/>
                </a:lnTo>
                <a:lnTo>
                  <a:pt x="21568" y="14858"/>
                </a:lnTo>
                <a:lnTo>
                  <a:pt x="21600" y="12416"/>
                </a:lnTo>
                <a:lnTo>
                  <a:pt x="21600" y="9183"/>
                </a:lnTo>
                <a:lnTo>
                  <a:pt x="21568" y="6742"/>
                </a:lnTo>
                <a:lnTo>
                  <a:pt x="21476" y="4549"/>
                </a:lnTo>
                <a:lnTo>
                  <a:pt x="21335" y="2690"/>
                </a:lnTo>
                <a:lnTo>
                  <a:pt x="21151" y="1254"/>
                </a:lnTo>
                <a:lnTo>
                  <a:pt x="20935" y="328"/>
                </a:lnTo>
                <a:lnTo>
                  <a:pt x="20694" y="0"/>
                </a:lnTo>
                <a:close/>
              </a:path>
            </a:pathLst>
          </a:custGeom>
          <a:solidFill>
            <a:srgbClr val="177CB9"/>
          </a:solidFill>
          <a:ln>
            <a:noFill/>
          </a:ln>
        </p:spPr>
        <p:txBody>
          <a:bodyPr lIns="45720" rIns="45720"/>
          <a:lstStyle/>
          <a:p>
            <a:endParaRPr lang="en-US"/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279400" y="360363"/>
            <a:ext cx="35005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b="1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  <a:sym typeface="Lato" charset="0"/>
              </a:rPr>
              <a:t>Firm Profitability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-131529" y="1014310"/>
            <a:ext cx="9275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/>
            <a:r>
              <a:rPr lang="en-GB" sz="28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Yet profits surprisingly high in diversified activities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52658" y="1963058"/>
            <a:ext cx="44262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Lato" panose="020F0502020204030203"/>
              </a:rPr>
              <a:t>Net profit margin of the top 500 African companies in Eastern Africa</a:t>
            </a:r>
            <a:endParaRPr lang="en-HK" sz="1600" dirty="0">
              <a:latin typeface="Lato" panose="020F0502020204030203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97" y="1920023"/>
            <a:ext cx="383528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Our region accounts for 15% of African GDP, but less than 5% of the top 200 companies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Most of the top firms are in the ICT and utilities sectors, and in Kenya and Tanzania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177CB9"/>
                </a:solidFill>
                <a:latin typeface="Lato"/>
                <a:ea typeface="Gill Sans MT" charset="0"/>
                <a:cs typeface="Gill Sans MT" charset="0"/>
              </a:rPr>
              <a:t>Net profits margin of ICT and agribusiness is particularly high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  <a:p>
            <a:pPr algn="just"/>
            <a:endParaRPr lang="en-US" sz="2200" b="1" dirty="0">
              <a:solidFill>
                <a:srgbClr val="177CB9"/>
              </a:solidFill>
              <a:latin typeface="Lato"/>
              <a:ea typeface="Gill Sans MT" charset="0"/>
              <a:cs typeface="Gill Sans MT" charset="0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0793818"/>
              </p:ext>
            </p:extLst>
          </p:nvPr>
        </p:nvGraphicFramePr>
        <p:xfrm>
          <a:off x="3866021" y="2547833"/>
          <a:ext cx="5253814" cy="4108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/>
          <p:cNvSpPr/>
          <p:nvPr/>
        </p:nvSpPr>
        <p:spPr>
          <a:xfrm>
            <a:off x="3995936" y="6217623"/>
            <a:ext cx="65958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dirty="0">
                <a:latin typeface="Arial" charset="0"/>
                <a:ea typeface="Arial" charset="0"/>
                <a:cs typeface="Arial" charset="0"/>
              </a:rPr>
              <a:t>Source: Calculated from data from </a:t>
            </a:r>
            <a:r>
              <a:rPr lang="en-GB" sz="1000" dirty="0" err="1">
                <a:latin typeface="Arial" charset="0"/>
                <a:ea typeface="Arial" charset="0"/>
                <a:cs typeface="Arial" charset="0"/>
              </a:rPr>
              <a:t>Jeune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sz="1000" dirty="0" err="1">
                <a:latin typeface="Arial" charset="0"/>
                <a:ea typeface="Arial" charset="0"/>
                <a:cs typeface="Arial" charset="0"/>
              </a:rPr>
              <a:t>Afrique</a:t>
            </a:r>
            <a:r>
              <a:rPr lang="en-GB" sz="1000" dirty="0">
                <a:latin typeface="Arial" charset="0"/>
                <a:ea typeface="Arial" charset="0"/>
                <a:cs typeface="Arial" charset="0"/>
              </a:rPr>
              <a:t> 2018.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AACF38-3203-4C44-B326-CB19D52B07E8}"/>
              </a:ext>
            </a:extLst>
          </p:cNvPr>
          <p:cNvSpPr/>
          <p:nvPr/>
        </p:nvSpPr>
        <p:spPr bwMode="auto">
          <a:xfrm>
            <a:off x="3995936" y="2547833"/>
            <a:ext cx="1800201" cy="347724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11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12" grpId="0" build="p"/>
      <p:bldGraphic spid="13" grpId="0">
        <p:bldAsOne/>
      </p:bldGraphic>
      <p:bldP spid="5" grpId="0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-36512" y="0"/>
            <a:ext cx="9180512" cy="7258050"/>
          </a:xfrm>
          <a:prstGeom prst="rect">
            <a:avLst/>
          </a:prstGeom>
          <a:solidFill>
            <a:srgbClr val="065785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317754" y="2942034"/>
            <a:ext cx="8471979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algn="ctr" eaLnBrk="1"/>
            <a:r>
              <a:rPr lang="en-US" sz="4000" b="1" dirty="0">
                <a:solidFill>
                  <a:srgbClr val="FFFFFF"/>
                </a:solidFill>
                <a:latin typeface="Lato" charset="0"/>
                <a:ea typeface="Lato" charset="0"/>
                <a:cs typeface="Lato" charset="0"/>
              </a:rPr>
              <a:t>2. What our modeling says about the consequences for Eastern Africa</a:t>
            </a:r>
            <a:endParaRPr lang="en-GB" sz="4000" b="1" dirty="0">
              <a:solidFill>
                <a:srgbClr val="FFFFFF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32771" name="Rectangle 3"/>
          <p:cNvSpPr>
            <a:spLocks/>
          </p:cNvSpPr>
          <p:nvPr/>
        </p:nvSpPr>
        <p:spPr bwMode="auto">
          <a:xfrm>
            <a:off x="8231188" y="184150"/>
            <a:ext cx="7556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r>
              <a:rPr lang="en-US" altLang="x-none" sz="2700" b="1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ECA</a:t>
            </a:r>
          </a:p>
        </p:txBody>
      </p:sp>
      <p:sp>
        <p:nvSpPr>
          <p:cNvPr id="32772" name="Rectangle 4" descr="image7.png"/>
          <p:cNvSpPr>
            <a:spLocks/>
          </p:cNvSpPr>
          <p:nvPr/>
        </p:nvSpPr>
        <p:spPr bwMode="auto">
          <a:xfrm>
            <a:off x="7616825" y="171450"/>
            <a:ext cx="573088" cy="47942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20" rIns="45720"/>
          <a:lstStyle>
            <a:lvl1pPr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defRPr>
            </a:lvl9pPr>
          </a:lstStyle>
          <a:p>
            <a:pPr eaLnBrk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FE4C-E4A7-CC44-9CC0-9F2728DE0A1E}" type="slidenum">
              <a:rPr lang="en-US" altLang="x-none" smtClean="0"/>
              <a:pPr/>
              <a:t>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641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A32D36B1-9161-4747-B1AA-C322BFDC421F}"/>
              </a:ext>
            </a:extLst>
          </p:cNvPr>
          <p:cNvPicPr/>
          <p:nvPr/>
        </p:nvPicPr>
        <p:blipFill rotWithShape="1">
          <a:blip r:embed="rId2"/>
          <a:srcRect t="18437" b="24555"/>
          <a:stretch/>
        </p:blipFill>
        <p:spPr bwMode="auto">
          <a:xfrm>
            <a:off x="539552" y="1700808"/>
            <a:ext cx="6565655" cy="40594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2EBBF99-07F0-40FA-BC81-88BD8AE24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African Market is already the major one…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CB279A-2457-46FA-80D1-DF2049E9D060}"/>
              </a:ext>
            </a:extLst>
          </p:cNvPr>
          <p:cNvSpPr txBox="1"/>
          <p:nvPr/>
        </p:nvSpPr>
        <p:spPr>
          <a:xfrm>
            <a:off x="179512" y="6191845"/>
            <a:ext cx="4913223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/>
              <a:t>Source: ECA; </a:t>
            </a:r>
            <a:r>
              <a:rPr lang="en-US" sz="825" dirty="0" err="1"/>
              <a:t>UNCTADstat</a:t>
            </a:r>
            <a:endParaRPr lang="en-US" sz="825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FB3A1E-1675-47F6-B3D3-16E519DD0775}"/>
              </a:ext>
            </a:extLst>
          </p:cNvPr>
          <p:cNvSpPr/>
          <p:nvPr/>
        </p:nvSpPr>
        <p:spPr>
          <a:xfrm>
            <a:off x="1958594" y="1269270"/>
            <a:ext cx="5146613" cy="345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Distribution of Exports by Destination</a:t>
            </a:r>
          </a:p>
        </p:txBody>
      </p:sp>
    </p:spTree>
    <p:extLst>
      <p:ext uri="{BB962C8B-B14F-4D97-AF65-F5344CB8AC3E}">
        <p14:creationId xmlns:p14="http://schemas.microsoft.com/office/powerpoint/2010/main" val="2647577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 Theme">
      <a:majorFont>
        <a:latin typeface="Lucida Sans"/>
        <a:ea typeface="Lucida Sans"/>
        <a:cs typeface="Lucida Sans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itchFamily="34" charset="0"/>
            <a:ea typeface="Calibri" pitchFamily="34" charset="0"/>
            <a:cs typeface="Calibri" pitchFamily="34" charset="0"/>
            <a:sym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algn="ctr" rotWithShape="0">
            <a:srgbClr val="000000">
              <a:alpha val="34999"/>
            </a:srgbClr>
          </a:outerShdw>
        </a:effec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itchFamily="34" charset="0"/>
            <a:ea typeface="Calibri" pitchFamily="34" charset="0"/>
            <a:cs typeface="Calibri" pitchFamily="34" charset="0"/>
            <a:sym typeface="Calibri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23007</TotalTime>
  <Words>1233</Words>
  <Application>Microsoft Office PowerPoint</Application>
  <PresentationFormat>On-screen Show (4:3)</PresentationFormat>
  <Paragraphs>377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SimSun</vt:lpstr>
      <vt:lpstr>Arial</vt:lpstr>
      <vt:lpstr>Avenir Book</vt:lpstr>
      <vt:lpstr>Calibri</vt:lpstr>
      <vt:lpstr>Gill Sans MT</vt:lpstr>
      <vt:lpstr>Helvetica</vt:lpstr>
      <vt:lpstr>Helvetica Neue</vt:lpstr>
      <vt:lpstr>Lato</vt:lpstr>
      <vt:lpstr>Lucida Sans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African Market is already the major one…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conclusion…</vt:lpstr>
      <vt:lpstr>For more information, see our forthcoming report…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 PRESENTATION</dc:title>
  <dc:creator>Wai Kit Si Tou</dc:creator>
  <cp:lastModifiedBy>EPRN RWANDA</cp:lastModifiedBy>
  <cp:revision>748</cp:revision>
  <cp:lastPrinted>2017-04-27T09:37:50Z</cp:lastPrinted>
  <dcterms:modified xsi:type="dcterms:W3CDTF">2020-09-17T15:44:22Z</dcterms:modified>
</cp:coreProperties>
</file>