
<file path=[Content_Types].xml><?xml version="1.0" encoding="utf-8"?>
<Types xmlns="http://schemas.openxmlformats.org/package/2006/content-types">
  <Default ContentType="image/png" Extension="png"/>
  <Default ContentType="image/svg+xml" Extension="svg"/>
  <Default ContentType="image/jpeg" Extension="jpeg"/>
  <Default ContentType="image/x-emf" Extension="emf"/>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notesSlide+xml" PartName="/ppt/notesSlides/notesSlide1.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drawingml.diagramData+xml" PartName="/ppt/diagrams/data2.xml"/>
  <Override ContentType="application/vnd.openxmlformats-officedocument.drawingml.diagramLayout+xml" PartName="/ppt/diagrams/layout2.xml"/>
  <Override ContentType="application/vnd.openxmlformats-officedocument.drawingml.diagramStyle+xml" PartName="/ppt/diagrams/quickStyle2.xml"/>
  <Override ContentType="application/vnd.openxmlformats-officedocument.drawingml.diagramColors+xml" PartName="/ppt/diagrams/colors2.xml"/>
  <Override ContentType="application/vnd.ms-office.drawingml.diagramDrawing+xml" PartName="/ppt/diagrams/drawing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912" r:id="rId2"/>
  </p:sldMasterIdLst>
  <p:notesMasterIdLst>
    <p:notesMasterId r:id="rId13"/>
  </p:notesMasterIdLst>
  <p:handoutMasterIdLst>
    <p:handoutMasterId r:id="rId14"/>
  </p:handoutMasterIdLst>
  <p:sldIdLst>
    <p:sldId id="746" r:id="rId3"/>
    <p:sldId id="278" r:id="rId4"/>
    <p:sldId id="257" r:id="rId5"/>
    <p:sldId id="753" r:id="rId6"/>
    <p:sldId id="752" r:id="rId7"/>
    <p:sldId id="754" r:id="rId8"/>
    <p:sldId id="756" r:id="rId9"/>
    <p:sldId id="757" r:id="rId10"/>
    <p:sldId id="755" r:id="rId11"/>
    <p:sldId id="289" r:id="rId12"/>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 Gorettie Mujawimana" initials="MGM" lastIdx="1" clrIdx="0">
    <p:extLst>
      <p:ext uri="{19B8F6BF-5375-455C-9EA6-DF929625EA0E}">
        <p15:presenceInfo xmlns:p15="http://schemas.microsoft.com/office/powerpoint/2012/main" userId="S::MGMujawimana@oxfam.org.uk::509d71de-0b67-4d7c-93f0-31ab1d161e78" providerId="AD"/>
      </p:ext>
    </p:extLst>
  </p:cmAuthor>
  <p:cmAuthor id="2" name="Immaculee Mukampabuka" initials="IM" lastIdx="12" clrIdx="1">
    <p:extLst>
      <p:ext uri="{19B8F6BF-5375-455C-9EA6-DF929625EA0E}">
        <p15:presenceInfo xmlns:p15="http://schemas.microsoft.com/office/powerpoint/2012/main" userId="S::imukampabuka@oxfam.org.uk::d14c12fe-2dba-4fd4-811a-bbf45678aaa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29" autoAdjust="0"/>
    <p:restoredTop sz="90929"/>
  </p:normalViewPr>
  <p:slideViewPr>
    <p:cSldViewPr>
      <p:cViewPr varScale="1">
        <p:scale>
          <a:sx n="80" d="100"/>
          <a:sy n="80" d="100"/>
        </p:scale>
        <p:origin x="2059"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41F5F2-8037-4B05-8BF5-46CDACB7DE1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8BAA36DD-B39C-4D66-AE15-8FCF3EA935BE}">
      <dgm:prSet phldrT="[Text]" custT="1"/>
      <dgm:spPr>
        <a:solidFill>
          <a:srgbClr val="92D050"/>
        </a:solidFill>
      </dgm:spPr>
      <dgm:t>
        <a:bodyPr/>
        <a:lstStyle/>
        <a:p>
          <a:pPr algn="ctr"/>
          <a:endParaRPr lang="en-GB" sz="1800" dirty="0">
            <a:solidFill>
              <a:schemeClr val="tx1"/>
            </a:solidFill>
            <a:latin typeface="Oxfam TSTAR PRO Headline" panose="02000806030000020004" pitchFamily="2" charset="0"/>
          </a:endParaRPr>
        </a:p>
        <a:p>
          <a:pPr algn="ctr"/>
          <a:r>
            <a:rPr lang="en-GB" sz="1800" dirty="0">
              <a:solidFill>
                <a:schemeClr val="tx1"/>
              </a:solidFill>
              <a:latin typeface="Oxfam TSTAR PRO Headline" panose="02000806030000020004" pitchFamily="2" charset="0"/>
            </a:rPr>
            <a:t>SUSTAINABLE LIVELIHOODS</a:t>
          </a:r>
        </a:p>
        <a:p>
          <a:pPr algn="ctr"/>
          <a:endParaRPr lang="en-GB" sz="600" dirty="0">
            <a:solidFill>
              <a:schemeClr val="tx1"/>
            </a:solidFill>
            <a:latin typeface="Oxfam TSTAR PRO Headline" panose="02000806030000020004" pitchFamily="2" charset="0"/>
          </a:endParaRPr>
        </a:p>
        <a:p>
          <a:pPr algn="ctr"/>
          <a:r>
            <a:rPr lang="en-GB" sz="1400" dirty="0">
              <a:solidFill>
                <a:schemeClr val="bg1"/>
              </a:solidFill>
              <a:latin typeface="Oxfam TSTAR PRO Headline" panose="02000806030000020004" pitchFamily="2" charset="0"/>
            </a:rPr>
            <a:t>Human capital </a:t>
          </a:r>
          <a:r>
            <a:rPr lang="en-GB" sz="1400" dirty="0">
              <a:solidFill>
                <a:schemeClr val="tx1"/>
              </a:solidFill>
              <a:latin typeface="Oxfam TSTAR PRO Headline" panose="02000806030000020004" pitchFamily="2" charset="0"/>
            </a:rPr>
            <a:t>(farmers’ increased income, access to market, increased supply capacities, value chains development</a:t>
          </a:r>
          <a:r>
            <a:rPr lang="en-GB" sz="1400" dirty="0">
              <a:solidFill>
                <a:schemeClr val="tx1"/>
              </a:solidFill>
              <a:latin typeface="Oxfam TSTAR PRO Headline" panose="02000806030000020004" pitchFamily="2" charset="0"/>
              <a:ea typeface="+mn-ea"/>
              <a:cs typeface="+mn-cs"/>
            </a:rPr>
            <a:t>, </a:t>
          </a:r>
          <a:r>
            <a:rPr lang="en-GB" sz="1400" dirty="0">
              <a:solidFill>
                <a:schemeClr val="tx1"/>
              </a:solidFill>
              <a:latin typeface="Oxfam TSTAR PRO Headline" panose="02000806030000020004" pitchFamily="2" charset="0"/>
            </a:rPr>
            <a:t>horticulture sub-sector for export potentials)</a:t>
          </a:r>
        </a:p>
        <a:p>
          <a:pPr algn="ctr"/>
          <a:endParaRPr lang="en-GB" sz="1400" dirty="0">
            <a:solidFill>
              <a:schemeClr val="tx2">
                <a:lumMod val="50000"/>
              </a:schemeClr>
            </a:solidFill>
            <a:latin typeface="Oxfam TSTAR PRO Headline" panose="02000806030000020004" pitchFamily="2" charset="0"/>
          </a:endParaRPr>
        </a:p>
        <a:p>
          <a:pPr algn="ctr"/>
          <a:r>
            <a:rPr lang="en-GB" sz="1400" dirty="0">
              <a:solidFill>
                <a:schemeClr val="bg1"/>
              </a:solidFill>
              <a:latin typeface="Oxfam TSTAR PRO Headline" panose="02000806030000020004" pitchFamily="2" charset="0"/>
            </a:rPr>
            <a:t>Structural changes </a:t>
          </a:r>
          <a:r>
            <a:rPr lang="en-GB" sz="1400" dirty="0">
              <a:solidFill>
                <a:schemeClr val="tx1"/>
              </a:solidFill>
              <a:latin typeface="Oxfam TSTAR PRO Headline" panose="02000806030000020004" pitchFamily="2" charset="0"/>
            </a:rPr>
            <a:t>(organic farming, certification to ease export, </a:t>
          </a:r>
          <a:r>
            <a:rPr lang="en-GB" sz="1400" dirty="0">
              <a:solidFill>
                <a:schemeClr val="tx1"/>
              </a:solidFill>
              <a:latin typeface="Oxfam TSTAR PRO Headline" panose="02000806030000020004" pitchFamily="2" charset="0"/>
              <a:ea typeface="+mn-ea"/>
              <a:cs typeface="+mn-cs"/>
            </a:rPr>
            <a:t>agroecology farming, planting materials’ business model</a:t>
          </a:r>
          <a:r>
            <a:rPr lang="en-GB" sz="1400" dirty="0">
              <a:solidFill>
                <a:schemeClr val="tx1"/>
              </a:solidFill>
              <a:latin typeface="Oxfam TSTAR PRO Headline" panose="02000806030000020004" pitchFamily="2" charset="0"/>
            </a:rPr>
            <a:t>)</a:t>
          </a:r>
        </a:p>
        <a:p>
          <a:pPr algn="ctr"/>
          <a:endParaRPr lang="en-GB" sz="1400" dirty="0">
            <a:solidFill>
              <a:schemeClr val="tx2">
                <a:lumMod val="50000"/>
              </a:schemeClr>
            </a:solidFill>
            <a:latin typeface="Oxfam TSTAR PRO Headline" panose="02000806030000020004" pitchFamily="2" charset="0"/>
          </a:endParaRPr>
        </a:p>
        <a:p>
          <a:pPr algn="ctr"/>
          <a:r>
            <a:rPr lang="en-GB" sz="1400" dirty="0">
              <a:solidFill>
                <a:schemeClr val="bg1"/>
              </a:solidFill>
              <a:latin typeface="Oxfam TSTAR PRO Headline" panose="02000806030000020004" pitchFamily="2" charset="0"/>
            </a:rPr>
            <a:t>Private sector </a:t>
          </a:r>
          <a:r>
            <a:rPr lang="en-GB" sz="1400" dirty="0">
              <a:solidFill>
                <a:schemeClr val="tx1"/>
              </a:solidFill>
              <a:latin typeface="Oxfam TSTAR PRO Headline" panose="02000806030000020004" pitchFamily="2" charset="0"/>
            </a:rPr>
            <a:t>(Enterprise </a:t>
          </a:r>
          <a:r>
            <a:rPr lang="en-GB" sz="1400" dirty="0" err="1">
              <a:solidFill>
                <a:schemeClr val="tx1"/>
              </a:solidFill>
              <a:latin typeface="Oxfam TSTAR PRO Headline" panose="02000806030000020004" pitchFamily="2" charset="0"/>
            </a:rPr>
            <a:t>dvpt</a:t>
          </a:r>
          <a:r>
            <a:rPr lang="en-GB" sz="1400" dirty="0">
              <a:solidFill>
                <a:schemeClr val="tx1"/>
              </a:solidFill>
              <a:latin typeface="Oxfam TSTAR PRO Headline" panose="02000806030000020004" pitchFamily="2" charset="0"/>
            </a:rPr>
            <a:t>, financial institutions, saving/lending </a:t>
          </a:r>
          <a:br>
            <a:rPr lang="en-GB" sz="1400" dirty="0">
              <a:solidFill>
                <a:schemeClr val="tx1"/>
              </a:solidFill>
              <a:latin typeface="Oxfam TSTAR PRO Headline" panose="02000806030000020004" pitchFamily="2" charset="0"/>
            </a:rPr>
          </a:br>
          <a:r>
            <a:rPr lang="en-GB" sz="1400" dirty="0">
              <a:solidFill>
                <a:schemeClr val="tx1"/>
              </a:solidFill>
              <a:latin typeface="Oxfam TSTAR PRO Headline" panose="02000806030000020004" pitchFamily="2" charset="0"/>
            </a:rPr>
            <a:t>groups</a:t>
          </a:r>
          <a:r>
            <a:rPr lang="en-GB" sz="1300" dirty="0">
              <a:solidFill>
                <a:schemeClr val="tx1"/>
              </a:solidFill>
            </a:rPr>
            <a:t>)</a:t>
          </a:r>
          <a:endParaRPr lang="en-US" sz="1300" dirty="0">
            <a:solidFill>
              <a:schemeClr val="tx1"/>
            </a:solidFill>
          </a:endParaRPr>
        </a:p>
      </dgm:t>
    </dgm:pt>
    <dgm:pt modelId="{087F30A0-4B7D-4EB4-BBC9-0D405EB63D71}" type="parTrans" cxnId="{DEED1243-7AC8-47EE-ABAC-69DC4F5E677A}">
      <dgm:prSet/>
      <dgm:spPr/>
      <dgm:t>
        <a:bodyPr/>
        <a:lstStyle/>
        <a:p>
          <a:endParaRPr lang="en-US"/>
        </a:p>
      </dgm:t>
    </dgm:pt>
    <dgm:pt modelId="{73E7EEAD-8F72-4C71-BA0C-AD18CA440B40}" type="sibTrans" cxnId="{DEED1243-7AC8-47EE-ABAC-69DC4F5E677A}">
      <dgm:prSet/>
      <dgm:spPr/>
      <dgm:t>
        <a:bodyPr/>
        <a:lstStyle/>
        <a:p>
          <a:endParaRPr lang="en-US"/>
        </a:p>
      </dgm:t>
    </dgm:pt>
    <dgm:pt modelId="{EECE2263-E844-4730-997C-C9E2733D07BE}">
      <dgm:prSet phldrT="[Text]" custT="1"/>
      <dgm:spPr>
        <a:solidFill>
          <a:srgbClr val="92D050"/>
        </a:solidFill>
      </dgm:spPr>
      <dgm:t>
        <a:bodyPr/>
        <a:lstStyle/>
        <a:p>
          <a:pPr marL="0" algn="ctr">
            <a:buNone/>
          </a:pPr>
          <a:r>
            <a:rPr lang="en-GB" sz="1600" kern="1200" dirty="0">
              <a:solidFill>
                <a:schemeClr val="tx1"/>
              </a:solidFill>
              <a:latin typeface="Oxfam TSTAR PRO Headline" panose="02000806030000020004" pitchFamily="2" charset="0"/>
            </a:rPr>
            <a:t>GENDER JUSTICE AND WOMEN’S RIGHTS</a:t>
          </a:r>
        </a:p>
        <a:p>
          <a:pPr marL="0" algn="l">
            <a:buNone/>
          </a:pPr>
          <a:endParaRPr lang="en-GB" sz="1300" kern="1200" dirty="0">
            <a:solidFill>
              <a:schemeClr val="tx1"/>
            </a:solidFill>
            <a:latin typeface="Oxfam TSTAR PRO Headline" panose="02000806030000020004" pitchFamily="2" charset="0"/>
            <a:ea typeface="+mn-ea"/>
            <a:cs typeface="+mn-cs"/>
          </a:endParaRPr>
        </a:p>
        <a:p>
          <a:pPr marL="0" algn="l">
            <a:buNone/>
          </a:pPr>
          <a:r>
            <a:rPr lang="en-GB" sz="1800" kern="1200" dirty="0">
              <a:solidFill>
                <a:schemeClr val="bg1"/>
              </a:solidFill>
              <a:latin typeface="Oxfam TSTAR PRO Headline" panose="02000806030000020004" pitchFamily="2" charset="0"/>
              <a:ea typeface="+mn-ea"/>
              <a:cs typeface="+mn-cs"/>
            </a:rPr>
            <a:t>Human capital</a:t>
          </a:r>
          <a:r>
            <a:rPr lang="en-GB" sz="1300" kern="1200" dirty="0">
              <a:solidFill>
                <a:schemeClr val="bg1"/>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(Fight against GBV, women’s unpaid care work, economic empowerment of SGBV victims)</a:t>
          </a:r>
          <a:endParaRPr lang="en-US" sz="1300" kern="1200" dirty="0">
            <a:solidFill>
              <a:schemeClr val="tx1"/>
            </a:solidFill>
            <a:latin typeface="Oxfam TSTAR PRO Headline" panose="02000806030000020004" pitchFamily="2" charset="0"/>
          </a:endParaRPr>
        </a:p>
      </dgm:t>
    </dgm:pt>
    <dgm:pt modelId="{552792E4-D1E9-440A-913F-EC020BE4AA58}" type="parTrans" cxnId="{0E63C052-C8B1-4BFA-B139-1B86FE345006}">
      <dgm:prSet/>
      <dgm:spPr/>
      <dgm:t>
        <a:bodyPr/>
        <a:lstStyle/>
        <a:p>
          <a:endParaRPr lang="en-US"/>
        </a:p>
      </dgm:t>
    </dgm:pt>
    <dgm:pt modelId="{A4520E17-262C-4CA7-B8CE-6BFC070F8B5B}" type="sibTrans" cxnId="{0E63C052-C8B1-4BFA-B139-1B86FE345006}">
      <dgm:prSet/>
      <dgm:spPr/>
      <dgm:t>
        <a:bodyPr/>
        <a:lstStyle/>
        <a:p>
          <a:endParaRPr lang="en-US"/>
        </a:p>
      </dgm:t>
    </dgm:pt>
    <dgm:pt modelId="{629B3483-C728-455E-97EC-9900C9E362FB}">
      <dgm:prSet phldrT="[Text]" custT="1"/>
      <dgm:spPr>
        <a:solidFill>
          <a:srgbClr val="92D050"/>
        </a:solidFill>
      </dgm:spPr>
      <dgm:t>
        <a:bodyPr/>
        <a:lstStyle/>
        <a:p>
          <a:pPr marL="0" lvl="0" indent="0" algn="ctr" defTabSz="800100">
            <a:lnSpc>
              <a:spcPct val="90000"/>
            </a:lnSpc>
            <a:spcBef>
              <a:spcPct val="0"/>
            </a:spcBef>
            <a:spcAft>
              <a:spcPct val="35000"/>
            </a:spcAft>
            <a:buNone/>
          </a:pPr>
          <a:r>
            <a:rPr lang="en-GB" sz="1600" kern="1200" dirty="0">
              <a:solidFill>
                <a:srgbClr val="000000"/>
              </a:solidFill>
              <a:latin typeface="Oxfam TSTAR PRO Headline" panose="02000806030000020004" pitchFamily="2" charset="0"/>
              <a:ea typeface="+mn-ea"/>
              <a:cs typeface="+mn-cs"/>
            </a:rPr>
            <a:t>RESILIENCE STRENGTHENING AND LOCALISATION</a:t>
          </a:r>
        </a:p>
        <a:p>
          <a:pPr marL="0" lvl="0" indent="0" algn="l" defTabSz="800100">
            <a:lnSpc>
              <a:spcPct val="90000"/>
            </a:lnSpc>
            <a:spcBef>
              <a:spcPct val="0"/>
            </a:spcBef>
            <a:spcAft>
              <a:spcPct val="35000"/>
            </a:spcAft>
            <a:buNone/>
          </a:pPr>
          <a:endParaRPr lang="en-GB" sz="1300" kern="1200" dirty="0">
            <a:solidFill>
              <a:srgbClr val="000000"/>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300" kern="1200" dirty="0">
              <a:solidFill>
                <a:srgbClr val="FFFFFF"/>
              </a:solidFill>
              <a:latin typeface="Oxfam TSTAR PRO Headline" panose="02000806030000020004" pitchFamily="2" charset="0"/>
              <a:ea typeface="+mn-ea"/>
              <a:cs typeface="+mn-cs"/>
            </a:rPr>
            <a:t>Human capital </a:t>
          </a:r>
          <a:r>
            <a:rPr lang="en-GB" sz="1300" kern="1200" dirty="0">
              <a:solidFill>
                <a:schemeClr val="tx1"/>
              </a:solidFill>
              <a:latin typeface="Oxfam TSTAR PRO Headline" panose="02000806030000020004" pitchFamily="2" charset="0"/>
              <a:ea typeface="+mn-ea"/>
              <a:cs typeface="+mn-cs"/>
            </a:rPr>
            <a:t>(response to crisis, farmers’ resilience to climate change and disease outbreak) </a:t>
          </a:r>
        </a:p>
        <a:p>
          <a:pPr marL="0" lvl="0" indent="0" algn="l" defTabSz="800100">
            <a:lnSpc>
              <a:spcPct val="90000"/>
            </a:lnSpc>
            <a:spcBef>
              <a:spcPct val="0"/>
            </a:spcBef>
            <a:spcAft>
              <a:spcPct val="35000"/>
            </a:spcAft>
            <a:buNone/>
          </a:pPr>
          <a:endParaRPr lang="en-GB" sz="1300" kern="1200" dirty="0">
            <a:solidFill>
              <a:srgbClr val="FFFFFF"/>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600" kern="1200" dirty="0">
              <a:solidFill>
                <a:srgbClr val="FFFFFF"/>
              </a:solidFill>
              <a:latin typeface="Oxfam TSTAR PRO Headline" panose="02000806030000020004" pitchFamily="2" charset="0"/>
              <a:ea typeface="+mn-ea"/>
              <a:cs typeface="+mn-cs"/>
            </a:rPr>
            <a:t>Energy</a:t>
          </a:r>
          <a:r>
            <a:rPr lang="en-GB" sz="1300" kern="1200" dirty="0">
              <a:solidFill>
                <a:srgbClr val="FFFFFF"/>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(biodigesters for rural cooking and lighting, youth skills for renewable energy, provision of clean water during crisis and in refugees’ settings)</a:t>
          </a:r>
        </a:p>
        <a:p>
          <a:pPr marL="0" lvl="0" indent="0" algn="l" defTabSz="800100">
            <a:lnSpc>
              <a:spcPct val="90000"/>
            </a:lnSpc>
            <a:spcBef>
              <a:spcPct val="0"/>
            </a:spcBef>
            <a:spcAft>
              <a:spcPct val="35000"/>
            </a:spcAft>
            <a:buNone/>
          </a:pPr>
          <a:endParaRPr lang="en-GB" sz="1300" kern="1200" dirty="0">
            <a:solidFill>
              <a:srgbClr val="FFFFFF"/>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400" kern="1200" dirty="0">
              <a:solidFill>
                <a:srgbClr val="FFFFFF"/>
              </a:solidFill>
              <a:latin typeface="Oxfam TSTAR PRO Headline" panose="02000806030000020004" pitchFamily="2" charset="0"/>
              <a:ea typeface="+mn-ea"/>
              <a:cs typeface="+mn-cs"/>
            </a:rPr>
            <a:t>Institutions</a:t>
          </a:r>
          <a:r>
            <a:rPr lang="en-GB" sz="1300" kern="1200" dirty="0">
              <a:solidFill>
                <a:srgbClr val="FFFFFF"/>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(Strengthening local organizations’ capacity &amp; coalition building)</a:t>
          </a:r>
          <a:endParaRPr lang="en-US" sz="1300" kern="1200" dirty="0">
            <a:solidFill>
              <a:schemeClr val="tx1"/>
            </a:solidFill>
            <a:latin typeface="Oxfam TSTAR PRO Headline" panose="02000806030000020004" pitchFamily="2" charset="0"/>
            <a:ea typeface="+mn-ea"/>
            <a:cs typeface="+mn-cs"/>
          </a:endParaRPr>
        </a:p>
      </dgm:t>
    </dgm:pt>
    <dgm:pt modelId="{1CE6B96D-7649-47CE-BC93-25281C5D3F0F}" type="parTrans" cxnId="{3EC26E8F-8DF1-4F12-BCD7-519B41DC387D}">
      <dgm:prSet/>
      <dgm:spPr/>
      <dgm:t>
        <a:bodyPr/>
        <a:lstStyle/>
        <a:p>
          <a:endParaRPr lang="en-US"/>
        </a:p>
      </dgm:t>
    </dgm:pt>
    <dgm:pt modelId="{41489A2B-DE00-4E65-B9FE-04B2BD5F068E}" type="sibTrans" cxnId="{3EC26E8F-8DF1-4F12-BCD7-519B41DC387D}">
      <dgm:prSet/>
      <dgm:spPr/>
      <dgm:t>
        <a:bodyPr/>
        <a:lstStyle/>
        <a:p>
          <a:endParaRPr lang="en-US"/>
        </a:p>
      </dgm:t>
    </dgm:pt>
    <dgm:pt modelId="{0C6DFFBA-DB7B-4537-8931-9F8826976E54}">
      <dgm:prSet phldrT="[Text]" custT="1"/>
      <dgm:spPr>
        <a:solidFill>
          <a:srgbClr val="92D050"/>
        </a:solidFill>
      </dgm:spPr>
      <dgm:t>
        <a:bodyPr/>
        <a:lstStyle/>
        <a:p>
          <a:pPr marL="0" indent="0" algn="l">
            <a:buNone/>
          </a:pPr>
          <a:r>
            <a:rPr lang="en-GB" sz="1600" kern="1200" dirty="0">
              <a:solidFill>
                <a:schemeClr val="bg1"/>
              </a:solidFill>
              <a:latin typeface="Oxfam TSTAR PRO Headline" panose="02000806030000020004" pitchFamily="2" charset="0"/>
              <a:ea typeface="+mn-ea"/>
              <a:cs typeface="+mn-cs"/>
            </a:rPr>
            <a:t>Institutions</a:t>
          </a:r>
          <a:r>
            <a:rPr lang="en-GB" sz="1300" kern="1200" dirty="0">
              <a:solidFill>
                <a:srgbClr val="99CC00">
                  <a:lumMod val="50000"/>
                </a:srgbClr>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(Strengthen the capacity of IOSC, teenage pregnancy laws/policies, technical assistance to MIGEPROF) </a:t>
          </a:r>
          <a:endParaRPr lang="en-US" sz="1300" kern="1200" dirty="0">
            <a:solidFill>
              <a:schemeClr val="tx1"/>
            </a:solidFill>
            <a:latin typeface="Oxfam TSTAR PRO Headline" panose="02000806030000020004" pitchFamily="2" charset="0"/>
            <a:ea typeface="+mn-ea"/>
            <a:cs typeface="+mn-cs"/>
          </a:endParaRPr>
        </a:p>
      </dgm:t>
    </dgm:pt>
    <dgm:pt modelId="{3BD94A99-944B-4826-A788-066A39877A39}" type="parTrans" cxnId="{85D1BC58-D3B3-4B01-AAA4-5034F3E6F5E8}">
      <dgm:prSet/>
      <dgm:spPr/>
      <dgm:t>
        <a:bodyPr/>
        <a:lstStyle/>
        <a:p>
          <a:endParaRPr lang="en-US"/>
        </a:p>
      </dgm:t>
    </dgm:pt>
    <dgm:pt modelId="{CC1ABE75-9BA9-4BA0-A925-DA77A19F8C37}" type="sibTrans" cxnId="{85D1BC58-D3B3-4B01-AAA4-5034F3E6F5E8}">
      <dgm:prSet/>
      <dgm:spPr/>
      <dgm:t>
        <a:bodyPr/>
        <a:lstStyle/>
        <a:p>
          <a:endParaRPr lang="en-US"/>
        </a:p>
      </dgm:t>
    </dgm:pt>
    <dgm:pt modelId="{5781AF28-1A19-44CE-80A3-0D874FD47E71}">
      <dgm:prSet phldrT="[Text]" custT="1"/>
      <dgm:spPr>
        <a:solidFill>
          <a:srgbClr val="92D050"/>
        </a:solidFill>
      </dgm:spPr>
      <dgm:t>
        <a:bodyPr/>
        <a:lstStyle/>
        <a:p>
          <a:pPr marL="114300" indent="0" algn="l">
            <a:buNone/>
          </a:pPr>
          <a:endParaRPr lang="en-US" sz="1300" kern="1200" dirty="0">
            <a:solidFill>
              <a:srgbClr val="99CC00">
                <a:lumMod val="50000"/>
              </a:srgbClr>
            </a:solidFill>
            <a:latin typeface="Oxfam TSTAR PRO Headline" panose="02000806030000020004" pitchFamily="2" charset="0"/>
            <a:ea typeface="+mn-ea"/>
            <a:cs typeface="+mn-cs"/>
          </a:endParaRPr>
        </a:p>
      </dgm:t>
    </dgm:pt>
    <dgm:pt modelId="{228D5333-E461-424D-9C6A-F96415FC7889}" type="parTrans" cxnId="{4C0A09F4-4C6A-4E40-AD43-C7BA067026A4}">
      <dgm:prSet/>
      <dgm:spPr/>
      <dgm:t>
        <a:bodyPr/>
        <a:lstStyle/>
        <a:p>
          <a:endParaRPr lang="en-US"/>
        </a:p>
      </dgm:t>
    </dgm:pt>
    <dgm:pt modelId="{F227BACF-B8EE-4ECD-9394-4319A789F6DF}" type="sibTrans" cxnId="{4C0A09F4-4C6A-4E40-AD43-C7BA067026A4}">
      <dgm:prSet/>
      <dgm:spPr/>
      <dgm:t>
        <a:bodyPr/>
        <a:lstStyle/>
        <a:p>
          <a:endParaRPr lang="en-US"/>
        </a:p>
      </dgm:t>
    </dgm:pt>
    <dgm:pt modelId="{209BDA86-1305-432B-8F1E-AB0AB3829437}" type="pres">
      <dgm:prSet presAssocID="{A141F5F2-8037-4B05-8BF5-46CDACB7DE1D}" presName="Name0" presStyleCnt="0">
        <dgm:presLayoutVars>
          <dgm:dir/>
          <dgm:resizeHandles val="exact"/>
        </dgm:presLayoutVars>
      </dgm:prSet>
      <dgm:spPr/>
      <dgm:t>
        <a:bodyPr/>
        <a:lstStyle/>
        <a:p>
          <a:endParaRPr lang="en-US"/>
        </a:p>
      </dgm:t>
    </dgm:pt>
    <dgm:pt modelId="{8F589125-47AF-466E-BF3A-FC05AB5ECB13}" type="pres">
      <dgm:prSet presAssocID="{8BAA36DD-B39C-4D66-AE15-8FCF3EA935BE}" presName="node" presStyleLbl="node1" presStyleIdx="0" presStyleCnt="3" custScaleX="139311" custScaleY="98726" custLinFactNeighborX="-454" custLinFactNeighborY="-2742">
        <dgm:presLayoutVars>
          <dgm:bulletEnabled val="1"/>
        </dgm:presLayoutVars>
      </dgm:prSet>
      <dgm:spPr/>
      <dgm:t>
        <a:bodyPr/>
        <a:lstStyle/>
        <a:p>
          <a:endParaRPr lang="en-US"/>
        </a:p>
      </dgm:t>
    </dgm:pt>
    <dgm:pt modelId="{1D085F37-4C7F-479A-B7C8-EE49393B73DE}" type="pres">
      <dgm:prSet presAssocID="{73E7EEAD-8F72-4C71-BA0C-AD18CA440B40}" presName="sibTrans" presStyleCnt="0"/>
      <dgm:spPr/>
    </dgm:pt>
    <dgm:pt modelId="{6E43C40E-DEA5-47A8-AF39-64F05D53F194}" type="pres">
      <dgm:prSet presAssocID="{EECE2263-E844-4730-997C-C9E2733D07BE}" presName="node" presStyleLbl="node1" presStyleIdx="1" presStyleCnt="3" custScaleX="111586">
        <dgm:presLayoutVars>
          <dgm:bulletEnabled val="1"/>
        </dgm:presLayoutVars>
      </dgm:prSet>
      <dgm:spPr/>
      <dgm:t>
        <a:bodyPr/>
        <a:lstStyle/>
        <a:p>
          <a:endParaRPr lang="en-US"/>
        </a:p>
      </dgm:t>
    </dgm:pt>
    <dgm:pt modelId="{9F1051EC-F76F-40A0-8647-B4E9BA4503E0}" type="pres">
      <dgm:prSet presAssocID="{A4520E17-262C-4CA7-B8CE-6BFC070F8B5B}" presName="sibTrans" presStyleCnt="0"/>
      <dgm:spPr/>
    </dgm:pt>
    <dgm:pt modelId="{C991AB64-FBB5-44E9-B2D5-D59E733E75C2}" type="pres">
      <dgm:prSet presAssocID="{629B3483-C728-455E-97EC-9900C9E362FB}" presName="node" presStyleLbl="node1" presStyleIdx="2" presStyleCnt="3" custScaleX="129788">
        <dgm:presLayoutVars>
          <dgm:bulletEnabled val="1"/>
        </dgm:presLayoutVars>
      </dgm:prSet>
      <dgm:spPr/>
      <dgm:t>
        <a:bodyPr/>
        <a:lstStyle/>
        <a:p>
          <a:endParaRPr lang="en-US"/>
        </a:p>
      </dgm:t>
    </dgm:pt>
  </dgm:ptLst>
  <dgm:cxnLst>
    <dgm:cxn modelId="{F7364B01-A2A1-4534-9B95-C0303E91DC3A}" type="presOf" srcId="{A141F5F2-8037-4B05-8BF5-46CDACB7DE1D}" destId="{209BDA86-1305-432B-8F1E-AB0AB3829437}" srcOrd="0" destOrd="0" presId="urn:microsoft.com/office/officeart/2005/8/layout/hList6"/>
    <dgm:cxn modelId="{33782A31-07FD-4751-9BFB-092B718A373B}" type="presOf" srcId="{EECE2263-E844-4730-997C-C9E2733D07BE}" destId="{6E43C40E-DEA5-47A8-AF39-64F05D53F194}" srcOrd="0" destOrd="0" presId="urn:microsoft.com/office/officeart/2005/8/layout/hList6"/>
    <dgm:cxn modelId="{85D1BC58-D3B3-4B01-AAA4-5034F3E6F5E8}" srcId="{EECE2263-E844-4730-997C-C9E2733D07BE}" destId="{0C6DFFBA-DB7B-4537-8931-9F8826976E54}" srcOrd="1" destOrd="0" parTransId="{3BD94A99-944B-4826-A788-066A39877A39}" sibTransId="{CC1ABE75-9BA9-4BA0-A925-DA77A19F8C37}"/>
    <dgm:cxn modelId="{FD32C911-F82E-4032-ACB0-D77D297909BF}" type="presOf" srcId="{8BAA36DD-B39C-4D66-AE15-8FCF3EA935BE}" destId="{8F589125-47AF-466E-BF3A-FC05AB5ECB13}" srcOrd="0" destOrd="0" presId="urn:microsoft.com/office/officeart/2005/8/layout/hList6"/>
    <dgm:cxn modelId="{DEED1243-7AC8-47EE-ABAC-69DC4F5E677A}" srcId="{A141F5F2-8037-4B05-8BF5-46CDACB7DE1D}" destId="{8BAA36DD-B39C-4D66-AE15-8FCF3EA935BE}" srcOrd="0" destOrd="0" parTransId="{087F30A0-4B7D-4EB4-BBC9-0D405EB63D71}" sibTransId="{73E7EEAD-8F72-4C71-BA0C-AD18CA440B40}"/>
    <dgm:cxn modelId="{46093038-3154-4220-A048-52F9F86E30FD}" type="presOf" srcId="{629B3483-C728-455E-97EC-9900C9E362FB}" destId="{C991AB64-FBB5-44E9-B2D5-D59E733E75C2}" srcOrd="0" destOrd="0" presId="urn:microsoft.com/office/officeart/2005/8/layout/hList6"/>
    <dgm:cxn modelId="{0E63C052-C8B1-4BFA-B139-1B86FE345006}" srcId="{A141F5F2-8037-4B05-8BF5-46CDACB7DE1D}" destId="{EECE2263-E844-4730-997C-C9E2733D07BE}" srcOrd="1" destOrd="0" parTransId="{552792E4-D1E9-440A-913F-EC020BE4AA58}" sibTransId="{A4520E17-262C-4CA7-B8CE-6BFC070F8B5B}"/>
    <dgm:cxn modelId="{F080AF77-9E39-4137-A379-64799FD23AE4}" type="presOf" srcId="{0C6DFFBA-DB7B-4537-8931-9F8826976E54}" destId="{6E43C40E-DEA5-47A8-AF39-64F05D53F194}" srcOrd="0" destOrd="2" presId="urn:microsoft.com/office/officeart/2005/8/layout/hList6"/>
    <dgm:cxn modelId="{7D2245EE-6EAD-48B5-964E-0EB930E6EDEA}" type="presOf" srcId="{5781AF28-1A19-44CE-80A3-0D874FD47E71}" destId="{6E43C40E-DEA5-47A8-AF39-64F05D53F194}" srcOrd="0" destOrd="1" presId="urn:microsoft.com/office/officeart/2005/8/layout/hList6"/>
    <dgm:cxn modelId="{4C0A09F4-4C6A-4E40-AD43-C7BA067026A4}" srcId="{EECE2263-E844-4730-997C-C9E2733D07BE}" destId="{5781AF28-1A19-44CE-80A3-0D874FD47E71}" srcOrd="0" destOrd="0" parTransId="{228D5333-E461-424D-9C6A-F96415FC7889}" sibTransId="{F227BACF-B8EE-4ECD-9394-4319A789F6DF}"/>
    <dgm:cxn modelId="{3EC26E8F-8DF1-4F12-BCD7-519B41DC387D}" srcId="{A141F5F2-8037-4B05-8BF5-46CDACB7DE1D}" destId="{629B3483-C728-455E-97EC-9900C9E362FB}" srcOrd="2" destOrd="0" parTransId="{1CE6B96D-7649-47CE-BC93-25281C5D3F0F}" sibTransId="{41489A2B-DE00-4E65-B9FE-04B2BD5F068E}"/>
    <dgm:cxn modelId="{7F641D64-BFF0-464C-9E1D-5A7AB6B4B5C3}" type="presParOf" srcId="{209BDA86-1305-432B-8F1E-AB0AB3829437}" destId="{8F589125-47AF-466E-BF3A-FC05AB5ECB13}" srcOrd="0" destOrd="0" presId="urn:microsoft.com/office/officeart/2005/8/layout/hList6"/>
    <dgm:cxn modelId="{F3E212C1-A3F3-45A0-A428-20C20637BB4E}" type="presParOf" srcId="{209BDA86-1305-432B-8F1E-AB0AB3829437}" destId="{1D085F37-4C7F-479A-B7C8-EE49393B73DE}" srcOrd="1" destOrd="0" presId="urn:microsoft.com/office/officeart/2005/8/layout/hList6"/>
    <dgm:cxn modelId="{CE733B25-5B93-442E-88BC-61910668B246}" type="presParOf" srcId="{209BDA86-1305-432B-8F1E-AB0AB3829437}" destId="{6E43C40E-DEA5-47A8-AF39-64F05D53F194}" srcOrd="2" destOrd="0" presId="urn:microsoft.com/office/officeart/2005/8/layout/hList6"/>
    <dgm:cxn modelId="{D4A8A622-6206-4FF6-A046-2742D6616F5F}" type="presParOf" srcId="{209BDA86-1305-432B-8F1E-AB0AB3829437}" destId="{9F1051EC-F76F-40A0-8647-B4E9BA4503E0}" srcOrd="3" destOrd="0" presId="urn:microsoft.com/office/officeart/2005/8/layout/hList6"/>
    <dgm:cxn modelId="{566AE7B2-131D-4CBF-8B22-BA15CBB9CDD2}" type="presParOf" srcId="{209BDA86-1305-432B-8F1E-AB0AB3829437}" destId="{C991AB64-FBB5-44E9-B2D5-D59E733E75C2}"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CDA91C-6DD4-45BE-87A2-B033CA592D8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D82DD7DA-325C-4A44-A056-220BDF45232E}">
      <dgm:prSet phldrT="[Text]" custT="1"/>
      <dgm:spPr>
        <a:solidFill>
          <a:schemeClr val="accent1"/>
        </a:solidFill>
      </dgm:spPr>
      <dgm:t>
        <a:bodyPr/>
        <a:lstStyle/>
        <a:p>
          <a:r>
            <a:rPr lang="en-GB" sz="1400" dirty="0">
              <a:solidFill>
                <a:schemeClr val="tx1"/>
              </a:solidFill>
              <a:latin typeface="Oxfam TSTAR PRO Headline" panose="02000806030000020004" pitchFamily="2" charset="0"/>
            </a:rPr>
            <a:t>Actions and plans to improve women smallholder farmers and women owned enterprises’ </a:t>
          </a:r>
          <a:r>
            <a:rPr lang="en-GB" sz="1400" b="0" dirty="0">
              <a:solidFill>
                <a:schemeClr val="tx1"/>
              </a:solidFill>
              <a:latin typeface="Oxfam TSTAR PRO Headline" panose="02000806030000020004" pitchFamily="2" charset="0"/>
            </a:rPr>
            <a:t>access to finance </a:t>
          </a:r>
          <a:r>
            <a:rPr lang="en-GB" sz="1400" dirty="0">
              <a:solidFill>
                <a:schemeClr val="tx1"/>
              </a:solidFill>
              <a:latin typeface="Oxfam TSTAR PRO Headline" panose="02000806030000020004" pitchFamily="2" charset="0"/>
            </a:rPr>
            <a:t>and capacity to increase their income (SGBV victims’ economic empowerment, agriculture financing)</a:t>
          </a:r>
          <a:endParaRPr lang="en-US" sz="1400" dirty="0">
            <a:solidFill>
              <a:schemeClr val="tx1"/>
            </a:solidFill>
            <a:latin typeface="Oxfam TSTAR PRO Headline" panose="02000806030000020004" pitchFamily="2" charset="0"/>
          </a:endParaRPr>
        </a:p>
      </dgm:t>
    </dgm:pt>
    <dgm:pt modelId="{EBBD22C5-5F19-4BF7-9A8D-4AC03D837C62}" type="parTrans" cxnId="{4DD7BA39-CE22-48E8-AED5-142C51AA0D77}">
      <dgm:prSet/>
      <dgm:spPr/>
      <dgm:t>
        <a:bodyPr/>
        <a:lstStyle/>
        <a:p>
          <a:endParaRPr lang="en-US"/>
        </a:p>
      </dgm:t>
    </dgm:pt>
    <dgm:pt modelId="{27B5B254-9C64-408E-8791-234A900DF88D}" type="sibTrans" cxnId="{4DD7BA39-CE22-48E8-AED5-142C51AA0D77}">
      <dgm:prSet/>
      <dgm:spPr/>
      <dgm:t>
        <a:bodyPr/>
        <a:lstStyle/>
        <a:p>
          <a:endParaRPr lang="en-US"/>
        </a:p>
      </dgm:t>
    </dgm:pt>
    <dgm:pt modelId="{81F0A5EC-3D9D-4C4A-BC83-A787512716AE}">
      <dgm:prSet phldrT="[Text]" custT="1"/>
      <dgm:spPr>
        <a:solidFill>
          <a:schemeClr val="accent6">
            <a:lumMod val="20000"/>
            <a:lumOff val="80000"/>
          </a:schemeClr>
        </a:solidFill>
      </dgm:spPr>
      <dgm:t>
        <a:bodyPr/>
        <a:lstStyle/>
        <a:p>
          <a:r>
            <a:rPr lang="en-GB" sz="1400" dirty="0">
              <a:solidFill>
                <a:schemeClr val="tx1"/>
              </a:solidFill>
              <a:latin typeface="Oxfam TSTAR PRO Headline" panose="02000806030000020004" pitchFamily="2" charset="0"/>
            </a:rPr>
            <a:t>Support a women-focused economic recovery plan for rural areas with tailored solutions and support (e.g. mainstreaming fight of SGBV in ERP; services to reduce unpaid care work)</a:t>
          </a:r>
          <a:endParaRPr lang="en-US" sz="1400" dirty="0">
            <a:solidFill>
              <a:schemeClr val="tx1"/>
            </a:solidFill>
            <a:latin typeface="Oxfam TSTAR PRO Headline" panose="02000806030000020004" pitchFamily="2" charset="0"/>
          </a:endParaRPr>
        </a:p>
      </dgm:t>
    </dgm:pt>
    <dgm:pt modelId="{55B80481-03AB-485B-99E7-48BE8BC1B9D1}" type="parTrans" cxnId="{B6157638-6189-449D-9A71-DF81F36EBF9F}">
      <dgm:prSet/>
      <dgm:spPr/>
      <dgm:t>
        <a:bodyPr/>
        <a:lstStyle/>
        <a:p>
          <a:endParaRPr lang="en-US"/>
        </a:p>
      </dgm:t>
    </dgm:pt>
    <dgm:pt modelId="{AF3876B4-15EA-43E1-BFFA-E051BAB3CD49}" type="sibTrans" cxnId="{B6157638-6189-449D-9A71-DF81F36EBF9F}">
      <dgm:prSet/>
      <dgm:spPr/>
      <dgm:t>
        <a:bodyPr/>
        <a:lstStyle/>
        <a:p>
          <a:endParaRPr lang="en-US"/>
        </a:p>
      </dgm:t>
    </dgm:pt>
    <dgm:pt modelId="{B417A2AE-0273-4E1F-9AE7-86E5043AB424}">
      <dgm:prSet phldrT="[Text]" custT="1"/>
      <dgm:spPr>
        <a:gradFill rotWithShape="0">
          <a:gsLst>
            <a:gs pos="0">
              <a:srgbClr val="FFC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dgm:spPr>
      <dgm:t>
        <a:bodyPr/>
        <a:lstStyle/>
        <a:p>
          <a:r>
            <a:rPr lang="en-GB" sz="1400" dirty="0">
              <a:solidFill>
                <a:schemeClr val="tx1"/>
              </a:solidFill>
              <a:latin typeface="Oxfam TSTAR PRO Headline" panose="02000806030000020004" pitchFamily="2" charset="0"/>
            </a:rPr>
            <a:t>Support development of value chains where farmers’ vulnerability is still high and capacity to recover from shocks is unlikely (</a:t>
          </a:r>
          <a:r>
            <a:rPr lang="en-GB" sz="1400" dirty="0" err="1">
              <a:solidFill>
                <a:schemeClr val="tx1"/>
              </a:solidFill>
              <a:latin typeface="Oxfam TSTAR PRO Headline" panose="02000806030000020004" pitchFamily="2" charset="0"/>
            </a:rPr>
            <a:t>e.g</a:t>
          </a:r>
          <a:r>
            <a:rPr lang="en-GB" sz="1400" dirty="0">
              <a:solidFill>
                <a:schemeClr val="tx1"/>
              </a:solidFill>
              <a:latin typeface="Oxfam TSTAR PRO Headline" panose="02000806030000020004" pitchFamily="2" charset="0"/>
            </a:rPr>
            <a:t> </a:t>
          </a:r>
          <a:r>
            <a:rPr lang="en-GB" sz="1400" b="0" dirty="0">
              <a:solidFill>
                <a:schemeClr val="tx1"/>
              </a:solidFill>
              <a:latin typeface="Oxfam TSTAR PRO Headline" panose="02000806030000020004" pitchFamily="2" charset="0"/>
            </a:rPr>
            <a:t>horticulture</a:t>
          </a:r>
          <a:r>
            <a:rPr lang="en-GB" sz="1400" dirty="0">
              <a:solidFill>
                <a:schemeClr val="tx1"/>
              </a:solidFill>
              <a:latin typeface="Oxfam TSTAR PRO Headline" panose="02000806030000020004" pitchFamily="2" charset="0"/>
            </a:rPr>
            <a:t>, post harvest facilities)</a:t>
          </a:r>
          <a:endParaRPr lang="en-US" sz="1400" dirty="0">
            <a:solidFill>
              <a:schemeClr val="tx1"/>
            </a:solidFill>
            <a:latin typeface="Oxfam TSTAR PRO Headline" panose="02000806030000020004" pitchFamily="2" charset="0"/>
          </a:endParaRPr>
        </a:p>
      </dgm:t>
    </dgm:pt>
    <dgm:pt modelId="{24C5D8AE-7852-4C37-9BB7-7645FBE7F877}" type="parTrans" cxnId="{FF948CD7-EED4-47A8-AD5E-989BCE02A812}">
      <dgm:prSet/>
      <dgm:spPr/>
      <dgm:t>
        <a:bodyPr/>
        <a:lstStyle/>
        <a:p>
          <a:endParaRPr lang="en-US"/>
        </a:p>
      </dgm:t>
    </dgm:pt>
    <dgm:pt modelId="{AC332B66-08C5-4FA4-8E77-071008ED37B7}" type="sibTrans" cxnId="{FF948CD7-EED4-47A8-AD5E-989BCE02A812}">
      <dgm:prSet/>
      <dgm:spPr/>
      <dgm:t>
        <a:bodyPr/>
        <a:lstStyle/>
        <a:p>
          <a:endParaRPr lang="en-US"/>
        </a:p>
      </dgm:t>
    </dgm:pt>
    <dgm:pt modelId="{C1090CB7-CA86-4753-B262-3BEF083320AA}">
      <dgm:prSet phldrT="[Text]" custT="1"/>
      <dgm:spPr>
        <a:solidFill>
          <a:srgbClr val="99FF66"/>
        </a:solidFill>
      </dgm:spPr>
      <dgm:t>
        <a:bodyPr/>
        <a:lstStyle/>
        <a:p>
          <a:r>
            <a:rPr lang="en-GB" sz="1400" dirty="0">
              <a:solidFill>
                <a:schemeClr val="tx1"/>
              </a:solidFill>
              <a:latin typeface="Oxfam TSTAR PRO Headline" panose="02000806030000020004" pitchFamily="2" charset="0"/>
            </a:rPr>
            <a:t>Intensify transfer of knowledge &amp; agriculture practices Build farmers’ resilience to external shocks (organic farming, agroecology)</a:t>
          </a:r>
          <a:endParaRPr lang="en-US" sz="1400" dirty="0">
            <a:solidFill>
              <a:schemeClr val="tx1"/>
            </a:solidFill>
            <a:latin typeface="Oxfam TSTAR PRO Headline" panose="02000806030000020004" pitchFamily="2" charset="0"/>
          </a:endParaRPr>
        </a:p>
      </dgm:t>
    </dgm:pt>
    <dgm:pt modelId="{1FA21A72-9337-4C19-9E56-9F782B6C7AEE}" type="parTrans" cxnId="{F53D4070-0FAB-4FA2-B680-1B95896AF221}">
      <dgm:prSet/>
      <dgm:spPr/>
      <dgm:t>
        <a:bodyPr/>
        <a:lstStyle/>
        <a:p>
          <a:endParaRPr lang="en-US"/>
        </a:p>
      </dgm:t>
    </dgm:pt>
    <dgm:pt modelId="{A529A554-2A4F-4503-A5F9-9421C658EA90}" type="sibTrans" cxnId="{F53D4070-0FAB-4FA2-B680-1B95896AF221}">
      <dgm:prSet/>
      <dgm:spPr/>
      <dgm:t>
        <a:bodyPr/>
        <a:lstStyle/>
        <a:p>
          <a:endParaRPr lang="en-US"/>
        </a:p>
      </dgm:t>
    </dgm:pt>
    <dgm:pt modelId="{4619F07D-C9A6-4B09-9493-8A26CBE17AEB}">
      <dgm:prSet phldrT="[Text]" custT="1"/>
      <dgm:spPr>
        <a:gradFill rotWithShape="0">
          <a:gsLst>
            <a:gs pos="0">
              <a:schemeClr val="tx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dgm:spPr>
      <dgm:t>
        <a:bodyPr/>
        <a:lstStyle/>
        <a:p>
          <a:r>
            <a:rPr lang="en-GB" sz="1400" dirty="0">
              <a:solidFill>
                <a:schemeClr val="tx1"/>
              </a:solidFill>
              <a:latin typeface="Oxfam TSTAR PRO Headline" panose="02000806030000020004" pitchFamily="2" charset="0"/>
            </a:rPr>
            <a:t>EPR -Prioritise sustainability of interventions rather than one-time actions since the effects of the pandemic will continue to be felt years after it has been controlled</a:t>
          </a:r>
          <a:r>
            <a:rPr lang="en-GB" sz="1400" dirty="0">
              <a:solidFill>
                <a:schemeClr val="tx1"/>
              </a:solidFill>
            </a:rPr>
            <a:t>.</a:t>
          </a:r>
          <a:endParaRPr lang="en-US" sz="1400" dirty="0">
            <a:solidFill>
              <a:schemeClr val="tx1"/>
            </a:solidFill>
          </a:endParaRPr>
        </a:p>
      </dgm:t>
    </dgm:pt>
    <dgm:pt modelId="{1567E6C1-CB72-4698-BC04-27F998F7F86B}" type="parTrans" cxnId="{F68D03ED-8278-4EA8-A66F-2FCBDEAED735}">
      <dgm:prSet/>
      <dgm:spPr/>
      <dgm:t>
        <a:bodyPr/>
        <a:lstStyle/>
        <a:p>
          <a:endParaRPr lang="en-US"/>
        </a:p>
      </dgm:t>
    </dgm:pt>
    <dgm:pt modelId="{A85B0D0F-4F17-44A8-B963-C8563C895042}" type="sibTrans" cxnId="{F68D03ED-8278-4EA8-A66F-2FCBDEAED735}">
      <dgm:prSet/>
      <dgm:spPr/>
      <dgm:t>
        <a:bodyPr/>
        <a:lstStyle/>
        <a:p>
          <a:endParaRPr lang="en-US"/>
        </a:p>
      </dgm:t>
    </dgm:pt>
    <dgm:pt modelId="{243603A8-C395-4EC8-9543-40BFEE150EB0}" type="pres">
      <dgm:prSet presAssocID="{65CDA91C-6DD4-45BE-87A2-B033CA592D80}" presName="Name0" presStyleCnt="0">
        <dgm:presLayoutVars>
          <dgm:chMax val="1"/>
          <dgm:chPref val="1"/>
          <dgm:dir/>
          <dgm:animOne val="branch"/>
          <dgm:animLvl val="lvl"/>
        </dgm:presLayoutVars>
      </dgm:prSet>
      <dgm:spPr/>
      <dgm:t>
        <a:bodyPr/>
        <a:lstStyle/>
        <a:p>
          <a:endParaRPr lang="en-US"/>
        </a:p>
      </dgm:t>
    </dgm:pt>
    <dgm:pt modelId="{E0C3D0F6-250C-4A6E-9244-F944CE13CBB4}" type="pres">
      <dgm:prSet presAssocID="{D82DD7DA-325C-4A44-A056-220BDF45232E}" presName="Parent" presStyleLbl="node0" presStyleIdx="0" presStyleCnt="1" custScaleX="162924" custScaleY="77821" custLinFactNeighborX="-56270" custLinFactNeighborY="86762">
        <dgm:presLayoutVars>
          <dgm:chMax val="6"/>
          <dgm:chPref val="6"/>
        </dgm:presLayoutVars>
      </dgm:prSet>
      <dgm:spPr/>
      <dgm:t>
        <a:bodyPr/>
        <a:lstStyle/>
        <a:p>
          <a:endParaRPr lang="en-US"/>
        </a:p>
      </dgm:t>
    </dgm:pt>
    <dgm:pt modelId="{C60BB2A2-F84F-4090-9265-F8E379F19423}" type="pres">
      <dgm:prSet presAssocID="{81F0A5EC-3D9D-4C4A-BC83-A787512716AE}" presName="Accent1" presStyleCnt="0"/>
      <dgm:spPr/>
    </dgm:pt>
    <dgm:pt modelId="{E8CEB3DE-4D39-42B6-89F8-9F045D9558A1}" type="pres">
      <dgm:prSet presAssocID="{81F0A5EC-3D9D-4C4A-BC83-A787512716AE}" presName="Accent" presStyleLbl="bgShp" presStyleIdx="0" presStyleCnt="4"/>
      <dgm:spPr/>
    </dgm:pt>
    <dgm:pt modelId="{20CC9BAB-E5CB-4B23-9787-BD4DEA5EFA41}" type="pres">
      <dgm:prSet presAssocID="{81F0A5EC-3D9D-4C4A-BC83-A787512716AE}" presName="Child1" presStyleLbl="node1" presStyleIdx="0" presStyleCnt="4" custScaleX="218393" custScaleY="112164" custLinFactNeighborX="32344" custLinFactNeighborY="-2406">
        <dgm:presLayoutVars>
          <dgm:chMax val="0"/>
          <dgm:chPref val="0"/>
          <dgm:bulletEnabled val="1"/>
        </dgm:presLayoutVars>
      </dgm:prSet>
      <dgm:spPr/>
      <dgm:t>
        <a:bodyPr/>
        <a:lstStyle/>
        <a:p>
          <a:endParaRPr lang="en-US"/>
        </a:p>
      </dgm:t>
    </dgm:pt>
    <dgm:pt modelId="{A1F4857D-A6DB-462D-AE4A-C6E3FCEEE7FA}" type="pres">
      <dgm:prSet presAssocID="{B417A2AE-0273-4E1F-9AE7-86E5043AB424}" presName="Accent2" presStyleCnt="0"/>
      <dgm:spPr/>
    </dgm:pt>
    <dgm:pt modelId="{760BD7BB-A6CC-4D37-AED4-BC55C01B6DF4}" type="pres">
      <dgm:prSet presAssocID="{B417A2AE-0273-4E1F-9AE7-86E5043AB424}" presName="Accent" presStyleLbl="bgShp" presStyleIdx="1" presStyleCnt="4"/>
      <dgm:spPr/>
    </dgm:pt>
    <dgm:pt modelId="{81F9708D-E7D6-4AE9-800A-D63DA17F17AB}" type="pres">
      <dgm:prSet presAssocID="{B417A2AE-0273-4E1F-9AE7-86E5043AB424}" presName="Child2" presStyleLbl="node1" presStyleIdx="1" presStyleCnt="4" custScaleX="176727" custScaleY="144208" custLinFactNeighborX="72344" custLinFactNeighborY="39546">
        <dgm:presLayoutVars>
          <dgm:chMax val="0"/>
          <dgm:chPref val="0"/>
          <dgm:bulletEnabled val="1"/>
        </dgm:presLayoutVars>
      </dgm:prSet>
      <dgm:spPr/>
      <dgm:t>
        <a:bodyPr/>
        <a:lstStyle/>
        <a:p>
          <a:endParaRPr lang="en-US"/>
        </a:p>
      </dgm:t>
    </dgm:pt>
    <dgm:pt modelId="{37BA7F99-8201-46B4-8E93-51B62E032657}" type="pres">
      <dgm:prSet presAssocID="{C1090CB7-CA86-4753-B262-3BEF083320AA}" presName="Accent3" presStyleCnt="0"/>
      <dgm:spPr/>
    </dgm:pt>
    <dgm:pt modelId="{EB8E1077-3D9B-4E89-89BC-08276E68D07C}" type="pres">
      <dgm:prSet presAssocID="{C1090CB7-CA86-4753-B262-3BEF083320AA}" presName="Accent" presStyleLbl="bgShp" presStyleIdx="2" presStyleCnt="4" custScaleX="122065" custScaleY="117124" custLinFactX="-12293" custLinFactNeighborX="-100000" custLinFactNeighborY="-54513"/>
      <dgm:spPr/>
    </dgm:pt>
    <dgm:pt modelId="{24E050F8-6905-486C-B3B8-CD08CC22A8BE}" type="pres">
      <dgm:prSet presAssocID="{C1090CB7-CA86-4753-B262-3BEF083320AA}" presName="Child3" presStyleLbl="node1" presStyleIdx="2" presStyleCnt="4" custScaleX="201895" custScaleY="96301" custLinFactNeighborX="64722" custLinFactNeighborY="42811">
        <dgm:presLayoutVars>
          <dgm:chMax val="0"/>
          <dgm:chPref val="0"/>
          <dgm:bulletEnabled val="1"/>
        </dgm:presLayoutVars>
      </dgm:prSet>
      <dgm:spPr/>
      <dgm:t>
        <a:bodyPr/>
        <a:lstStyle/>
        <a:p>
          <a:endParaRPr lang="en-US"/>
        </a:p>
      </dgm:t>
    </dgm:pt>
    <dgm:pt modelId="{97AC4492-1DBE-465B-B5BF-9EA0EC69C811}" type="pres">
      <dgm:prSet presAssocID="{4619F07D-C9A6-4B09-9493-8A26CBE17AEB}" presName="Accent4" presStyleCnt="0"/>
      <dgm:spPr/>
    </dgm:pt>
    <dgm:pt modelId="{E4DF633B-061D-43F9-B2F0-17F34E13EC01}" type="pres">
      <dgm:prSet presAssocID="{4619F07D-C9A6-4B09-9493-8A26CBE17AEB}" presName="Accent" presStyleLbl="bgShp" presStyleIdx="3" presStyleCnt="4" custFlipVert="1" custFlipHor="1" custScaleX="99999" custScaleY="107874" custLinFactX="-163261" custLinFactY="-200000" custLinFactNeighborX="-200000" custLinFactNeighborY="-256600"/>
      <dgm:spPr/>
    </dgm:pt>
    <dgm:pt modelId="{88669292-ACF8-47B8-AD9F-841D6D5DF7A7}" type="pres">
      <dgm:prSet presAssocID="{4619F07D-C9A6-4B09-9493-8A26CBE17AEB}" presName="Child4" presStyleLbl="node1" presStyleIdx="3" presStyleCnt="4" custScaleX="167930" custScaleY="133485" custLinFactY="-36545" custLinFactNeighborX="-80985" custLinFactNeighborY="-100000">
        <dgm:presLayoutVars>
          <dgm:chMax val="0"/>
          <dgm:chPref val="0"/>
          <dgm:bulletEnabled val="1"/>
        </dgm:presLayoutVars>
      </dgm:prSet>
      <dgm:spPr/>
      <dgm:t>
        <a:bodyPr/>
        <a:lstStyle/>
        <a:p>
          <a:endParaRPr lang="en-US"/>
        </a:p>
      </dgm:t>
    </dgm:pt>
  </dgm:ptLst>
  <dgm:cxnLst>
    <dgm:cxn modelId="{69387E09-B2CD-4CB9-ACD5-E73CCC639D4A}" type="presOf" srcId="{4619F07D-C9A6-4B09-9493-8A26CBE17AEB}" destId="{88669292-ACF8-47B8-AD9F-841D6D5DF7A7}" srcOrd="0" destOrd="0" presId="urn:microsoft.com/office/officeart/2011/layout/HexagonRadial"/>
    <dgm:cxn modelId="{70DEA601-8203-4C14-B552-83EFDB94BCF7}" type="presOf" srcId="{D82DD7DA-325C-4A44-A056-220BDF45232E}" destId="{E0C3D0F6-250C-4A6E-9244-F944CE13CBB4}" srcOrd="0" destOrd="0" presId="urn:microsoft.com/office/officeart/2011/layout/HexagonRadial"/>
    <dgm:cxn modelId="{4DD7BA39-CE22-48E8-AED5-142C51AA0D77}" srcId="{65CDA91C-6DD4-45BE-87A2-B033CA592D80}" destId="{D82DD7DA-325C-4A44-A056-220BDF45232E}" srcOrd="0" destOrd="0" parTransId="{EBBD22C5-5F19-4BF7-9A8D-4AC03D837C62}" sibTransId="{27B5B254-9C64-408E-8791-234A900DF88D}"/>
    <dgm:cxn modelId="{33AE9B27-6804-4AC8-8B4A-A90070CFD4E6}" type="presOf" srcId="{65CDA91C-6DD4-45BE-87A2-B033CA592D80}" destId="{243603A8-C395-4EC8-9543-40BFEE150EB0}" srcOrd="0" destOrd="0" presId="urn:microsoft.com/office/officeart/2011/layout/HexagonRadial"/>
    <dgm:cxn modelId="{F53D4070-0FAB-4FA2-B680-1B95896AF221}" srcId="{D82DD7DA-325C-4A44-A056-220BDF45232E}" destId="{C1090CB7-CA86-4753-B262-3BEF083320AA}" srcOrd="2" destOrd="0" parTransId="{1FA21A72-9337-4C19-9E56-9F782B6C7AEE}" sibTransId="{A529A554-2A4F-4503-A5F9-9421C658EA90}"/>
    <dgm:cxn modelId="{F68D03ED-8278-4EA8-A66F-2FCBDEAED735}" srcId="{D82DD7DA-325C-4A44-A056-220BDF45232E}" destId="{4619F07D-C9A6-4B09-9493-8A26CBE17AEB}" srcOrd="3" destOrd="0" parTransId="{1567E6C1-CB72-4698-BC04-27F998F7F86B}" sibTransId="{A85B0D0F-4F17-44A8-B963-C8563C895042}"/>
    <dgm:cxn modelId="{4337E34A-C176-4BC0-ABDF-231C130FC3DE}" type="presOf" srcId="{B417A2AE-0273-4E1F-9AE7-86E5043AB424}" destId="{81F9708D-E7D6-4AE9-800A-D63DA17F17AB}" srcOrd="0" destOrd="0" presId="urn:microsoft.com/office/officeart/2011/layout/HexagonRadial"/>
    <dgm:cxn modelId="{FF948CD7-EED4-47A8-AD5E-989BCE02A812}" srcId="{D82DD7DA-325C-4A44-A056-220BDF45232E}" destId="{B417A2AE-0273-4E1F-9AE7-86E5043AB424}" srcOrd="1" destOrd="0" parTransId="{24C5D8AE-7852-4C37-9BB7-7645FBE7F877}" sibTransId="{AC332B66-08C5-4FA4-8E77-071008ED37B7}"/>
    <dgm:cxn modelId="{B6157638-6189-449D-9A71-DF81F36EBF9F}" srcId="{D82DD7DA-325C-4A44-A056-220BDF45232E}" destId="{81F0A5EC-3D9D-4C4A-BC83-A787512716AE}" srcOrd="0" destOrd="0" parTransId="{55B80481-03AB-485B-99E7-48BE8BC1B9D1}" sibTransId="{AF3876B4-15EA-43E1-BFFA-E051BAB3CD49}"/>
    <dgm:cxn modelId="{BBE4327B-1496-4880-96E6-194A281ACB9D}" type="presOf" srcId="{81F0A5EC-3D9D-4C4A-BC83-A787512716AE}" destId="{20CC9BAB-E5CB-4B23-9787-BD4DEA5EFA41}" srcOrd="0" destOrd="0" presId="urn:microsoft.com/office/officeart/2011/layout/HexagonRadial"/>
    <dgm:cxn modelId="{7E443E7F-E528-414B-B806-CC6E1D114A26}" type="presOf" srcId="{C1090CB7-CA86-4753-B262-3BEF083320AA}" destId="{24E050F8-6905-486C-B3B8-CD08CC22A8BE}" srcOrd="0" destOrd="0" presId="urn:microsoft.com/office/officeart/2011/layout/HexagonRadial"/>
    <dgm:cxn modelId="{E2DC7568-8894-4FC9-8F96-3F22296798AD}" type="presParOf" srcId="{243603A8-C395-4EC8-9543-40BFEE150EB0}" destId="{E0C3D0F6-250C-4A6E-9244-F944CE13CBB4}" srcOrd="0" destOrd="0" presId="urn:microsoft.com/office/officeart/2011/layout/HexagonRadial"/>
    <dgm:cxn modelId="{BAE849A4-76CE-4660-8521-BBB4446DAF8A}" type="presParOf" srcId="{243603A8-C395-4EC8-9543-40BFEE150EB0}" destId="{C60BB2A2-F84F-4090-9265-F8E379F19423}" srcOrd="1" destOrd="0" presId="urn:microsoft.com/office/officeart/2011/layout/HexagonRadial"/>
    <dgm:cxn modelId="{E84BEF65-5D93-4A28-8245-67758397862C}" type="presParOf" srcId="{C60BB2A2-F84F-4090-9265-F8E379F19423}" destId="{E8CEB3DE-4D39-42B6-89F8-9F045D9558A1}" srcOrd="0" destOrd="0" presId="urn:microsoft.com/office/officeart/2011/layout/HexagonRadial"/>
    <dgm:cxn modelId="{A2F9FF8F-C70F-4F5C-BD49-8AB99D81079C}" type="presParOf" srcId="{243603A8-C395-4EC8-9543-40BFEE150EB0}" destId="{20CC9BAB-E5CB-4B23-9787-BD4DEA5EFA41}" srcOrd="2" destOrd="0" presId="urn:microsoft.com/office/officeart/2011/layout/HexagonRadial"/>
    <dgm:cxn modelId="{51D63F2C-03D9-4CFB-B80E-2D122528E247}" type="presParOf" srcId="{243603A8-C395-4EC8-9543-40BFEE150EB0}" destId="{A1F4857D-A6DB-462D-AE4A-C6E3FCEEE7FA}" srcOrd="3" destOrd="0" presId="urn:microsoft.com/office/officeart/2011/layout/HexagonRadial"/>
    <dgm:cxn modelId="{B97CC732-AC6A-4AC6-8251-17DC10DF2075}" type="presParOf" srcId="{A1F4857D-A6DB-462D-AE4A-C6E3FCEEE7FA}" destId="{760BD7BB-A6CC-4D37-AED4-BC55C01B6DF4}" srcOrd="0" destOrd="0" presId="urn:microsoft.com/office/officeart/2011/layout/HexagonRadial"/>
    <dgm:cxn modelId="{58D63925-EEDE-4FD8-800A-E1131F63E17B}" type="presParOf" srcId="{243603A8-C395-4EC8-9543-40BFEE150EB0}" destId="{81F9708D-E7D6-4AE9-800A-D63DA17F17AB}" srcOrd="4" destOrd="0" presId="urn:microsoft.com/office/officeart/2011/layout/HexagonRadial"/>
    <dgm:cxn modelId="{85FF3ACC-F7DC-4229-8E94-BC04E4EE8604}" type="presParOf" srcId="{243603A8-C395-4EC8-9543-40BFEE150EB0}" destId="{37BA7F99-8201-46B4-8E93-51B62E032657}" srcOrd="5" destOrd="0" presId="urn:microsoft.com/office/officeart/2011/layout/HexagonRadial"/>
    <dgm:cxn modelId="{E385AB02-BA63-4B6B-BD8F-2A26E28F4DC7}" type="presParOf" srcId="{37BA7F99-8201-46B4-8E93-51B62E032657}" destId="{EB8E1077-3D9B-4E89-89BC-08276E68D07C}" srcOrd="0" destOrd="0" presId="urn:microsoft.com/office/officeart/2011/layout/HexagonRadial"/>
    <dgm:cxn modelId="{E8AC0B18-5835-4366-9C14-9842A3A11780}" type="presParOf" srcId="{243603A8-C395-4EC8-9543-40BFEE150EB0}" destId="{24E050F8-6905-486C-B3B8-CD08CC22A8BE}" srcOrd="6" destOrd="0" presId="urn:microsoft.com/office/officeart/2011/layout/HexagonRadial"/>
    <dgm:cxn modelId="{45D9E45E-7C47-467D-89D3-C5F8193305E7}" type="presParOf" srcId="{243603A8-C395-4EC8-9543-40BFEE150EB0}" destId="{97AC4492-1DBE-465B-B5BF-9EA0EC69C811}" srcOrd="7" destOrd="0" presId="urn:microsoft.com/office/officeart/2011/layout/HexagonRadial"/>
    <dgm:cxn modelId="{1E2E3CD1-88DD-4426-B63D-22D732000935}" type="presParOf" srcId="{97AC4492-1DBE-465B-B5BF-9EA0EC69C811}" destId="{E4DF633B-061D-43F9-B2F0-17F34E13EC01}" srcOrd="0" destOrd="0" presId="urn:microsoft.com/office/officeart/2011/layout/HexagonRadial"/>
    <dgm:cxn modelId="{4F8FC4F0-D02D-4119-A252-BDEAFADB5395}" type="presParOf" srcId="{243603A8-C395-4EC8-9543-40BFEE150EB0}" destId="{88669292-ACF8-47B8-AD9F-841D6D5DF7A7}" srcOrd="8"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589125-47AF-466E-BF3A-FC05AB5ECB13}">
      <dsp:nvSpPr>
        <dsp:cNvPr id="0" name=""/>
        <dsp:cNvSpPr/>
      </dsp:nvSpPr>
      <dsp:spPr>
        <a:xfrm rot="16200000">
          <a:off x="-1345998" y="1350211"/>
          <a:ext cx="5802395" cy="3101971"/>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endParaRPr lang="en-GB" sz="1800" kern="1200" dirty="0">
            <a:solidFill>
              <a:schemeClr val="tx1"/>
            </a:solidFill>
            <a:latin typeface="Oxfam TSTAR PRO Headline" panose="02000806030000020004" pitchFamily="2" charset="0"/>
          </a:endParaRPr>
        </a:p>
        <a:p>
          <a:pPr lvl="0" algn="ctr" defTabSz="800100">
            <a:lnSpc>
              <a:spcPct val="90000"/>
            </a:lnSpc>
            <a:spcBef>
              <a:spcPct val="0"/>
            </a:spcBef>
            <a:spcAft>
              <a:spcPct val="35000"/>
            </a:spcAft>
          </a:pPr>
          <a:r>
            <a:rPr lang="en-GB" sz="1800" kern="1200" dirty="0">
              <a:solidFill>
                <a:schemeClr val="tx1"/>
              </a:solidFill>
              <a:latin typeface="Oxfam TSTAR PRO Headline" panose="02000806030000020004" pitchFamily="2" charset="0"/>
            </a:rPr>
            <a:t>SUSTAINABLE LIVELIHOODS</a:t>
          </a:r>
        </a:p>
        <a:p>
          <a:pPr lvl="0" algn="ctr" defTabSz="800100">
            <a:lnSpc>
              <a:spcPct val="90000"/>
            </a:lnSpc>
            <a:spcBef>
              <a:spcPct val="0"/>
            </a:spcBef>
            <a:spcAft>
              <a:spcPct val="35000"/>
            </a:spcAft>
          </a:pPr>
          <a:endParaRPr lang="en-GB" sz="600" kern="1200" dirty="0">
            <a:solidFill>
              <a:schemeClr val="tx1"/>
            </a:solidFill>
            <a:latin typeface="Oxfam TSTAR PRO Headline" panose="02000806030000020004" pitchFamily="2" charset="0"/>
          </a:endParaRPr>
        </a:p>
        <a:p>
          <a:pPr lvl="0" algn="ctr" defTabSz="800100">
            <a:lnSpc>
              <a:spcPct val="90000"/>
            </a:lnSpc>
            <a:spcBef>
              <a:spcPct val="0"/>
            </a:spcBef>
            <a:spcAft>
              <a:spcPct val="35000"/>
            </a:spcAft>
          </a:pPr>
          <a:r>
            <a:rPr lang="en-GB" sz="1400" kern="1200" dirty="0">
              <a:solidFill>
                <a:schemeClr val="bg1"/>
              </a:solidFill>
              <a:latin typeface="Oxfam TSTAR PRO Headline" panose="02000806030000020004" pitchFamily="2" charset="0"/>
            </a:rPr>
            <a:t>Human capital </a:t>
          </a:r>
          <a:r>
            <a:rPr lang="en-GB" sz="1400" kern="1200" dirty="0">
              <a:solidFill>
                <a:schemeClr val="tx1"/>
              </a:solidFill>
              <a:latin typeface="Oxfam TSTAR PRO Headline" panose="02000806030000020004" pitchFamily="2" charset="0"/>
            </a:rPr>
            <a:t>(farmers’ increased income, access to market, increased supply capacities, value chains development</a:t>
          </a:r>
          <a:r>
            <a:rPr lang="en-GB" sz="1400" kern="1200" dirty="0">
              <a:solidFill>
                <a:schemeClr val="tx1"/>
              </a:solidFill>
              <a:latin typeface="Oxfam TSTAR PRO Headline" panose="02000806030000020004" pitchFamily="2" charset="0"/>
              <a:ea typeface="+mn-ea"/>
              <a:cs typeface="+mn-cs"/>
            </a:rPr>
            <a:t>, </a:t>
          </a:r>
          <a:r>
            <a:rPr lang="en-GB" sz="1400" kern="1200" dirty="0">
              <a:solidFill>
                <a:schemeClr val="tx1"/>
              </a:solidFill>
              <a:latin typeface="Oxfam TSTAR PRO Headline" panose="02000806030000020004" pitchFamily="2" charset="0"/>
            </a:rPr>
            <a:t>horticulture sub-sector for export potentials)</a:t>
          </a:r>
        </a:p>
        <a:p>
          <a:pPr lvl="0" algn="ctr" defTabSz="800100">
            <a:lnSpc>
              <a:spcPct val="90000"/>
            </a:lnSpc>
            <a:spcBef>
              <a:spcPct val="0"/>
            </a:spcBef>
            <a:spcAft>
              <a:spcPct val="35000"/>
            </a:spcAft>
          </a:pPr>
          <a:endParaRPr lang="en-GB" sz="1400" kern="1200" dirty="0">
            <a:solidFill>
              <a:schemeClr val="tx2">
                <a:lumMod val="50000"/>
              </a:schemeClr>
            </a:solidFill>
            <a:latin typeface="Oxfam TSTAR PRO Headline" panose="02000806030000020004" pitchFamily="2" charset="0"/>
          </a:endParaRPr>
        </a:p>
        <a:p>
          <a:pPr lvl="0" algn="ctr" defTabSz="800100">
            <a:lnSpc>
              <a:spcPct val="90000"/>
            </a:lnSpc>
            <a:spcBef>
              <a:spcPct val="0"/>
            </a:spcBef>
            <a:spcAft>
              <a:spcPct val="35000"/>
            </a:spcAft>
          </a:pPr>
          <a:r>
            <a:rPr lang="en-GB" sz="1400" kern="1200" dirty="0">
              <a:solidFill>
                <a:schemeClr val="bg1"/>
              </a:solidFill>
              <a:latin typeface="Oxfam TSTAR PRO Headline" panose="02000806030000020004" pitchFamily="2" charset="0"/>
            </a:rPr>
            <a:t>Structural changes </a:t>
          </a:r>
          <a:r>
            <a:rPr lang="en-GB" sz="1400" kern="1200" dirty="0">
              <a:solidFill>
                <a:schemeClr val="tx1"/>
              </a:solidFill>
              <a:latin typeface="Oxfam TSTAR PRO Headline" panose="02000806030000020004" pitchFamily="2" charset="0"/>
            </a:rPr>
            <a:t>(organic farming, certification to ease export, </a:t>
          </a:r>
          <a:r>
            <a:rPr lang="en-GB" sz="1400" kern="1200" dirty="0">
              <a:solidFill>
                <a:schemeClr val="tx1"/>
              </a:solidFill>
              <a:latin typeface="Oxfam TSTAR PRO Headline" panose="02000806030000020004" pitchFamily="2" charset="0"/>
              <a:ea typeface="+mn-ea"/>
              <a:cs typeface="+mn-cs"/>
            </a:rPr>
            <a:t>agroecology farming, planting materials’ business model</a:t>
          </a:r>
          <a:r>
            <a:rPr lang="en-GB" sz="1400" kern="1200" dirty="0">
              <a:solidFill>
                <a:schemeClr val="tx1"/>
              </a:solidFill>
              <a:latin typeface="Oxfam TSTAR PRO Headline" panose="02000806030000020004" pitchFamily="2" charset="0"/>
            </a:rPr>
            <a:t>)</a:t>
          </a:r>
        </a:p>
        <a:p>
          <a:pPr lvl="0" algn="ctr" defTabSz="800100">
            <a:lnSpc>
              <a:spcPct val="90000"/>
            </a:lnSpc>
            <a:spcBef>
              <a:spcPct val="0"/>
            </a:spcBef>
            <a:spcAft>
              <a:spcPct val="35000"/>
            </a:spcAft>
          </a:pPr>
          <a:endParaRPr lang="en-GB" sz="1400" kern="1200" dirty="0">
            <a:solidFill>
              <a:schemeClr val="tx2">
                <a:lumMod val="50000"/>
              </a:schemeClr>
            </a:solidFill>
            <a:latin typeface="Oxfam TSTAR PRO Headline" panose="02000806030000020004" pitchFamily="2" charset="0"/>
          </a:endParaRPr>
        </a:p>
        <a:p>
          <a:pPr lvl="0" algn="ctr" defTabSz="800100">
            <a:lnSpc>
              <a:spcPct val="90000"/>
            </a:lnSpc>
            <a:spcBef>
              <a:spcPct val="0"/>
            </a:spcBef>
            <a:spcAft>
              <a:spcPct val="35000"/>
            </a:spcAft>
          </a:pPr>
          <a:r>
            <a:rPr lang="en-GB" sz="1400" kern="1200" dirty="0">
              <a:solidFill>
                <a:schemeClr val="bg1"/>
              </a:solidFill>
              <a:latin typeface="Oxfam TSTAR PRO Headline" panose="02000806030000020004" pitchFamily="2" charset="0"/>
            </a:rPr>
            <a:t>Private sector </a:t>
          </a:r>
          <a:r>
            <a:rPr lang="en-GB" sz="1400" kern="1200" dirty="0">
              <a:solidFill>
                <a:schemeClr val="tx1"/>
              </a:solidFill>
              <a:latin typeface="Oxfam TSTAR PRO Headline" panose="02000806030000020004" pitchFamily="2" charset="0"/>
            </a:rPr>
            <a:t>(Enterprise </a:t>
          </a:r>
          <a:r>
            <a:rPr lang="en-GB" sz="1400" kern="1200" dirty="0" err="1">
              <a:solidFill>
                <a:schemeClr val="tx1"/>
              </a:solidFill>
              <a:latin typeface="Oxfam TSTAR PRO Headline" panose="02000806030000020004" pitchFamily="2" charset="0"/>
            </a:rPr>
            <a:t>dvpt</a:t>
          </a:r>
          <a:r>
            <a:rPr lang="en-GB" sz="1400" kern="1200" dirty="0">
              <a:solidFill>
                <a:schemeClr val="tx1"/>
              </a:solidFill>
              <a:latin typeface="Oxfam TSTAR PRO Headline" panose="02000806030000020004" pitchFamily="2" charset="0"/>
            </a:rPr>
            <a:t>, financial institutions, saving/lending </a:t>
          </a:r>
          <a:br>
            <a:rPr lang="en-GB" sz="1400" kern="1200" dirty="0">
              <a:solidFill>
                <a:schemeClr val="tx1"/>
              </a:solidFill>
              <a:latin typeface="Oxfam TSTAR PRO Headline" panose="02000806030000020004" pitchFamily="2" charset="0"/>
            </a:rPr>
          </a:br>
          <a:r>
            <a:rPr lang="en-GB" sz="1400" kern="1200" dirty="0">
              <a:solidFill>
                <a:schemeClr val="tx1"/>
              </a:solidFill>
              <a:latin typeface="Oxfam TSTAR PRO Headline" panose="02000806030000020004" pitchFamily="2" charset="0"/>
            </a:rPr>
            <a:t>groups</a:t>
          </a:r>
          <a:r>
            <a:rPr lang="en-GB" sz="1300" kern="1200" dirty="0">
              <a:solidFill>
                <a:schemeClr val="tx1"/>
              </a:solidFill>
            </a:rPr>
            <a:t>)</a:t>
          </a:r>
          <a:endParaRPr lang="en-US" sz="1300" kern="1200" dirty="0">
            <a:solidFill>
              <a:schemeClr val="tx1"/>
            </a:solidFill>
          </a:endParaRPr>
        </a:p>
      </dsp:txBody>
      <dsp:txXfrm rot="5400000">
        <a:off x="4214" y="1160478"/>
        <a:ext cx="3101971" cy="3481437"/>
      </dsp:txXfrm>
    </dsp:sp>
    <dsp:sp modelId="{6E43C40E-DEA5-47A8-AF39-64F05D53F194}">
      <dsp:nvSpPr>
        <dsp:cNvPr id="0" name=""/>
        <dsp:cNvSpPr/>
      </dsp:nvSpPr>
      <dsp:spPr>
        <a:xfrm rot="16200000">
          <a:off x="1577622" y="1696319"/>
          <a:ext cx="5877272" cy="2484632"/>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algn="ctr" defTabSz="711200">
            <a:lnSpc>
              <a:spcPct val="90000"/>
            </a:lnSpc>
            <a:spcBef>
              <a:spcPct val="0"/>
            </a:spcBef>
            <a:spcAft>
              <a:spcPct val="35000"/>
            </a:spcAft>
            <a:buNone/>
          </a:pPr>
          <a:r>
            <a:rPr lang="en-GB" sz="1600" kern="1200" dirty="0">
              <a:solidFill>
                <a:schemeClr val="tx1"/>
              </a:solidFill>
              <a:latin typeface="Oxfam TSTAR PRO Headline" panose="02000806030000020004" pitchFamily="2" charset="0"/>
            </a:rPr>
            <a:t>GENDER JUSTICE AND WOMEN’S RIGHTS</a:t>
          </a:r>
        </a:p>
        <a:p>
          <a:pPr marL="0" lvl="0" algn="l" defTabSz="711200">
            <a:lnSpc>
              <a:spcPct val="90000"/>
            </a:lnSpc>
            <a:spcBef>
              <a:spcPct val="0"/>
            </a:spcBef>
            <a:spcAft>
              <a:spcPct val="35000"/>
            </a:spcAft>
            <a:buNone/>
          </a:pPr>
          <a:endParaRPr lang="en-GB" sz="1300" kern="1200" dirty="0">
            <a:solidFill>
              <a:schemeClr val="tx1"/>
            </a:solidFill>
            <a:latin typeface="Oxfam TSTAR PRO Headline" panose="02000806030000020004" pitchFamily="2" charset="0"/>
            <a:ea typeface="+mn-ea"/>
            <a:cs typeface="+mn-cs"/>
          </a:endParaRPr>
        </a:p>
        <a:p>
          <a:pPr marL="0" lvl="0" algn="l" defTabSz="711200">
            <a:lnSpc>
              <a:spcPct val="90000"/>
            </a:lnSpc>
            <a:spcBef>
              <a:spcPct val="0"/>
            </a:spcBef>
            <a:spcAft>
              <a:spcPct val="35000"/>
            </a:spcAft>
            <a:buNone/>
          </a:pPr>
          <a:r>
            <a:rPr lang="en-GB" sz="1800" kern="1200" dirty="0">
              <a:solidFill>
                <a:schemeClr val="bg1"/>
              </a:solidFill>
              <a:latin typeface="Oxfam TSTAR PRO Headline" panose="02000806030000020004" pitchFamily="2" charset="0"/>
              <a:ea typeface="+mn-ea"/>
              <a:cs typeface="+mn-cs"/>
            </a:rPr>
            <a:t>Human capital</a:t>
          </a:r>
          <a:r>
            <a:rPr lang="en-GB" sz="1300" kern="1200" dirty="0">
              <a:solidFill>
                <a:schemeClr val="bg1"/>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(Fight against GBV, women’s unpaid care work, economic empowerment of SGBV victims)</a:t>
          </a:r>
          <a:endParaRPr lang="en-US" sz="1300" kern="1200" dirty="0">
            <a:solidFill>
              <a:schemeClr val="tx1"/>
            </a:solidFill>
            <a:latin typeface="Oxfam TSTAR PRO Headline" panose="02000806030000020004" pitchFamily="2" charset="0"/>
          </a:endParaRPr>
        </a:p>
        <a:p>
          <a:pPr marL="114300" lvl="1" indent="0" algn="l" defTabSz="577850">
            <a:lnSpc>
              <a:spcPct val="90000"/>
            </a:lnSpc>
            <a:spcBef>
              <a:spcPct val="0"/>
            </a:spcBef>
            <a:spcAft>
              <a:spcPct val="15000"/>
            </a:spcAft>
            <a:buChar char="••"/>
          </a:pPr>
          <a:endParaRPr lang="en-US" sz="1300" kern="1200" dirty="0">
            <a:solidFill>
              <a:srgbClr val="99CC00">
                <a:lumMod val="50000"/>
              </a:srgbClr>
            </a:solidFill>
            <a:latin typeface="Oxfam TSTAR PRO Headline" panose="02000806030000020004" pitchFamily="2" charset="0"/>
            <a:ea typeface="+mn-ea"/>
            <a:cs typeface="+mn-cs"/>
          </a:endParaRPr>
        </a:p>
        <a:p>
          <a:pPr marL="0" lvl="1" indent="0" algn="l" defTabSz="711200">
            <a:lnSpc>
              <a:spcPct val="90000"/>
            </a:lnSpc>
            <a:spcBef>
              <a:spcPct val="0"/>
            </a:spcBef>
            <a:spcAft>
              <a:spcPct val="15000"/>
            </a:spcAft>
            <a:buChar char="••"/>
          </a:pPr>
          <a:r>
            <a:rPr lang="en-GB" sz="1600" kern="1200" dirty="0">
              <a:solidFill>
                <a:schemeClr val="bg1"/>
              </a:solidFill>
              <a:latin typeface="Oxfam TSTAR PRO Headline" panose="02000806030000020004" pitchFamily="2" charset="0"/>
              <a:ea typeface="+mn-ea"/>
              <a:cs typeface="+mn-cs"/>
            </a:rPr>
            <a:t>Institutions</a:t>
          </a:r>
          <a:r>
            <a:rPr lang="en-GB" sz="1300" kern="1200" dirty="0">
              <a:solidFill>
                <a:srgbClr val="99CC00">
                  <a:lumMod val="50000"/>
                </a:srgbClr>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(Strengthen the capacity of IOSC, teenage pregnancy laws/policies, technical assistance to MIGEPROF) </a:t>
          </a:r>
          <a:endParaRPr lang="en-US" sz="1300" kern="1200" dirty="0">
            <a:solidFill>
              <a:schemeClr val="tx1"/>
            </a:solidFill>
            <a:latin typeface="Oxfam TSTAR PRO Headline" panose="02000806030000020004" pitchFamily="2" charset="0"/>
            <a:ea typeface="+mn-ea"/>
            <a:cs typeface="+mn-cs"/>
          </a:endParaRPr>
        </a:p>
      </dsp:txBody>
      <dsp:txXfrm rot="5400000">
        <a:off x="3273942" y="1175453"/>
        <a:ext cx="2484632" cy="3526364"/>
      </dsp:txXfrm>
    </dsp:sp>
    <dsp:sp modelId="{C991AB64-FBB5-44E9-B2D5-D59E733E75C2}">
      <dsp:nvSpPr>
        <dsp:cNvPr id="0" name=""/>
        <dsp:cNvSpPr/>
      </dsp:nvSpPr>
      <dsp:spPr>
        <a:xfrm rot="16200000">
          <a:off x="4431900" y="1493672"/>
          <a:ext cx="5877272" cy="2889927"/>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800100">
            <a:lnSpc>
              <a:spcPct val="90000"/>
            </a:lnSpc>
            <a:spcBef>
              <a:spcPct val="0"/>
            </a:spcBef>
            <a:spcAft>
              <a:spcPct val="35000"/>
            </a:spcAft>
            <a:buNone/>
          </a:pPr>
          <a:r>
            <a:rPr lang="en-GB" sz="1600" kern="1200" dirty="0">
              <a:solidFill>
                <a:srgbClr val="000000"/>
              </a:solidFill>
              <a:latin typeface="Oxfam TSTAR PRO Headline" panose="02000806030000020004" pitchFamily="2" charset="0"/>
              <a:ea typeface="+mn-ea"/>
              <a:cs typeface="+mn-cs"/>
            </a:rPr>
            <a:t>RESILIENCE STRENGTHENING AND LOCALISATION</a:t>
          </a:r>
        </a:p>
        <a:p>
          <a:pPr marL="0" lvl="0" indent="0" algn="l" defTabSz="800100">
            <a:lnSpc>
              <a:spcPct val="90000"/>
            </a:lnSpc>
            <a:spcBef>
              <a:spcPct val="0"/>
            </a:spcBef>
            <a:spcAft>
              <a:spcPct val="35000"/>
            </a:spcAft>
            <a:buNone/>
          </a:pPr>
          <a:endParaRPr lang="en-GB" sz="1300" kern="1200" dirty="0">
            <a:solidFill>
              <a:srgbClr val="000000"/>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300" kern="1200" dirty="0">
              <a:solidFill>
                <a:srgbClr val="FFFFFF"/>
              </a:solidFill>
              <a:latin typeface="Oxfam TSTAR PRO Headline" panose="02000806030000020004" pitchFamily="2" charset="0"/>
              <a:ea typeface="+mn-ea"/>
              <a:cs typeface="+mn-cs"/>
            </a:rPr>
            <a:t>Human capital </a:t>
          </a:r>
          <a:r>
            <a:rPr lang="en-GB" sz="1300" kern="1200" dirty="0">
              <a:solidFill>
                <a:schemeClr val="tx1"/>
              </a:solidFill>
              <a:latin typeface="Oxfam TSTAR PRO Headline" panose="02000806030000020004" pitchFamily="2" charset="0"/>
              <a:ea typeface="+mn-ea"/>
              <a:cs typeface="+mn-cs"/>
            </a:rPr>
            <a:t>(response to crisis, farmers’ resilience to climate change and disease outbreak) </a:t>
          </a:r>
        </a:p>
        <a:p>
          <a:pPr marL="0" lvl="0" indent="0" algn="l" defTabSz="800100">
            <a:lnSpc>
              <a:spcPct val="90000"/>
            </a:lnSpc>
            <a:spcBef>
              <a:spcPct val="0"/>
            </a:spcBef>
            <a:spcAft>
              <a:spcPct val="35000"/>
            </a:spcAft>
            <a:buNone/>
          </a:pPr>
          <a:endParaRPr lang="en-GB" sz="1300" kern="1200" dirty="0">
            <a:solidFill>
              <a:srgbClr val="FFFFFF"/>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600" kern="1200" dirty="0">
              <a:solidFill>
                <a:srgbClr val="FFFFFF"/>
              </a:solidFill>
              <a:latin typeface="Oxfam TSTAR PRO Headline" panose="02000806030000020004" pitchFamily="2" charset="0"/>
              <a:ea typeface="+mn-ea"/>
              <a:cs typeface="+mn-cs"/>
            </a:rPr>
            <a:t>Energy</a:t>
          </a:r>
          <a:r>
            <a:rPr lang="en-GB" sz="1300" kern="1200" dirty="0">
              <a:solidFill>
                <a:srgbClr val="FFFFFF"/>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(biodigesters for rural cooking and lighting, youth skills for renewable energy, provision of clean water during crisis and in refugees’ settings)</a:t>
          </a:r>
        </a:p>
        <a:p>
          <a:pPr marL="0" lvl="0" indent="0" algn="l" defTabSz="800100">
            <a:lnSpc>
              <a:spcPct val="90000"/>
            </a:lnSpc>
            <a:spcBef>
              <a:spcPct val="0"/>
            </a:spcBef>
            <a:spcAft>
              <a:spcPct val="35000"/>
            </a:spcAft>
            <a:buNone/>
          </a:pPr>
          <a:endParaRPr lang="en-GB" sz="1300" kern="1200" dirty="0">
            <a:solidFill>
              <a:srgbClr val="FFFFFF"/>
            </a:solidFill>
            <a:latin typeface="Oxfam TSTAR PRO Headline" panose="02000806030000020004" pitchFamily="2" charset="0"/>
            <a:ea typeface="+mn-ea"/>
            <a:cs typeface="+mn-cs"/>
          </a:endParaRPr>
        </a:p>
        <a:p>
          <a:pPr marL="0" lvl="0" indent="0" algn="l" defTabSz="800100">
            <a:lnSpc>
              <a:spcPct val="90000"/>
            </a:lnSpc>
            <a:spcBef>
              <a:spcPct val="0"/>
            </a:spcBef>
            <a:spcAft>
              <a:spcPct val="35000"/>
            </a:spcAft>
            <a:buNone/>
          </a:pPr>
          <a:r>
            <a:rPr lang="en-GB" sz="1400" kern="1200" dirty="0">
              <a:solidFill>
                <a:srgbClr val="FFFFFF"/>
              </a:solidFill>
              <a:latin typeface="Oxfam TSTAR PRO Headline" panose="02000806030000020004" pitchFamily="2" charset="0"/>
              <a:ea typeface="+mn-ea"/>
              <a:cs typeface="+mn-cs"/>
            </a:rPr>
            <a:t>Institutions</a:t>
          </a:r>
          <a:r>
            <a:rPr lang="en-GB" sz="1300" kern="1200" dirty="0">
              <a:solidFill>
                <a:srgbClr val="FFFFFF"/>
              </a:solidFill>
              <a:latin typeface="Oxfam TSTAR PRO Headline" panose="02000806030000020004" pitchFamily="2" charset="0"/>
              <a:ea typeface="+mn-ea"/>
              <a:cs typeface="+mn-cs"/>
            </a:rPr>
            <a:t> </a:t>
          </a:r>
          <a:r>
            <a:rPr lang="en-GB" sz="1300" kern="1200" dirty="0">
              <a:solidFill>
                <a:schemeClr val="tx1"/>
              </a:solidFill>
              <a:latin typeface="Oxfam TSTAR PRO Headline" panose="02000806030000020004" pitchFamily="2" charset="0"/>
              <a:ea typeface="+mn-ea"/>
              <a:cs typeface="+mn-cs"/>
            </a:rPr>
            <a:t>(Strengthening local organizations’ capacity &amp; coalition building)</a:t>
          </a:r>
          <a:endParaRPr lang="en-US" sz="1300" kern="1200" dirty="0">
            <a:solidFill>
              <a:schemeClr val="tx1"/>
            </a:solidFill>
            <a:latin typeface="Oxfam TSTAR PRO Headline" panose="02000806030000020004" pitchFamily="2" charset="0"/>
            <a:ea typeface="+mn-ea"/>
            <a:cs typeface="+mn-cs"/>
          </a:endParaRPr>
        </a:p>
      </dsp:txBody>
      <dsp:txXfrm rot="5400000">
        <a:off x="5925572" y="1175454"/>
        <a:ext cx="2889927" cy="35263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C3D0F6-250C-4A6E-9244-F944CE13CBB4}">
      <dsp:nvSpPr>
        <dsp:cNvPr id="0" name=""/>
        <dsp:cNvSpPr/>
      </dsp:nvSpPr>
      <dsp:spPr>
        <a:xfrm>
          <a:off x="0" y="4048478"/>
          <a:ext cx="4134779" cy="1708243"/>
        </a:xfrm>
        <a:prstGeom prst="hexagon">
          <a:avLst>
            <a:gd name="adj" fmla="val 28570"/>
            <a:gd name="vf" fmla="val 11547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a:solidFill>
                <a:schemeClr val="tx1"/>
              </a:solidFill>
              <a:latin typeface="Oxfam TSTAR PRO Headline" panose="02000806030000020004" pitchFamily="2" charset="0"/>
            </a:rPr>
            <a:t>Actions and plans to improve women smallholder farmers and women owned enterprises’ </a:t>
          </a:r>
          <a:r>
            <a:rPr lang="en-GB" sz="1400" b="0" kern="1200" dirty="0">
              <a:solidFill>
                <a:schemeClr val="tx1"/>
              </a:solidFill>
              <a:latin typeface="Oxfam TSTAR PRO Headline" panose="02000806030000020004" pitchFamily="2" charset="0"/>
            </a:rPr>
            <a:t>access to finance </a:t>
          </a:r>
          <a:r>
            <a:rPr lang="en-GB" sz="1400" kern="1200" dirty="0">
              <a:solidFill>
                <a:schemeClr val="tx1"/>
              </a:solidFill>
              <a:latin typeface="Oxfam TSTAR PRO Headline" panose="02000806030000020004" pitchFamily="2" charset="0"/>
            </a:rPr>
            <a:t>and capacity to increase their income (SGBV victims’ economic empowerment, agriculture financing)</a:t>
          </a:r>
          <a:endParaRPr lang="en-US" sz="1400" kern="1200" dirty="0">
            <a:solidFill>
              <a:schemeClr val="tx1"/>
            </a:solidFill>
            <a:latin typeface="Oxfam TSTAR PRO Headline" panose="02000806030000020004" pitchFamily="2" charset="0"/>
          </a:endParaRPr>
        </a:p>
      </dsp:txBody>
      <dsp:txXfrm>
        <a:off x="507247" y="4258042"/>
        <a:ext cx="3120285" cy="1289115"/>
      </dsp:txXfrm>
    </dsp:sp>
    <dsp:sp modelId="{760BD7BB-A6CC-4D37-AED4-BC55C01B6DF4}">
      <dsp:nvSpPr>
        <dsp:cNvPr id="0" name=""/>
        <dsp:cNvSpPr/>
      </dsp:nvSpPr>
      <dsp:spPr>
        <a:xfrm>
          <a:off x="3785839" y="850342"/>
          <a:ext cx="957658" cy="82493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CC9BAB-E5CB-4B23-9787-BD4DEA5EFA41}">
      <dsp:nvSpPr>
        <dsp:cNvPr id="0" name=""/>
        <dsp:cNvSpPr/>
      </dsp:nvSpPr>
      <dsp:spPr>
        <a:xfrm>
          <a:off x="1872201" y="-205309"/>
          <a:ext cx="4541479" cy="2017856"/>
        </a:xfrm>
        <a:prstGeom prst="hexagon">
          <a:avLst>
            <a:gd name="adj" fmla="val 28570"/>
            <a:gd name="vf" fmla="val 115470"/>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a:solidFill>
                <a:schemeClr val="tx1"/>
              </a:solidFill>
              <a:latin typeface="Oxfam TSTAR PRO Headline" panose="02000806030000020004" pitchFamily="2" charset="0"/>
            </a:rPr>
            <a:t>Support a women-focused economic recovery plan for rural areas with tailored solutions and support (e.g. mainstreaming fight of SGBV in ERP; services to reduce unpaid care work)</a:t>
          </a:r>
          <a:endParaRPr lang="en-US" sz="1400" kern="1200" dirty="0">
            <a:solidFill>
              <a:schemeClr val="tx1"/>
            </a:solidFill>
            <a:latin typeface="Oxfam TSTAR PRO Headline" panose="02000806030000020004" pitchFamily="2" charset="0"/>
          </a:endParaRPr>
        </a:p>
      </dsp:txBody>
      <dsp:txXfrm>
        <a:off x="2442825" y="48229"/>
        <a:ext cx="3400231" cy="1510780"/>
      </dsp:txXfrm>
    </dsp:sp>
    <dsp:sp modelId="{EB8E1077-3D9B-4E89-89BC-08276E68D07C}">
      <dsp:nvSpPr>
        <dsp:cNvPr id="0" name=""/>
        <dsp:cNvSpPr/>
      </dsp:nvSpPr>
      <dsp:spPr>
        <a:xfrm>
          <a:off x="3722422" y="1872209"/>
          <a:ext cx="1168965" cy="966201"/>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F9708D-E7D6-4AE9-800A-D63DA17F17AB}">
      <dsp:nvSpPr>
        <dsp:cNvPr id="0" name=""/>
        <dsp:cNvSpPr/>
      </dsp:nvSpPr>
      <dsp:spPr>
        <a:xfrm>
          <a:off x="5001420" y="1324413"/>
          <a:ext cx="3675035" cy="2594335"/>
        </a:xfrm>
        <a:prstGeom prst="hexagon">
          <a:avLst>
            <a:gd name="adj" fmla="val 28570"/>
            <a:gd name="vf" fmla="val 115470"/>
          </a:avLst>
        </a:prstGeom>
        <a:gradFill rotWithShape="0">
          <a:gsLst>
            <a:gs pos="0">
              <a:srgbClr val="FFC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a:solidFill>
                <a:schemeClr val="tx1"/>
              </a:solidFill>
              <a:latin typeface="Oxfam TSTAR PRO Headline" panose="02000806030000020004" pitchFamily="2" charset="0"/>
            </a:rPr>
            <a:t>Support development of value chains where farmers’ vulnerability is still high and capacity to recover from shocks is unlikely (</a:t>
          </a:r>
          <a:r>
            <a:rPr lang="en-GB" sz="1400" kern="1200" dirty="0" err="1">
              <a:solidFill>
                <a:schemeClr val="tx1"/>
              </a:solidFill>
              <a:latin typeface="Oxfam TSTAR PRO Headline" panose="02000806030000020004" pitchFamily="2" charset="0"/>
            </a:rPr>
            <a:t>e.g</a:t>
          </a:r>
          <a:r>
            <a:rPr lang="en-GB" sz="1400" kern="1200" dirty="0">
              <a:solidFill>
                <a:schemeClr val="tx1"/>
              </a:solidFill>
              <a:latin typeface="Oxfam TSTAR PRO Headline" panose="02000806030000020004" pitchFamily="2" charset="0"/>
            </a:rPr>
            <a:t> </a:t>
          </a:r>
          <a:r>
            <a:rPr lang="en-GB" sz="1400" b="0" kern="1200" dirty="0">
              <a:solidFill>
                <a:schemeClr val="tx1"/>
              </a:solidFill>
              <a:latin typeface="Oxfam TSTAR PRO Headline" panose="02000806030000020004" pitchFamily="2" charset="0"/>
            </a:rPr>
            <a:t>horticulture</a:t>
          </a:r>
          <a:r>
            <a:rPr lang="en-GB" sz="1400" kern="1200" dirty="0">
              <a:solidFill>
                <a:schemeClr val="tx1"/>
              </a:solidFill>
              <a:latin typeface="Oxfam TSTAR PRO Headline" panose="02000806030000020004" pitchFamily="2" charset="0"/>
            </a:rPr>
            <a:t>, post harvest facilities)</a:t>
          </a:r>
          <a:endParaRPr lang="en-US" sz="1400" kern="1200" dirty="0">
            <a:solidFill>
              <a:schemeClr val="tx1"/>
            </a:solidFill>
            <a:latin typeface="Oxfam TSTAR PRO Headline" panose="02000806030000020004" pitchFamily="2" charset="0"/>
          </a:endParaRPr>
        </a:p>
      </dsp:txBody>
      <dsp:txXfrm>
        <a:off x="5554740" y="1715021"/>
        <a:ext cx="2568395" cy="1813119"/>
      </dsp:txXfrm>
    </dsp:sp>
    <dsp:sp modelId="{E4DF633B-061D-43F9-B2F0-17F34E13EC01}">
      <dsp:nvSpPr>
        <dsp:cNvPr id="0" name=""/>
        <dsp:cNvSpPr/>
      </dsp:nvSpPr>
      <dsp:spPr>
        <a:xfrm flipH="1" flipV="1">
          <a:off x="648071" y="334240"/>
          <a:ext cx="957648" cy="889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E050F8-6905-486C-B3B8-CD08CC22A8BE}">
      <dsp:nvSpPr>
        <dsp:cNvPr id="0" name=""/>
        <dsp:cNvSpPr/>
      </dsp:nvSpPr>
      <dsp:spPr>
        <a:xfrm>
          <a:off x="4478052" y="3989369"/>
          <a:ext cx="4198403" cy="1732477"/>
        </a:xfrm>
        <a:prstGeom prst="hexagon">
          <a:avLst>
            <a:gd name="adj" fmla="val 28570"/>
            <a:gd name="vf" fmla="val 115470"/>
          </a:avLst>
        </a:prstGeom>
        <a:solidFill>
          <a:srgbClr val="99FF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a:solidFill>
                <a:schemeClr val="tx1"/>
              </a:solidFill>
              <a:latin typeface="Oxfam TSTAR PRO Headline" panose="02000806030000020004" pitchFamily="2" charset="0"/>
            </a:rPr>
            <a:t>Intensify transfer of knowledge &amp; agriculture practices Build farmers’ resilience to external shocks (organic farming, agroecology)</a:t>
          </a:r>
          <a:endParaRPr lang="en-US" sz="1400" kern="1200" dirty="0">
            <a:solidFill>
              <a:schemeClr val="tx1"/>
            </a:solidFill>
            <a:latin typeface="Oxfam TSTAR PRO Headline" panose="02000806030000020004" pitchFamily="2" charset="0"/>
          </a:endParaRPr>
        </a:p>
      </dsp:txBody>
      <dsp:txXfrm>
        <a:off x="4992908" y="4201825"/>
        <a:ext cx="3168691" cy="1307565"/>
      </dsp:txXfrm>
    </dsp:sp>
    <dsp:sp modelId="{88669292-ACF8-47B8-AD9F-841D6D5DF7A7}">
      <dsp:nvSpPr>
        <dsp:cNvPr id="0" name=""/>
        <dsp:cNvSpPr/>
      </dsp:nvSpPr>
      <dsp:spPr>
        <a:xfrm>
          <a:off x="40215" y="1535996"/>
          <a:ext cx="3492102" cy="2401426"/>
        </a:xfrm>
        <a:prstGeom prst="hexagon">
          <a:avLst>
            <a:gd name="adj" fmla="val 28570"/>
            <a:gd name="vf" fmla="val 115470"/>
          </a:avLst>
        </a:prstGeom>
        <a:gradFill rotWithShape="0">
          <a:gsLst>
            <a:gs pos="0">
              <a:schemeClr val="tx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a:solidFill>
                <a:schemeClr val="tx1"/>
              </a:solidFill>
              <a:latin typeface="Oxfam TSTAR PRO Headline" panose="02000806030000020004" pitchFamily="2" charset="0"/>
            </a:rPr>
            <a:t>EPR -Prioritise sustainability of interventions rather than one-time actions since the effects of the pandemic will continue to be felt years after it has been controlled</a:t>
          </a:r>
          <a:r>
            <a:rPr lang="en-GB" sz="1400" kern="1200" dirty="0">
              <a:solidFill>
                <a:schemeClr val="tx1"/>
              </a:solidFill>
            </a:rPr>
            <a:t>.</a:t>
          </a:r>
          <a:endParaRPr lang="en-US" sz="1400" kern="1200" dirty="0">
            <a:solidFill>
              <a:schemeClr val="tx1"/>
            </a:solidFill>
          </a:endParaRPr>
        </a:p>
      </dsp:txBody>
      <dsp:txXfrm>
        <a:off x="559919" y="1893383"/>
        <a:ext cx="2452694" cy="1686652"/>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charset="0"/>
              </a:defRPr>
            </a:lvl1pPr>
          </a:lstStyle>
          <a:p>
            <a:pPr>
              <a:defRPr/>
            </a:pPr>
            <a:endParaRPr lang="en-GB"/>
          </a:p>
        </p:txBody>
      </p:sp>
      <p:sp>
        <p:nvSpPr>
          <p:cNvPr id="112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defRPr>
            </a:lvl1pPr>
          </a:lstStyle>
          <a:p>
            <a:pPr>
              <a:defRPr/>
            </a:pPr>
            <a:endParaRPr lang="en-GB"/>
          </a:p>
        </p:txBody>
      </p:sp>
      <p:sp>
        <p:nvSpPr>
          <p:cNvPr id="112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charset="0"/>
              </a:defRPr>
            </a:lvl1pPr>
          </a:lstStyle>
          <a:p>
            <a:pPr>
              <a:defRPr/>
            </a:pPr>
            <a:endParaRPr lang="en-GB"/>
          </a:p>
        </p:txBody>
      </p:sp>
      <p:sp>
        <p:nvSpPr>
          <p:cNvPr id="112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charset="0"/>
              </a:defRPr>
            </a:lvl1pPr>
          </a:lstStyle>
          <a:p>
            <a:pPr>
              <a:defRPr/>
            </a:pPr>
            <a:fld id="{BA306DF8-54DF-4207-820E-829E74FC28D0}" type="slidenum">
              <a:rPr lang="en-GB"/>
              <a:pPr>
                <a:defRPr/>
              </a:pPr>
              <a:t>‹#›</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charset="0"/>
              </a:defRPr>
            </a:lvl1pPr>
          </a:lstStyle>
          <a:p>
            <a:pPr>
              <a:defRPr/>
            </a:pPr>
            <a:endParaRPr lang="en-GB"/>
          </a:p>
        </p:txBody>
      </p:sp>
      <p:sp>
        <p:nvSpPr>
          <p:cNvPr id="13315"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defRPr>
            </a:lvl1pPr>
          </a:lstStyle>
          <a:p>
            <a:pPr>
              <a:defRPr/>
            </a:pPr>
            <a:endParaRPr lang="en-GB"/>
          </a:p>
        </p:txBody>
      </p:sp>
      <p:sp>
        <p:nvSpPr>
          <p:cNvPr id="9220"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317"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3318"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charset="0"/>
              </a:defRPr>
            </a:lvl1pPr>
          </a:lstStyle>
          <a:p>
            <a:pPr>
              <a:defRPr/>
            </a:pPr>
            <a:endParaRPr lang="en-GB"/>
          </a:p>
        </p:txBody>
      </p:sp>
      <p:sp>
        <p:nvSpPr>
          <p:cNvPr id="13319"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charset="0"/>
              </a:defRPr>
            </a:lvl1pPr>
          </a:lstStyle>
          <a:p>
            <a:pPr>
              <a:defRPr/>
            </a:pPr>
            <a:fld id="{29F67520-66FC-4508-A95B-820B8CBB0F8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Times New Roman" charset="0"/>
                <a:ea typeface="+mn-ea"/>
                <a:cs typeface="+mn-cs"/>
              </a:rPr>
              <a:t>Under livelihoods, market systems for income growth and reduce inequalities (the inequality enlarged by COVID-19), special consideration of vulnerable populations including farmers, women, SMEs, aggregators and processors in national recovery plan and other financing </a:t>
            </a:r>
            <a:endParaRPr lang="en-US" dirty="0"/>
          </a:p>
        </p:txBody>
      </p:sp>
      <p:sp>
        <p:nvSpPr>
          <p:cNvPr id="4" name="Slide Number Placeholder 3"/>
          <p:cNvSpPr>
            <a:spLocks noGrp="1"/>
          </p:cNvSpPr>
          <p:nvPr>
            <p:ph type="sldNum" sz="quarter" idx="5"/>
          </p:nvPr>
        </p:nvSpPr>
        <p:spPr/>
        <p:txBody>
          <a:bodyPr/>
          <a:lstStyle/>
          <a:p>
            <a:pPr>
              <a:defRPr/>
            </a:pPr>
            <a:fld id="{29F67520-66FC-4508-A95B-820B8CBB0F83}" type="slidenum">
              <a:rPr lang="en-GB" smtClean="0"/>
              <a:pPr>
                <a:defRPr/>
              </a:pPr>
              <a:t>2</a:t>
            </a:fld>
            <a:endParaRPr lang="en-GB"/>
          </a:p>
        </p:txBody>
      </p:sp>
    </p:spTree>
    <p:extLst>
      <p:ext uri="{BB962C8B-B14F-4D97-AF65-F5344CB8AC3E}">
        <p14:creationId xmlns:p14="http://schemas.microsoft.com/office/powerpoint/2010/main" val="3574700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29F67520-66FC-4508-A95B-820B8CBB0F83}" type="slidenum">
              <a:rPr lang="en-GB" smtClean="0"/>
              <a:pPr>
                <a:defRPr/>
              </a:pPr>
              <a:t>3</a:t>
            </a:fld>
            <a:endParaRPr lang="en-GB"/>
          </a:p>
        </p:txBody>
      </p:sp>
    </p:spTree>
    <p:extLst>
      <p:ext uri="{BB962C8B-B14F-4D97-AF65-F5344CB8AC3E}">
        <p14:creationId xmlns:p14="http://schemas.microsoft.com/office/powerpoint/2010/main" val="1076406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proportion of aggregators having their own or leased Collection Center is only 27.6%; only 18.3% have their own or leased warehouses. They are 14.4% who have pack house, and only 11.5% who have office buildings.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The lack of packing equipment is one of specific challenges faced in the aggregation business. Few aggregators have invested in sorting tables (only 24%), 8% have their own washers (8%) while 2% have their own receiving belts. </a:t>
            </a:r>
            <a:endParaRPr lang="en-US" dirty="0"/>
          </a:p>
          <a:p>
            <a:endParaRPr lang="en-US" dirty="0"/>
          </a:p>
        </p:txBody>
      </p:sp>
      <p:sp>
        <p:nvSpPr>
          <p:cNvPr id="4" name="Slide Number Placeholder 3"/>
          <p:cNvSpPr>
            <a:spLocks noGrp="1"/>
          </p:cNvSpPr>
          <p:nvPr>
            <p:ph type="sldNum" sz="quarter" idx="5"/>
          </p:nvPr>
        </p:nvSpPr>
        <p:spPr/>
        <p:txBody>
          <a:bodyPr/>
          <a:lstStyle/>
          <a:p>
            <a:pPr>
              <a:defRPr/>
            </a:pPr>
            <a:fld id="{29F67520-66FC-4508-A95B-820B8CBB0F83}" type="slidenum">
              <a:rPr lang="en-GB" smtClean="0"/>
              <a:pPr>
                <a:defRPr/>
              </a:pPr>
              <a:t>8</a:t>
            </a:fld>
            <a:endParaRPr lang="en-GB"/>
          </a:p>
        </p:txBody>
      </p:sp>
    </p:spTree>
    <p:extLst>
      <p:ext uri="{BB962C8B-B14F-4D97-AF65-F5344CB8AC3E}">
        <p14:creationId xmlns:p14="http://schemas.microsoft.com/office/powerpoint/2010/main" val="932794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Times New Roman" charset="0"/>
                <a:ea typeface="+mn-ea"/>
                <a:cs typeface="+mn-cs"/>
              </a:rPr>
              <a:t>Financing: </a:t>
            </a:r>
            <a:r>
              <a:rPr lang="en-US" sz="1200" b="1" kern="1200" dirty="0">
                <a:solidFill>
                  <a:schemeClr val="tx1"/>
                </a:solidFill>
                <a:effectLst/>
                <a:latin typeface="Times New Roman" charset="0"/>
                <a:ea typeface="+mn-ea"/>
                <a:cs typeface="+mn-cs"/>
              </a:rPr>
              <a:t>The agriculture financing </a:t>
            </a:r>
            <a:r>
              <a:rPr lang="en-US" sz="1200" kern="1200" dirty="0">
                <a:solidFill>
                  <a:schemeClr val="tx1"/>
                </a:solidFill>
                <a:effectLst/>
                <a:latin typeface="Times New Roman" charset="0"/>
                <a:ea typeface="+mn-ea"/>
                <a:cs typeface="+mn-cs"/>
              </a:rPr>
              <a:t>is critical as majority of Rwandans ( nearly 70%) employed in agriculture sector to boast agriculture exports, employment, increase GDP  and economic growth. </a:t>
            </a:r>
            <a:r>
              <a:rPr lang="en-GB" sz="1200" dirty="0">
                <a:solidFill>
                  <a:schemeClr val="tx1"/>
                </a:solidFill>
                <a:latin typeface="Oxfam TSTAR PRO Headline" panose="02000806030000020004" pitchFamily="2" charset="0"/>
              </a:rPr>
              <a:t>Actions and plans to improve women smallholder farmers and women owned enterprises’ </a:t>
            </a:r>
            <a:r>
              <a:rPr lang="en-GB" sz="1200" dirty="0">
                <a:solidFill>
                  <a:schemeClr val="tx1"/>
                </a:solidFill>
                <a:highlight>
                  <a:srgbClr val="FFFF00"/>
                </a:highlight>
                <a:latin typeface="Oxfam TSTAR PRO Headline" panose="02000806030000020004" pitchFamily="2" charset="0"/>
              </a:rPr>
              <a:t>access to finance </a:t>
            </a:r>
            <a:r>
              <a:rPr lang="en-GB" sz="1200" dirty="0">
                <a:solidFill>
                  <a:schemeClr val="tx1"/>
                </a:solidFill>
                <a:latin typeface="Oxfam TSTAR PRO Headline" panose="02000806030000020004" pitchFamily="2" charset="0"/>
              </a:rPr>
              <a:t>and capacity to increase their income (SGBV victims’ economic empowerment, agriculture financing). </a:t>
            </a:r>
            <a:r>
              <a:rPr lang="en-GB" b="1" dirty="0">
                <a:latin typeface="Oxfam TSTAR PRO Headline" panose="02000806030000020004" pitchFamily="2" charset="0"/>
              </a:rPr>
              <a:t>There is a need of enough capital to acquire particularly the appropriate packaging materials.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tx1"/>
                </a:solidFill>
                <a:latin typeface="Oxfam TSTAR PRO Headline" panose="02000806030000020004" pitchFamily="2" charset="0"/>
              </a:rPr>
              <a:t>Specific strategies for inclusive market systems for income growth and reduce inequality which has been enlarged by COVID-19</a:t>
            </a: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29F67520-66FC-4508-A95B-820B8CBB0F83}" type="slidenum">
              <a:rPr lang="en-GB" smtClean="0"/>
              <a:pPr>
                <a:defRPr/>
              </a:pPr>
              <a:t>9</a:t>
            </a:fld>
            <a:endParaRPr lang="en-GB"/>
          </a:p>
        </p:txBody>
      </p:sp>
    </p:spTree>
    <p:extLst>
      <p:ext uri="{BB962C8B-B14F-4D97-AF65-F5344CB8AC3E}">
        <p14:creationId xmlns:p14="http://schemas.microsoft.com/office/powerpoint/2010/main" val="12452417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U:\LOGOS\New logos from intranet\jpgs\OsolhzB.jpg"/>
          <p:cNvPicPr>
            <a:picLocks noChangeAspect="1" noChangeArrowheads="1"/>
          </p:cNvPicPr>
          <p:nvPr/>
        </p:nvPicPr>
        <p:blipFill>
          <a:blip r:embed="rId2" cstate="print"/>
          <a:srcRect/>
          <a:stretch>
            <a:fillRect/>
          </a:stretch>
        </p:blipFill>
        <p:spPr bwMode="auto">
          <a:xfrm>
            <a:off x="6781800" y="6172200"/>
            <a:ext cx="1655763" cy="473075"/>
          </a:xfrm>
          <a:prstGeom prst="rect">
            <a:avLst/>
          </a:prstGeom>
          <a:noFill/>
          <a:ln w="9525">
            <a:noFill/>
            <a:miter lim="800000"/>
            <a:headEnd/>
            <a:tailEnd/>
          </a:ln>
        </p:spPr>
      </p:pic>
      <p:pic>
        <p:nvPicPr>
          <p:cNvPr id="5" name="Picture 8" descr="A:\OsolhzG.jpg"/>
          <p:cNvPicPr>
            <a:picLocks noChangeAspect="1" noChangeArrowheads="1"/>
          </p:cNvPicPr>
          <p:nvPr/>
        </p:nvPicPr>
        <p:blipFill>
          <a:blip r:embed="rId3" cstate="print"/>
          <a:srcRect/>
          <a:stretch>
            <a:fillRect/>
          </a:stretch>
        </p:blipFill>
        <p:spPr bwMode="hidden">
          <a:xfrm>
            <a:off x="6704013" y="6096000"/>
            <a:ext cx="1803400" cy="660400"/>
          </a:xfrm>
          <a:prstGeom prst="rect">
            <a:avLst/>
          </a:prstGeom>
          <a:noFill/>
          <a:ln w="9525">
            <a:noFill/>
            <a:miter lim="800000"/>
            <a:headEnd/>
            <a:tailEnd/>
          </a:ln>
        </p:spPr>
      </p:pic>
      <p:sp>
        <p:nvSpPr>
          <p:cNvPr id="7170" name="Rectangle 2"/>
          <p:cNvSpPr>
            <a:spLocks noGrp="1" noChangeArrowheads="1"/>
          </p:cNvSpPr>
          <p:nvPr>
            <p:ph type="ctrTitle"/>
          </p:nvPr>
        </p:nvSpPr>
        <p:spPr>
          <a:xfrm>
            <a:off x="685800" y="2286000"/>
            <a:ext cx="7772400" cy="1143000"/>
          </a:xfrm>
        </p:spPr>
        <p:txBody>
          <a:bodyPr/>
          <a:lstStyle>
            <a:lvl1pPr algn="ctr">
              <a:defRPr sz="3200"/>
            </a:lvl1pPr>
          </a:lstStyle>
          <a:p>
            <a:r>
              <a:rPr lang="en-US"/>
              <a:t>Click to edit Master title style</a:t>
            </a:r>
            <a:endParaRPr lang="en-GB"/>
          </a:p>
        </p:txBody>
      </p:sp>
      <p:sp>
        <p:nvSpPr>
          <p:cNvPr id="7171"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endParaRPr lang="en-GB"/>
          </a:p>
        </p:txBody>
      </p:sp>
      <p:sp>
        <p:nvSpPr>
          <p:cNvPr id="6" name="Rectangle 4"/>
          <p:cNvSpPr>
            <a:spLocks noGrp="1" noChangeArrowheads="1"/>
          </p:cNvSpPr>
          <p:nvPr>
            <p:ph type="ftr" sz="quarter" idx="10"/>
          </p:nvPr>
        </p:nvSpPr>
        <p:spPr>
          <a:xfrm>
            <a:off x="3124200" y="6248400"/>
            <a:ext cx="2895600" cy="457200"/>
          </a:xfrm>
        </p:spPr>
        <p:txBody>
          <a:bodyPr/>
          <a:lstStyle>
            <a:lvl1pPr>
              <a:defRPr>
                <a:latin typeface="Times New Roman" charset="0"/>
              </a:defRPr>
            </a:lvl1pPr>
          </a:lstStyle>
          <a:p>
            <a:pPr>
              <a:defRPr/>
            </a:pPr>
            <a:endParaRPr lang="en-GB"/>
          </a:p>
        </p:txBody>
      </p:sp>
      <p:sp>
        <p:nvSpPr>
          <p:cNvPr id="7" name="Rectangle 5"/>
          <p:cNvSpPr>
            <a:spLocks noGrp="1" noChangeArrowheads="1"/>
          </p:cNvSpPr>
          <p:nvPr>
            <p:ph type="sldNum" sz="quarter" idx="11"/>
          </p:nvPr>
        </p:nvSpPr>
        <p:spPr>
          <a:xfrm>
            <a:off x="381000" y="6248400"/>
            <a:ext cx="1905000" cy="457200"/>
          </a:xfrm>
        </p:spPr>
        <p:txBody>
          <a:bodyPr/>
          <a:lstStyle>
            <a:lvl1pPr algn="ctr">
              <a:defRPr>
                <a:latin typeface="Times New Roman" charset="0"/>
              </a:defRPr>
            </a:lvl1pPr>
          </a:lstStyle>
          <a:p>
            <a:pPr>
              <a:defRPr/>
            </a:pPr>
            <a:fld id="{709CDE97-D835-405F-BD3D-4C745954FE5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75D9F20A-EC8E-45FE-B740-4CA0C33E0E6A}"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E66B26CE-6297-4947-A785-8C4A3999E8D3}"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0CFAB-BBE2-4718-8654-BC7D4204D3E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3AB27FE0-6D89-4C97-B927-35E79991095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F63623A-5522-48AA-831E-6CEAA9A93654}"/>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F3F71148-1A42-4622-85DB-8045DB4A01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6AEAD9-822D-456D-9177-30750E65144A}"/>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934340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BD7F7-72B8-4CEC-915C-81040F4F8C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75AD8A-19EC-49EA-942E-0164B01994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EAF445-711F-4F16-805D-7E4EFC3F0B0B}"/>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1F70B852-E3CA-4C57-A139-7788208B46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C05E22-E446-4E18-BFDE-A8F7FA73D4F1}"/>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518780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0221C-C06E-4A23-A6FD-08FACDAF2E0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CBE8EDC-87CE-4098-A64C-E075CC5102F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9B3093-9E94-44DC-B4F4-E1B151F9AD93}"/>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2A873D87-DA4C-4158-B095-095A4FFE22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5380E-025E-483E-93AA-C2FDF266BEDE}"/>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4289407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8CE91-BF34-47B8-B535-BE2693B097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137D17-5AFD-4BF2-BDAD-A15024C9D22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BF7BE6-D66A-4CFA-A093-8F34FEF8153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A788DC-B5EC-4E99-A16A-49FAB12B0700}"/>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6" name="Footer Placeholder 5">
            <a:extLst>
              <a:ext uri="{FF2B5EF4-FFF2-40B4-BE49-F238E27FC236}">
                <a16:creationId xmlns:a16="http://schemas.microsoft.com/office/drawing/2014/main" id="{5B14EFB8-18E0-4A8E-A628-797F5B5642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2CE2F5-4CD6-423C-B3F9-6A38E5561C71}"/>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3763793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1D61C-6A27-4D4C-B6EE-F31E4FCCF4F4}"/>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4302D9-3E29-44B1-8D46-34250E23D3C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595B7E4-A83A-4E3B-945A-2827DC144E0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51D7DC-20A0-4491-AD74-32A40E618BD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ABC11FF0-76A9-4D24-8286-BAE77D848BEE}"/>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B02AD3-14DC-4D1A-B477-A43038D1EC71}"/>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8" name="Footer Placeholder 7">
            <a:extLst>
              <a:ext uri="{FF2B5EF4-FFF2-40B4-BE49-F238E27FC236}">
                <a16:creationId xmlns:a16="http://schemas.microsoft.com/office/drawing/2014/main" id="{05A7059F-BE55-4A42-874A-44A5BA20F9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2B974C-31A9-4CA0-8E91-7DF5A4732311}"/>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1379099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52A96-D38C-4941-AFD1-4EAF49814E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3CD2BB-31A3-4BEA-A27A-BAC01544A1EC}"/>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4" name="Footer Placeholder 3">
            <a:extLst>
              <a:ext uri="{FF2B5EF4-FFF2-40B4-BE49-F238E27FC236}">
                <a16:creationId xmlns:a16="http://schemas.microsoft.com/office/drawing/2014/main" id="{C38586BC-918F-47EF-9E4C-65A967F877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B13DD2-7E94-4879-AFF8-DFBB4E803208}"/>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740956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CC2EFF-2E77-412D-9791-C4528237F49E}"/>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3" name="Footer Placeholder 2">
            <a:extLst>
              <a:ext uri="{FF2B5EF4-FFF2-40B4-BE49-F238E27FC236}">
                <a16:creationId xmlns:a16="http://schemas.microsoft.com/office/drawing/2014/main" id="{46494884-1433-4559-BAA2-7F208AD059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42A5CA-D406-432F-9838-B766C1CB4039}"/>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2873279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8BE9C-2956-43EF-BDC1-3A4287C3F4A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277693E-58EF-4633-96B5-F587B66CD82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DA6953-CE1D-4FC9-9406-1AB7D1147A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6B5925B-2E8E-4C0E-83E7-8A7329FB270C}"/>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6" name="Footer Placeholder 5">
            <a:extLst>
              <a:ext uri="{FF2B5EF4-FFF2-40B4-BE49-F238E27FC236}">
                <a16:creationId xmlns:a16="http://schemas.microsoft.com/office/drawing/2014/main" id="{4273B814-0555-45D3-B93C-4E24C107D5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FB2B7A-42FE-49C8-9BC2-5E38AB068770}"/>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3569604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6E8F50BF-A2E0-4E32-9D67-57BB3BD2E68D}"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AE547-BA98-47DE-B742-A7B4029EA7B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9BC3011-EF16-49F3-8D5C-4522AFE9625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36074B7-BFD6-47EB-B752-F5B9618963D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2654C5-5470-4AE4-AB2E-5E35E81FC447}"/>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6" name="Footer Placeholder 5">
            <a:extLst>
              <a:ext uri="{FF2B5EF4-FFF2-40B4-BE49-F238E27FC236}">
                <a16:creationId xmlns:a16="http://schemas.microsoft.com/office/drawing/2014/main" id="{FF64ABB9-5180-4607-A14B-2C29457B97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52808A-B703-4547-B1C6-96FB0AE87E3E}"/>
              </a:ext>
            </a:extLst>
          </p:cNvPr>
          <p:cNvSpPr>
            <a:spLocks noGrp="1"/>
          </p:cNvSpPr>
          <p:nvPr>
            <p:ph type="sldNum" sz="quarter" idx="12"/>
          </p:nvPr>
        </p:nvSpPr>
        <p:spPr/>
        <p:txBody>
          <a:bodyPr/>
          <a:lstStyle/>
          <a:p>
            <a:fld id="{FBCBE1B7-9FD4-4103-8EFE-69146A1B41B6}" type="slidenum">
              <a:rPr lang="en-US" smtClean="0"/>
              <a:t>‹#›</a:t>
            </a:fld>
            <a:endParaRPr lang="en-US"/>
          </a:p>
        </p:txBody>
      </p:sp>
      <p:sp>
        <p:nvSpPr>
          <p:cNvPr id="10" name="Oval 9">
            <a:extLst>
              <a:ext uri="{FF2B5EF4-FFF2-40B4-BE49-F238E27FC236}">
                <a16:creationId xmlns:a16="http://schemas.microsoft.com/office/drawing/2014/main" id="{C5083BCE-192E-4405-9C82-5AD7E0FCE163}"/>
              </a:ext>
            </a:extLst>
          </p:cNvPr>
          <p:cNvSpPr/>
          <p:nvPr userDrawn="1"/>
        </p:nvSpPr>
        <p:spPr>
          <a:xfrm>
            <a:off x="8103601" y="103981"/>
            <a:ext cx="932759" cy="127158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2" name="Picture 11" descr="A picture containing text, sign, vector graphics&#10;&#10;Description automatically generated">
            <a:extLst>
              <a:ext uri="{FF2B5EF4-FFF2-40B4-BE49-F238E27FC236}">
                <a16:creationId xmlns:a16="http://schemas.microsoft.com/office/drawing/2014/main" id="{2EED43D1-12C6-4AE2-902D-61B9163A4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22894" y="136525"/>
            <a:ext cx="694172" cy="1025524"/>
          </a:xfrm>
          <a:prstGeom prst="rect">
            <a:avLst/>
          </a:prstGeom>
        </p:spPr>
      </p:pic>
    </p:spTree>
    <p:extLst>
      <p:ext uri="{BB962C8B-B14F-4D97-AF65-F5344CB8AC3E}">
        <p14:creationId xmlns:p14="http://schemas.microsoft.com/office/powerpoint/2010/main" val="559943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FDAC3-0E01-4F22-8A6F-14DAFB3494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748418-DAD4-4201-9C19-77EB75D027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4DDB7-4948-4CC6-836A-12C6DEEA7F75}"/>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293452EE-1C10-46FE-A3DF-4F21C0227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CBF5DC-7435-4678-A195-E5C00C59D493}"/>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40899121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2504EB-8FE0-4E06-B717-634524BD0017}"/>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A283DC-853A-4523-878C-9895B2D7FF5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AA4D99-1F77-4C06-BB92-104477D49B01}"/>
              </a:ext>
            </a:extLst>
          </p:cNvPr>
          <p:cNvSpPr>
            <a:spLocks noGrp="1"/>
          </p:cNvSpPr>
          <p:nvPr>
            <p:ph type="dt" sz="half" idx="10"/>
          </p:nvPr>
        </p:nvSpPr>
        <p:spPr/>
        <p:txBody>
          <a:body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607F6221-E3EA-4AD1-98D3-B9EC05BB36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862ED-783D-40ED-9365-280CF63B2A22}"/>
              </a:ext>
            </a:extLst>
          </p:cNvPr>
          <p:cNvSpPr>
            <a:spLocks noGrp="1"/>
          </p:cNvSpPr>
          <p:nvPr>
            <p:ph type="sldNum" sz="quarter" idx="12"/>
          </p:nvPr>
        </p:nvSpPr>
        <p:spPr/>
        <p:txBody>
          <a:bodyPr/>
          <a:lstStyle/>
          <a:p>
            <a:fld id="{FBCBE1B7-9FD4-4103-8EFE-69146A1B41B6}" type="slidenum">
              <a:rPr lang="en-US" smtClean="0"/>
              <a:t>‹#›</a:t>
            </a:fld>
            <a:endParaRPr lang="en-US"/>
          </a:p>
        </p:txBody>
      </p:sp>
    </p:spTree>
    <p:extLst>
      <p:ext uri="{BB962C8B-B14F-4D97-AF65-F5344CB8AC3E}">
        <p14:creationId xmlns:p14="http://schemas.microsoft.com/office/powerpoint/2010/main" val="501642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GB"/>
          </a:p>
        </p:txBody>
      </p:sp>
      <p:sp>
        <p:nvSpPr>
          <p:cNvPr id="5" name="Rectangle 6"/>
          <p:cNvSpPr>
            <a:spLocks noGrp="1" noChangeArrowheads="1"/>
          </p:cNvSpPr>
          <p:nvPr>
            <p:ph type="sldNum" sz="quarter" idx="11"/>
          </p:nvPr>
        </p:nvSpPr>
        <p:spPr>
          <a:ln/>
        </p:spPr>
        <p:txBody>
          <a:bodyPr/>
          <a:lstStyle>
            <a:lvl1pPr>
              <a:defRPr/>
            </a:lvl1pPr>
          </a:lstStyle>
          <a:p>
            <a:pPr>
              <a:defRPr/>
            </a:pPr>
            <a:fld id="{A57BA9B8-DEC4-4C87-BEDE-6FF425E025E6}"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6A80BD0E-D217-42F4-B509-C9854C47282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endParaRPr lang="en-GB"/>
          </a:p>
        </p:txBody>
      </p:sp>
      <p:sp>
        <p:nvSpPr>
          <p:cNvPr id="8" name="Rectangle 6"/>
          <p:cNvSpPr>
            <a:spLocks noGrp="1" noChangeArrowheads="1"/>
          </p:cNvSpPr>
          <p:nvPr>
            <p:ph type="sldNum" sz="quarter" idx="11"/>
          </p:nvPr>
        </p:nvSpPr>
        <p:spPr>
          <a:ln/>
        </p:spPr>
        <p:txBody>
          <a:bodyPr/>
          <a:lstStyle>
            <a:lvl1pPr>
              <a:defRPr/>
            </a:lvl1pPr>
          </a:lstStyle>
          <a:p>
            <a:pPr>
              <a:defRPr/>
            </a:pPr>
            <a:fld id="{E8F0BE3A-4D92-4629-B3B8-A81B3D98A42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endParaRPr lang="en-GB"/>
          </a:p>
        </p:txBody>
      </p:sp>
      <p:sp>
        <p:nvSpPr>
          <p:cNvPr id="4" name="Rectangle 6"/>
          <p:cNvSpPr>
            <a:spLocks noGrp="1" noChangeArrowheads="1"/>
          </p:cNvSpPr>
          <p:nvPr>
            <p:ph type="sldNum" sz="quarter" idx="11"/>
          </p:nvPr>
        </p:nvSpPr>
        <p:spPr>
          <a:ln/>
        </p:spPr>
        <p:txBody>
          <a:bodyPr/>
          <a:lstStyle>
            <a:lvl1pPr>
              <a:defRPr/>
            </a:lvl1pPr>
          </a:lstStyle>
          <a:p>
            <a:pPr>
              <a:defRPr/>
            </a:pPr>
            <a:fld id="{88E31611-51E5-4B89-90B8-D8DA80DF62C4}"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GB"/>
          </a:p>
        </p:txBody>
      </p:sp>
      <p:sp>
        <p:nvSpPr>
          <p:cNvPr id="3" name="Rectangle 6"/>
          <p:cNvSpPr>
            <a:spLocks noGrp="1" noChangeArrowheads="1"/>
          </p:cNvSpPr>
          <p:nvPr>
            <p:ph type="sldNum" sz="quarter" idx="11"/>
          </p:nvPr>
        </p:nvSpPr>
        <p:spPr>
          <a:ln/>
        </p:spPr>
        <p:txBody>
          <a:bodyPr/>
          <a:lstStyle>
            <a:lvl1pPr>
              <a:defRPr/>
            </a:lvl1pPr>
          </a:lstStyle>
          <a:p>
            <a:pPr>
              <a:defRPr/>
            </a:pPr>
            <a:fld id="{2EF1BB97-16F2-422C-B2A5-C260D40518E8}"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B441C225-88BF-4A28-A14E-FF1B260A1F2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GB"/>
          </a:p>
        </p:txBody>
      </p:sp>
      <p:sp>
        <p:nvSpPr>
          <p:cNvPr id="6" name="Rectangle 6"/>
          <p:cNvSpPr>
            <a:spLocks noGrp="1" noChangeArrowheads="1"/>
          </p:cNvSpPr>
          <p:nvPr>
            <p:ph type="sldNum" sz="quarter" idx="11"/>
          </p:nvPr>
        </p:nvSpPr>
        <p:spPr>
          <a:ln/>
        </p:spPr>
        <p:txBody>
          <a:bodyPr/>
          <a:lstStyle>
            <a:lvl1pPr>
              <a:defRPr/>
            </a:lvl1pPr>
          </a:lstStyle>
          <a:p>
            <a:pPr>
              <a:defRPr/>
            </a:pPr>
            <a:fld id="{2B159223-19DC-4C7C-B21B-4613E235F70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U:\LOGOS\New logos from intranet\jpgs\OsolhzB.jpg"/>
          <p:cNvPicPr>
            <a:picLocks noChangeAspect="1" noChangeArrowheads="1"/>
          </p:cNvPicPr>
          <p:nvPr/>
        </p:nvPicPr>
        <p:blipFill>
          <a:blip r:embed="rId13" cstate="print"/>
          <a:srcRect/>
          <a:stretch>
            <a:fillRect/>
          </a:stretch>
        </p:blipFill>
        <p:spPr bwMode="auto">
          <a:xfrm>
            <a:off x="6781800" y="6172200"/>
            <a:ext cx="1655763" cy="473075"/>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8"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1029" name="Rectangle 5"/>
          <p:cNvSpPr>
            <a:spLocks noGrp="1" noChangeArrowheads="1"/>
          </p:cNvSpPr>
          <p:nvPr>
            <p:ph type="ftr" sz="quarter" idx="3"/>
          </p:nvPr>
        </p:nvSpPr>
        <p:spPr bwMode="auto">
          <a:xfrm>
            <a:off x="3124200" y="64008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endParaRPr lang="en-GB"/>
          </a:p>
        </p:txBody>
      </p:sp>
      <p:sp>
        <p:nvSpPr>
          <p:cNvPr id="1030" name="Rectangle 6"/>
          <p:cNvSpPr>
            <a:spLocks noGrp="1" noChangeArrowheads="1"/>
          </p:cNvSpPr>
          <p:nvPr>
            <p:ph type="sldNum" sz="quarter" idx="4"/>
          </p:nvPr>
        </p:nvSpPr>
        <p:spPr bwMode="auto">
          <a:xfrm>
            <a:off x="685800" y="6400800"/>
            <a:ext cx="1066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fld id="{429FD4ED-6271-4263-A679-A9D63A65B246}" type="slidenum">
              <a:rPr lang="en-GB"/>
              <a:pPr>
                <a:defRPr/>
              </a:pPr>
              <a:t>‹#›</a:t>
            </a:fld>
            <a:endParaRPr lang="en-GB"/>
          </a:p>
        </p:txBody>
      </p:sp>
      <p:pic>
        <p:nvPicPr>
          <p:cNvPr id="1031" name="Picture 11" descr="A:\OsolhzG.jpg"/>
          <p:cNvPicPr>
            <a:picLocks noChangeAspect="1" noChangeArrowheads="1"/>
          </p:cNvPicPr>
          <p:nvPr/>
        </p:nvPicPr>
        <p:blipFill>
          <a:blip r:embed="rId14" cstate="print"/>
          <a:srcRect/>
          <a:stretch>
            <a:fillRect/>
          </a:stretch>
        </p:blipFill>
        <p:spPr bwMode="hidden">
          <a:xfrm>
            <a:off x="6705600" y="6096000"/>
            <a:ext cx="1803400" cy="660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99"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xStyles>
    <p:titleStyle>
      <a:lvl1pPr algn="l" rtl="0" eaLnBrk="0" fontAlgn="base" hangingPunct="0">
        <a:spcBef>
          <a:spcPct val="0"/>
        </a:spcBef>
        <a:spcAft>
          <a:spcPct val="0"/>
        </a:spcAft>
        <a:defRPr sz="2800">
          <a:solidFill>
            <a:srgbClr val="99CC00"/>
          </a:solidFill>
          <a:latin typeface="+mj-lt"/>
          <a:ea typeface="+mj-ea"/>
          <a:cs typeface="+mj-cs"/>
        </a:defRPr>
      </a:lvl1pPr>
      <a:lvl2pPr algn="l" rtl="0" eaLnBrk="0" fontAlgn="base" hangingPunct="0">
        <a:spcBef>
          <a:spcPct val="0"/>
        </a:spcBef>
        <a:spcAft>
          <a:spcPct val="0"/>
        </a:spcAft>
        <a:defRPr sz="2800">
          <a:solidFill>
            <a:srgbClr val="99CC00"/>
          </a:solidFill>
          <a:latin typeface="Arial Black" pitchFamily="34" charset="0"/>
        </a:defRPr>
      </a:lvl2pPr>
      <a:lvl3pPr algn="l" rtl="0" eaLnBrk="0" fontAlgn="base" hangingPunct="0">
        <a:spcBef>
          <a:spcPct val="0"/>
        </a:spcBef>
        <a:spcAft>
          <a:spcPct val="0"/>
        </a:spcAft>
        <a:defRPr sz="2800">
          <a:solidFill>
            <a:srgbClr val="99CC00"/>
          </a:solidFill>
          <a:latin typeface="Arial Black" pitchFamily="34" charset="0"/>
        </a:defRPr>
      </a:lvl3pPr>
      <a:lvl4pPr algn="l" rtl="0" eaLnBrk="0" fontAlgn="base" hangingPunct="0">
        <a:spcBef>
          <a:spcPct val="0"/>
        </a:spcBef>
        <a:spcAft>
          <a:spcPct val="0"/>
        </a:spcAft>
        <a:defRPr sz="2800">
          <a:solidFill>
            <a:srgbClr val="99CC00"/>
          </a:solidFill>
          <a:latin typeface="Arial Black" pitchFamily="34" charset="0"/>
        </a:defRPr>
      </a:lvl4pPr>
      <a:lvl5pPr algn="l" rtl="0" eaLnBrk="0" fontAlgn="base" hangingPunct="0">
        <a:spcBef>
          <a:spcPct val="0"/>
        </a:spcBef>
        <a:spcAft>
          <a:spcPct val="0"/>
        </a:spcAft>
        <a:defRPr sz="2800">
          <a:solidFill>
            <a:srgbClr val="99CC00"/>
          </a:solidFill>
          <a:latin typeface="Arial Black" pitchFamily="34" charset="0"/>
        </a:defRPr>
      </a:lvl5pPr>
      <a:lvl6pPr marL="457200" algn="l" rtl="0" eaLnBrk="1" fontAlgn="base" hangingPunct="1">
        <a:spcBef>
          <a:spcPct val="0"/>
        </a:spcBef>
        <a:spcAft>
          <a:spcPct val="0"/>
        </a:spcAft>
        <a:defRPr sz="2800">
          <a:solidFill>
            <a:srgbClr val="99CC00"/>
          </a:solidFill>
          <a:latin typeface="Arial Black" pitchFamily="34" charset="0"/>
        </a:defRPr>
      </a:lvl6pPr>
      <a:lvl7pPr marL="914400" algn="l" rtl="0" eaLnBrk="1" fontAlgn="base" hangingPunct="1">
        <a:spcBef>
          <a:spcPct val="0"/>
        </a:spcBef>
        <a:spcAft>
          <a:spcPct val="0"/>
        </a:spcAft>
        <a:defRPr sz="2800">
          <a:solidFill>
            <a:srgbClr val="99CC00"/>
          </a:solidFill>
          <a:latin typeface="Arial Black" pitchFamily="34" charset="0"/>
        </a:defRPr>
      </a:lvl7pPr>
      <a:lvl8pPr marL="1371600" algn="l" rtl="0" eaLnBrk="1" fontAlgn="base" hangingPunct="1">
        <a:spcBef>
          <a:spcPct val="0"/>
        </a:spcBef>
        <a:spcAft>
          <a:spcPct val="0"/>
        </a:spcAft>
        <a:defRPr sz="2800">
          <a:solidFill>
            <a:srgbClr val="99CC00"/>
          </a:solidFill>
          <a:latin typeface="Arial Black" pitchFamily="34" charset="0"/>
        </a:defRPr>
      </a:lvl8pPr>
      <a:lvl9pPr marL="1828800" algn="l" rtl="0" eaLnBrk="1" fontAlgn="base" hangingPunct="1">
        <a:spcBef>
          <a:spcPct val="0"/>
        </a:spcBef>
        <a:spcAft>
          <a:spcPct val="0"/>
        </a:spcAft>
        <a:defRPr sz="2800">
          <a:solidFill>
            <a:srgbClr val="99CC00"/>
          </a:solidFill>
          <a:latin typeface="Arial Black" pitchFamily="34" charset="0"/>
        </a:defRPr>
      </a:lvl9pPr>
    </p:titleStyle>
    <p:bodyStyle>
      <a:lvl1pPr marL="476250" indent="-476250" algn="l" rtl="0" eaLnBrk="0" fontAlgn="base" hangingPunct="0">
        <a:spcBef>
          <a:spcPct val="20000"/>
        </a:spcBef>
        <a:spcAft>
          <a:spcPct val="0"/>
        </a:spcAft>
        <a:buClr>
          <a:schemeClr val="tx1"/>
        </a:buClr>
        <a:buFont typeface="Wingdings" pitchFamily="2" charset="2"/>
        <a:buChar char="l"/>
        <a:defRPr sz="2400">
          <a:solidFill>
            <a:schemeClr val="tx1"/>
          </a:solidFill>
          <a:latin typeface="+mn-lt"/>
          <a:ea typeface="+mn-ea"/>
          <a:cs typeface="+mn-cs"/>
        </a:defRPr>
      </a:lvl1pPr>
      <a:lvl2pPr marL="1243013" indent="-285750" algn="l" rtl="0" eaLnBrk="0" fontAlgn="base" hangingPunct="0">
        <a:spcBef>
          <a:spcPct val="20000"/>
        </a:spcBef>
        <a:spcAft>
          <a:spcPct val="0"/>
        </a:spcAft>
        <a:buChar char="–"/>
        <a:defRPr sz="2200">
          <a:solidFill>
            <a:schemeClr val="tx1"/>
          </a:solidFill>
          <a:latin typeface="+mn-lt"/>
        </a:defRPr>
      </a:lvl2pPr>
      <a:lvl3pPr marL="1662113" indent="-228600" algn="l" rtl="0" eaLnBrk="0" fontAlgn="base" hangingPunct="0">
        <a:spcBef>
          <a:spcPct val="20000"/>
        </a:spcBef>
        <a:spcAft>
          <a:spcPct val="0"/>
        </a:spcAft>
        <a:buChar char="•"/>
        <a:defRPr sz="2000">
          <a:solidFill>
            <a:schemeClr val="tx1"/>
          </a:solidFill>
          <a:latin typeface="+mn-lt"/>
        </a:defRPr>
      </a:lvl3pPr>
      <a:lvl4pPr marL="2081213" indent="-228600" algn="l" rtl="0" eaLnBrk="0" fontAlgn="base" hangingPunct="0">
        <a:spcBef>
          <a:spcPct val="20000"/>
        </a:spcBef>
        <a:spcAft>
          <a:spcPct val="0"/>
        </a:spcAft>
        <a:buChar char="–"/>
        <a:defRPr sz="2000">
          <a:solidFill>
            <a:schemeClr val="tx1"/>
          </a:solidFill>
          <a:latin typeface="+mn-lt"/>
        </a:defRPr>
      </a:lvl4pPr>
      <a:lvl5pPr marL="2500313" indent="-228600" algn="l" rtl="0" eaLnBrk="0" fontAlgn="base" hangingPunct="0">
        <a:spcBef>
          <a:spcPct val="20000"/>
        </a:spcBef>
        <a:spcAft>
          <a:spcPct val="0"/>
        </a:spcAft>
        <a:buChar char="»"/>
        <a:defRPr sz="2000">
          <a:solidFill>
            <a:srgbClr val="99FF66"/>
          </a:solidFill>
          <a:latin typeface="Times New Roman" charset="0"/>
        </a:defRPr>
      </a:lvl5pPr>
      <a:lvl6pPr marL="2957513" indent="-228600" algn="l" rtl="0" eaLnBrk="1" fontAlgn="base" hangingPunct="1">
        <a:spcBef>
          <a:spcPct val="20000"/>
        </a:spcBef>
        <a:spcAft>
          <a:spcPct val="0"/>
        </a:spcAft>
        <a:buChar char="»"/>
        <a:defRPr sz="2000">
          <a:solidFill>
            <a:srgbClr val="99FF66"/>
          </a:solidFill>
          <a:latin typeface="Times New Roman" charset="0"/>
        </a:defRPr>
      </a:lvl6pPr>
      <a:lvl7pPr marL="3414713" indent="-228600" algn="l" rtl="0" eaLnBrk="1" fontAlgn="base" hangingPunct="1">
        <a:spcBef>
          <a:spcPct val="20000"/>
        </a:spcBef>
        <a:spcAft>
          <a:spcPct val="0"/>
        </a:spcAft>
        <a:buChar char="»"/>
        <a:defRPr sz="2000">
          <a:solidFill>
            <a:srgbClr val="99FF66"/>
          </a:solidFill>
          <a:latin typeface="Times New Roman" charset="0"/>
        </a:defRPr>
      </a:lvl7pPr>
      <a:lvl8pPr marL="3871913" indent="-228600" algn="l" rtl="0" eaLnBrk="1" fontAlgn="base" hangingPunct="1">
        <a:spcBef>
          <a:spcPct val="20000"/>
        </a:spcBef>
        <a:spcAft>
          <a:spcPct val="0"/>
        </a:spcAft>
        <a:buChar char="»"/>
        <a:defRPr sz="2000">
          <a:solidFill>
            <a:srgbClr val="99FF66"/>
          </a:solidFill>
          <a:latin typeface="Times New Roman" charset="0"/>
        </a:defRPr>
      </a:lvl8pPr>
      <a:lvl9pPr marL="4329113" indent="-228600" algn="l" rtl="0" eaLnBrk="1" fontAlgn="base" hangingPunct="1">
        <a:spcBef>
          <a:spcPct val="20000"/>
        </a:spcBef>
        <a:spcAft>
          <a:spcPct val="0"/>
        </a:spcAft>
        <a:buChar char="»"/>
        <a:defRPr sz="2000">
          <a:solidFill>
            <a:srgbClr val="99FF66"/>
          </a:solidFill>
          <a:latin typeface="Times New Roman"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A6D638-13C5-4D2A-87A1-C950CEA81C9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7DF2A5-A44B-4DDA-8FD7-35A93916677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D3BB5B-DD40-4643-B92B-5F8816B8B56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DEBAFA5-AC47-4F24-B13D-50B1528FFAE4}" type="datetimeFigureOut">
              <a:rPr lang="en-US" smtClean="0"/>
              <a:t>5/26/2021</a:t>
            </a:fld>
            <a:endParaRPr lang="en-US"/>
          </a:p>
        </p:txBody>
      </p:sp>
      <p:sp>
        <p:nvSpPr>
          <p:cNvPr id="5" name="Footer Placeholder 4">
            <a:extLst>
              <a:ext uri="{FF2B5EF4-FFF2-40B4-BE49-F238E27FC236}">
                <a16:creationId xmlns:a16="http://schemas.microsoft.com/office/drawing/2014/main" id="{2C86EDB0-9AB9-4C5D-AC5A-789D54E69B1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B8947A5-BDC9-49DE-B4C6-B7FB1BB6280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CBE1B7-9FD4-4103-8EFE-69146A1B41B6}" type="slidenum">
              <a:rPr lang="en-US" smtClean="0"/>
              <a:t>‹#›</a:t>
            </a:fld>
            <a:endParaRPr lang="en-US"/>
          </a:p>
        </p:txBody>
      </p:sp>
    </p:spTree>
    <p:extLst>
      <p:ext uri="{BB962C8B-B14F-4D97-AF65-F5344CB8AC3E}">
        <p14:creationId xmlns:p14="http://schemas.microsoft.com/office/powerpoint/2010/main" val="218287595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6.jpeg" Type="http://schemas.openxmlformats.org/officeDocument/2006/relationships/image"/><Relationship Id="rId2" Target="../media/image5.png" Type="http://schemas.openxmlformats.org/officeDocument/2006/relationships/image"/><Relationship Id="rId1" Target="../slideLayouts/slideLayout12.xml" Type="http://schemas.openxmlformats.org/officeDocument/2006/relationships/slideLayout"/></Relationships>
</file>

<file path=ppt/slides/_rels/slide10.xml.rels><?xml version="1.0" encoding="UTF-8" standalone="yes" ?><Relationships xmlns="http://schemas.openxmlformats.org/package/2006/relationships"><Relationship Id="rId2" Target="../media/image21.jpeg" Type="http://schemas.openxmlformats.org/officeDocument/2006/relationships/image"/><Relationship Id="rId1" Target="../slideLayouts/slideLayout7.xml" Type="http://schemas.openxmlformats.org/officeDocument/2006/relationships/slideLayout"/></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7.svg"/><Relationship Id="rId3" Type="http://schemas.openxmlformats.org/officeDocument/2006/relationships/image" Target="../media/image7.png"/><Relationship Id="rId7" Type="http://schemas.openxmlformats.org/officeDocument/2006/relationships/image" Target="../media/image11.sv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1.pn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arget="../media/image14.png" Type="http://schemas.openxmlformats.org/officeDocument/2006/relationships/image"/><Relationship Id="rId2" Target="../media/image13.jpeg" Type="http://schemas.openxmlformats.org/officeDocument/2006/relationships/image"/><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arget="../media/image20.png" Type="http://schemas.openxmlformats.org/officeDocument/2006/relationships/image"/><Relationship Id="rId2" Target="../media/image19.pn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E29D3CE-9872-4CDB-90C4-783F5797D414}"/>
              </a:ext>
            </a:extLst>
          </p:cNvPr>
          <p:cNvSpPr/>
          <p:nvPr/>
        </p:nvSpPr>
        <p:spPr>
          <a:xfrm>
            <a:off x="3705842" y="4493436"/>
            <a:ext cx="5204583" cy="1938992"/>
          </a:xfrm>
          <a:prstGeom prst="rect">
            <a:avLst/>
          </a:prstGeom>
        </p:spPr>
        <p:txBody>
          <a:bodyPr wrap="square">
            <a:spAutoFit/>
          </a:bodyPr>
          <a:lstStyle/>
          <a:p>
            <a:pPr algn="ctr"/>
            <a:r>
              <a:rPr lang="en-US" sz="2000" b="1" dirty="0">
                <a:latin typeface="Oxfam TSTAR PRO Headline" panose="02000806030000020004" pitchFamily="2" charset="0"/>
              </a:rPr>
              <a:t>7</a:t>
            </a:r>
            <a:r>
              <a:rPr lang="en-US" sz="2000" b="1" baseline="30000" dirty="0">
                <a:latin typeface="Oxfam TSTAR PRO Headline" panose="02000806030000020004" pitchFamily="2" charset="0"/>
              </a:rPr>
              <a:t>th</a:t>
            </a:r>
            <a:r>
              <a:rPr lang="en-US" sz="2000" b="1" dirty="0">
                <a:latin typeface="Oxfam TSTAR PRO Headline" panose="02000806030000020004" pitchFamily="2" charset="0"/>
              </a:rPr>
              <a:t> EPRN  ANNUAL RESEARCH CONFERENCE</a:t>
            </a:r>
          </a:p>
          <a:p>
            <a:pPr algn="ctr"/>
            <a:r>
              <a:rPr lang="en-US" sz="2000" b="1" dirty="0">
                <a:latin typeface="Oxfam TSTAR PRO Headline" panose="02000806030000020004" pitchFamily="2" charset="0"/>
              </a:rPr>
              <a:t>“Economic policy measures to enhance productive capacities post COVID-19 Crisis”</a:t>
            </a:r>
          </a:p>
          <a:p>
            <a:pPr algn="ctr"/>
            <a:endParaRPr lang="en-US" sz="2000" b="1" dirty="0">
              <a:latin typeface="Oxfam TSTAR PRO Headline" panose="02000806030000020004" pitchFamily="2" charset="0"/>
            </a:endParaRPr>
          </a:p>
          <a:p>
            <a:pPr algn="ctr"/>
            <a:r>
              <a:rPr lang="en-US" sz="2000" b="1" dirty="0">
                <a:latin typeface="Oxfam TSTAR PRO Headline" panose="02000806030000020004" pitchFamily="2" charset="0"/>
              </a:rPr>
              <a:t>MAY 27</a:t>
            </a:r>
            <a:r>
              <a:rPr lang="en-US" sz="2000" b="1" baseline="30000" dirty="0">
                <a:latin typeface="Oxfam TSTAR PRO Headline" panose="02000806030000020004" pitchFamily="2" charset="0"/>
              </a:rPr>
              <a:t>TH</a:t>
            </a:r>
            <a:r>
              <a:rPr lang="en-US" sz="2000" b="1" dirty="0">
                <a:latin typeface="Oxfam TSTAR PRO Headline" panose="02000806030000020004" pitchFamily="2" charset="0"/>
              </a:rPr>
              <a:t> 2021</a:t>
            </a:r>
          </a:p>
        </p:txBody>
      </p:sp>
      <p:pic>
        <p:nvPicPr>
          <p:cNvPr id="9" name="Picture 8">
            <a:extLst>
              <a:ext uri="{FF2B5EF4-FFF2-40B4-BE49-F238E27FC236}">
                <a16:creationId xmlns:a16="http://schemas.microsoft.com/office/drawing/2014/main" id="{CFB88A30-8FAA-4E68-AA9B-9DCD8EC79E16}"/>
              </a:ext>
            </a:extLst>
          </p:cNvPr>
          <p:cNvPicPr>
            <a:picLocks noChangeAspect="1"/>
          </p:cNvPicPr>
          <p:nvPr/>
        </p:nvPicPr>
        <p:blipFill>
          <a:blip r:embed="rId2"/>
          <a:stretch>
            <a:fillRect/>
          </a:stretch>
        </p:blipFill>
        <p:spPr>
          <a:xfrm>
            <a:off x="8359011" y="5997544"/>
            <a:ext cx="784989" cy="869768"/>
          </a:xfrm>
          <a:prstGeom prst="rect">
            <a:avLst/>
          </a:prstGeom>
        </p:spPr>
      </p:pic>
      <p:pic>
        <p:nvPicPr>
          <p:cNvPr id="11" name="Picture 10">
            <a:extLst>
              <a:ext uri="{FF2B5EF4-FFF2-40B4-BE49-F238E27FC236}">
                <a16:creationId xmlns:a16="http://schemas.microsoft.com/office/drawing/2014/main" id="{C511D4C8-351A-4E49-B3D7-62A006D5B7BF}"/>
              </a:ext>
            </a:extLst>
          </p:cNvPr>
          <p:cNvPicPr>
            <a:picLocks noChangeAspect="1"/>
          </p:cNvPicPr>
          <p:nvPr/>
        </p:nvPicPr>
        <p:blipFill>
          <a:blip r:embed="rId3"/>
          <a:stretch>
            <a:fillRect/>
          </a:stretch>
        </p:blipFill>
        <p:spPr>
          <a:xfrm>
            <a:off x="0" y="3130637"/>
            <a:ext cx="3678912" cy="3736675"/>
          </a:xfrm>
          <a:prstGeom prst="rect">
            <a:avLst/>
          </a:prstGeom>
        </p:spPr>
      </p:pic>
      <p:sp>
        <p:nvSpPr>
          <p:cNvPr id="2" name="Title 1">
            <a:extLst>
              <a:ext uri="{FF2B5EF4-FFF2-40B4-BE49-F238E27FC236}">
                <a16:creationId xmlns:a16="http://schemas.microsoft.com/office/drawing/2014/main" id="{A8A546FA-CF1A-4962-AF1C-01990A4519D0}"/>
              </a:ext>
            </a:extLst>
          </p:cNvPr>
          <p:cNvSpPr>
            <a:spLocks noGrp="1"/>
          </p:cNvSpPr>
          <p:nvPr>
            <p:ph type="ctrTitle"/>
          </p:nvPr>
        </p:nvSpPr>
        <p:spPr>
          <a:xfrm>
            <a:off x="28992" y="-14952"/>
            <a:ext cx="9144000" cy="2219816"/>
          </a:xfrm>
          <a:noFill/>
        </p:spPr>
        <p:txBody>
          <a:bodyPr anchor="t" anchorCtr="0">
            <a:noAutofit/>
          </a:bodyPr>
          <a:lstStyle/>
          <a:p>
            <a:pPr>
              <a:lnSpc>
                <a:spcPct val="150000"/>
              </a:lnSpc>
            </a:pPr>
            <a:r>
              <a:rPr lang="en-US" sz="3600" b="1" dirty="0">
                <a:effectLst>
                  <a:outerShdw blurRad="38100" dist="38100" dir="2700000" algn="tl">
                    <a:srgbClr val="000000">
                      <a:alpha val="43137"/>
                    </a:srgbClr>
                  </a:outerShdw>
                </a:effectLst>
                <a:latin typeface="Oxfam TSTAR PRO Headline" panose="02000806030000020004" pitchFamily="2" charset="0"/>
              </a:rPr>
              <a:t>OXFAM’S OBSERVATIONS ON ENHANCING PRODUCTIVE CAPACITIES in </a:t>
            </a:r>
            <a:r>
              <a:rPr lang="en-US" sz="3600" b="1" dirty="0" smtClean="0">
                <a:effectLst>
                  <a:outerShdw blurRad="38100" dist="38100" dir="2700000" algn="tl">
                    <a:srgbClr val="000000">
                      <a:alpha val="43137"/>
                    </a:srgbClr>
                  </a:outerShdw>
                </a:effectLst>
                <a:latin typeface="Oxfam TSTAR PRO Headline" panose="02000806030000020004" pitchFamily="2" charset="0"/>
              </a:rPr>
              <a:t>Rwanda </a:t>
            </a:r>
            <a:r>
              <a:rPr lang="en-US" sz="3600" b="1" dirty="0">
                <a:effectLst>
                  <a:outerShdw blurRad="38100" dist="38100" dir="2700000" algn="tl">
                    <a:srgbClr val="000000">
                      <a:alpha val="43137"/>
                    </a:srgbClr>
                  </a:outerShdw>
                </a:effectLst>
                <a:latin typeface="Oxfam TSTAR PRO Headline" panose="02000806030000020004" pitchFamily="2" charset="0"/>
              </a:rPr>
              <a:t>IN THE AFTERMATH OF the COVID-19 CRISIS</a:t>
            </a:r>
            <a:endParaRPr lang="en-US" sz="3600" dirty="0">
              <a:effectLst>
                <a:outerShdw blurRad="38100" dist="38100" dir="2700000" algn="tl">
                  <a:srgbClr val="000000">
                    <a:alpha val="43137"/>
                  </a:srgbClr>
                </a:outerShdw>
              </a:effectLst>
              <a:latin typeface="Oxfam TSTAR PRO Headline" panose="02000806030000020004" pitchFamily="2" charset="0"/>
            </a:endParaRPr>
          </a:p>
        </p:txBody>
      </p:sp>
    </p:spTree>
    <p:extLst>
      <p:ext uri="{BB962C8B-B14F-4D97-AF65-F5344CB8AC3E}">
        <p14:creationId xmlns:p14="http://schemas.microsoft.com/office/powerpoint/2010/main" val="361946747"/>
      </p:ext>
    </p:extLst>
  </p:cSld>
  <p:clrMapOvr>
    <a:masterClrMapping/>
  </p:clrMapOvr>
  <mc:AlternateContent xmlns:mc="http://schemas.openxmlformats.org/markup-compatibility/2006" xmlns:p14="http://schemas.microsoft.com/office/powerpoint/2010/main">
    <mc:Choice Requires="p14">
      <p:transition p14:dur="0" advTm="40265"/>
    </mc:Choice>
    <mc:Fallback xmlns="">
      <p:transition advTm="40265"/>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3B002E2-06F6-4836-BC44-F0E0764A2219}"/>
              </a:ext>
            </a:extLst>
          </p:cNvPr>
          <p:cNvPicPr>
            <a:picLocks noChangeAspect="1"/>
          </p:cNvPicPr>
          <p:nvPr/>
        </p:nvPicPr>
        <p:blipFill>
          <a:blip r:embed="rId2"/>
          <a:stretch>
            <a:fillRect/>
          </a:stretch>
        </p:blipFill>
        <p:spPr>
          <a:xfrm>
            <a:off x="0" y="0"/>
            <a:ext cx="9144000" cy="5744094"/>
          </a:xfrm>
          <a:prstGeom prst="rect">
            <a:avLst/>
          </a:prstGeom>
        </p:spPr>
      </p:pic>
      <p:sp>
        <p:nvSpPr>
          <p:cNvPr id="7" name="Rectangle 6">
            <a:extLst>
              <a:ext uri="{FF2B5EF4-FFF2-40B4-BE49-F238E27FC236}">
                <a16:creationId xmlns:a16="http://schemas.microsoft.com/office/drawing/2014/main" id="{D2ED8B80-ECB5-49B0-9648-2A2C1401B489}"/>
              </a:ext>
            </a:extLst>
          </p:cNvPr>
          <p:cNvSpPr/>
          <p:nvPr/>
        </p:nvSpPr>
        <p:spPr>
          <a:xfrm>
            <a:off x="2051720" y="5934670"/>
            <a:ext cx="5688631" cy="923330"/>
          </a:xfrm>
          <a:prstGeom prst="rect">
            <a:avLst/>
          </a:prstGeom>
          <a:noFill/>
        </p:spPr>
        <p:txBody>
          <a:bodyPr wrap="square" lIns="91440" tIns="45720" rIns="91440" bIns="45720">
            <a:spAutoFit/>
          </a:bodyPr>
          <a:lstStyle/>
          <a:p>
            <a:pPr algn="ctr"/>
            <a:r>
              <a:rPr lang="en-GB" sz="5400" b="1" dirty="0">
                <a:ln w="22225">
                  <a:solidFill>
                    <a:schemeClr val="accent2"/>
                  </a:solidFill>
                  <a:prstDash val="solid"/>
                </a:ln>
                <a:solidFill>
                  <a:schemeClr val="accent2">
                    <a:lumMod val="40000"/>
                    <a:lumOff val="60000"/>
                  </a:schemeClr>
                </a:solidFill>
                <a:latin typeface="Oxfam TSTAR PRO Headline" panose="02000806030000020004" pitchFamily="2" charset="0"/>
              </a:rPr>
              <a:t>T</a:t>
            </a:r>
            <a:r>
              <a:rPr lang="en-US" sz="5400" b="1" dirty="0">
                <a:ln w="22225">
                  <a:solidFill>
                    <a:schemeClr val="accent2"/>
                  </a:solidFill>
                  <a:prstDash val="solid"/>
                </a:ln>
                <a:solidFill>
                  <a:schemeClr val="accent2">
                    <a:lumMod val="40000"/>
                    <a:lumOff val="60000"/>
                  </a:schemeClr>
                </a:solidFill>
                <a:latin typeface="Oxfam TSTAR PRO Headline" panose="02000806030000020004" pitchFamily="2" charset="0"/>
              </a:rPr>
              <a:t>HANK YOU !!</a:t>
            </a:r>
            <a:endParaRPr lang="en-US" sz="5400" b="1" cap="none" spc="0" dirty="0">
              <a:ln w="22225">
                <a:solidFill>
                  <a:schemeClr val="accent2"/>
                </a:solidFill>
                <a:prstDash val="solid"/>
              </a:ln>
              <a:solidFill>
                <a:schemeClr val="accent2">
                  <a:lumMod val="40000"/>
                  <a:lumOff val="60000"/>
                </a:schemeClr>
              </a:solidFill>
              <a:effectLst/>
              <a:latin typeface="Oxfam TSTAR PRO Headline" panose="02000806030000020004"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22600"/>
    </mc:Choice>
    <mc:Fallback xmlns="">
      <p:transition spd="slow" advTm="226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403331FC-C02C-44BD-8868-0CA8E371C6F1}"/>
              </a:ext>
            </a:extLst>
          </p:cNvPr>
          <p:cNvGraphicFramePr>
            <a:graphicFrameLocks noGrp="1"/>
          </p:cNvGraphicFramePr>
          <p:nvPr>
            <p:ph idx="1"/>
            <p:extLst>
              <p:ext uri="{D42A27DB-BD31-4B8C-83A1-F6EECF244321}">
                <p14:modId xmlns:p14="http://schemas.microsoft.com/office/powerpoint/2010/main" val="3022634118"/>
              </p:ext>
            </p:extLst>
          </p:nvPr>
        </p:nvGraphicFramePr>
        <p:xfrm>
          <a:off x="161764" y="980728"/>
          <a:ext cx="8820472" cy="5877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098" name="Title 1"/>
          <p:cNvSpPr>
            <a:spLocks noGrp="1"/>
          </p:cNvSpPr>
          <p:nvPr>
            <p:ph type="title"/>
          </p:nvPr>
        </p:nvSpPr>
        <p:spPr>
          <a:xfrm>
            <a:off x="52092" y="0"/>
            <a:ext cx="9144000" cy="692696"/>
          </a:xfrm>
        </p:spPr>
        <p:txBody>
          <a:bodyPr anchor="t" anchorCtr="0">
            <a:noAutofit/>
          </a:bodyPr>
          <a:lstStyle/>
          <a:p>
            <a:pPr algn="ctr"/>
            <a:endParaRPr lang="en-GB" dirty="0">
              <a:solidFill>
                <a:schemeClr val="tx1"/>
              </a:solidFill>
              <a:latin typeface="Oxfam TSTAR PRO Headline" panose="02000806030000020004" pitchFamily="2" charset="0"/>
            </a:endParaRPr>
          </a:p>
        </p:txBody>
      </p:sp>
      <p:sp>
        <p:nvSpPr>
          <p:cNvPr id="4" name="Rectangle 3">
            <a:extLst>
              <a:ext uri="{FF2B5EF4-FFF2-40B4-BE49-F238E27FC236}">
                <a16:creationId xmlns:a16="http://schemas.microsoft.com/office/drawing/2014/main" id="{1B8A4621-83D9-4388-8454-95980DAD975A}"/>
              </a:ext>
            </a:extLst>
          </p:cNvPr>
          <p:cNvSpPr>
            <a:spLocks noChangeArrowheads="1"/>
          </p:cNvSpPr>
          <p:nvPr/>
        </p:nvSpPr>
        <p:spPr bwMode="auto">
          <a:xfrm>
            <a:off x="0" y="-22342"/>
            <a:ext cx="9144000" cy="1003070"/>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sz="2800" b="1" dirty="0">
                <a:latin typeface="Oxfam TSTAR PRO Headline" panose="02000806030000020004" pitchFamily="2" charset="0"/>
              </a:rPr>
              <a:t>OXFAM AREAS OF FOCUS FOR PRODUCTIVE CAPACITIES </a:t>
            </a:r>
            <a:br>
              <a:rPr lang="en-GB" sz="2800" b="1" dirty="0">
                <a:latin typeface="Oxfam TSTAR PRO Headline" panose="02000806030000020004" pitchFamily="2" charset="0"/>
              </a:rPr>
            </a:br>
            <a:r>
              <a:rPr lang="en-GB" sz="2800" b="1" dirty="0">
                <a:latin typeface="Oxfam TSTAR PRO Headline" panose="02000806030000020004" pitchFamily="2" charset="0"/>
              </a:rPr>
              <a:t>2015 - 2022</a:t>
            </a:r>
            <a:endParaRPr lang="en-US" b="1"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127290"/>
    </mc:Choice>
    <mc:Fallback xmlns="">
      <p:transition spd="slow" advTm="127290"/>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0" y="-22342"/>
            <a:ext cx="9144000" cy="675804"/>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sz="2800" b="1" cap="small" dirty="0">
                <a:solidFill>
                  <a:srgbClr val="000000"/>
                </a:solidFill>
                <a:effectLst/>
                <a:latin typeface="Oxfam TSTAR PRO Headline" panose="02000806030000020004" pitchFamily="2" charset="0"/>
                <a:ea typeface="Calibri" panose="020F0502020204030204" pitchFamily="34" charset="0"/>
                <a:cs typeface="Times New Roman" panose="02020603050405020304" pitchFamily="18" charset="0"/>
              </a:rPr>
              <a:t>PRE-COVID-19 EXISTING  VULNERABILITIES</a:t>
            </a:r>
            <a:endParaRPr lang="en-US"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2798591F-AD24-4402-AA2E-0402D78E2C26}"/>
              </a:ext>
            </a:extLst>
          </p:cNvPr>
          <p:cNvSpPr/>
          <p:nvPr/>
        </p:nvSpPr>
        <p:spPr>
          <a:xfrm>
            <a:off x="2051720" y="2268938"/>
            <a:ext cx="6938012" cy="1169551"/>
          </a:xfrm>
          <a:custGeom>
            <a:avLst/>
            <a:gdLst>
              <a:gd name="connsiteX0" fmla="*/ 0 w 6938012"/>
              <a:gd name="connsiteY0" fmla="*/ 0 h 1169551"/>
              <a:gd name="connsiteX1" fmla="*/ 508788 w 6938012"/>
              <a:gd name="connsiteY1" fmla="*/ 0 h 1169551"/>
              <a:gd name="connsiteX2" fmla="*/ 948195 w 6938012"/>
              <a:gd name="connsiteY2" fmla="*/ 0 h 1169551"/>
              <a:gd name="connsiteX3" fmla="*/ 1595743 w 6938012"/>
              <a:gd name="connsiteY3" fmla="*/ 0 h 1169551"/>
              <a:gd name="connsiteX4" fmla="*/ 2035150 w 6938012"/>
              <a:gd name="connsiteY4" fmla="*/ 0 h 1169551"/>
              <a:gd name="connsiteX5" fmla="*/ 2474558 w 6938012"/>
              <a:gd name="connsiteY5" fmla="*/ 0 h 1169551"/>
              <a:gd name="connsiteX6" fmla="*/ 2983345 w 6938012"/>
              <a:gd name="connsiteY6" fmla="*/ 0 h 1169551"/>
              <a:gd name="connsiteX7" fmla="*/ 3700273 w 6938012"/>
              <a:gd name="connsiteY7" fmla="*/ 0 h 1169551"/>
              <a:gd name="connsiteX8" fmla="*/ 4417201 w 6938012"/>
              <a:gd name="connsiteY8" fmla="*/ 0 h 1169551"/>
              <a:gd name="connsiteX9" fmla="*/ 4925989 w 6938012"/>
              <a:gd name="connsiteY9" fmla="*/ 0 h 1169551"/>
              <a:gd name="connsiteX10" fmla="*/ 5504156 w 6938012"/>
              <a:gd name="connsiteY10" fmla="*/ 0 h 1169551"/>
              <a:gd name="connsiteX11" fmla="*/ 5874183 w 6938012"/>
              <a:gd name="connsiteY11" fmla="*/ 0 h 1169551"/>
              <a:gd name="connsiteX12" fmla="*/ 6313591 w 6938012"/>
              <a:gd name="connsiteY12" fmla="*/ 0 h 1169551"/>
              <a:gd name="connsiteX13" fmla="*/ 6938012 w 6938012"/>
              <a:gd name="connsiteY13" fmla="*/ 0 h 1169551"/>
              <a:gd name="connsiteX14" fmla="*/ 6938012 w 6938012"/>
              <a:gd name="connsiteY14" fmla="*/ 584776 h 1169551"/>
              <a:gd name="connsiteX15" fmla="*/ 6938012 w 6938012"/>
              <a:gd name="connsiteY15" fmla="*/ 1169551 h 1169551"/>
              <a:gd name="connsiteX16" fmla="*/ 6498605 w 6938012"/>
              <a:gd name="connsiteY16" fmla="*/ 1169551 h 1169551"/>
              <a:gd name="connsiteX17" fmla="*/ 5851057 w 6938012"/>
              <a:gd name="connsiteY17" fmla="*/ 1169551 h 1169551"/>
              <a:gd name="connsiteX18" fmla="*/ 5411649 w 6938012"/>
              <a:gd name="connsiteY18" fmla="*/ 1169551 h 1169551"/>
              <a:gd name="connsiteX19" fmla="*/ 4694721 w 6938012"/>
              <a:gd name="connsiteY19" fmla="*/ 1169551 h 1169551"/>
              <a:gd name="connsiteX20" fmla="*/ 4116554 w 6938012"/>
              <a:gd name="connsiteY20" fmla="*/ 1169551 h 1169551"/>
              <a:gd name="connsiteX21" fmla="*/ 3746526 w 6938012"/>
              <a:gd name="connsiteY21" fmla="*/ 1169551 h 1169551"/>
              <a:gd name="connsiteX22" fmla="*/ 3098979 w 6938012"/>
              <a:gd name="connsiteY22" fmla="*/ 1169551 h 1169551"/>
              <a:gd name="connsiteX23" fmla="*/ 2728951 w 6938012"/>
              <a:gd name="connsiteY23" fmla="*/ 1169551 h 1169551"/>
              <a:gd name="connsiteX24" fmla="*/ 2012023 w 6938012"/>
              <a:gd name="connsiteY24" fmla="*/ 1169551 h 1169551"/>
              <a:gd name="connsiteX25" fmla="*/ 1641996 w 6938012"/>
              <a:gd name="connsiteY25" fmla="*/ 1169551 h 1169551"/>
              <a:gd name="connsiteX26" fmla="*/ 925068 w 6938012"/>
              <a:gd name="connsiteY26" fmla="*/ 1169551 h 1169551"/>
              <a:gd name="connsiteX27" fmla="*/ 555041 w 6938012"/>
              <a:gd name="connsiteY27" fmla="*/ 1169551 h 1169551"/>
              <a:gd name="connsiteX28" fmla="*/ 0 w 6938012"/>
              <a:gd name="connsiteY28" fmla="*/ 1169551 h 1169551"/>
              <a:gd name="connsiteX29" fmla="*/ 0 w 6938012"/>
              <a:gd name="connsiteY29" fmla="*/ 596471 h 1169551"/>
              <a:gd name="connsiteX30" fmla="*/ 0 w 6938012"/>
              <a:gd name="connsiteY30" fmla="*/ 0 h 1169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938012" h="1169551" fill="none" extrusionOk="0">
                <a:moveTo>
                  <a:pt x="0" y="0"/>
                </a:moveTo>
                <a:cubicBezTo>
                  <a:pt x="134639" y="-13997"/>
                  <a:pt x="333461" y="24798"/>
                  <a:pt x="508788" y="0"/>
                </a:cubicBezTo>
                <a:cubicBezTo>
                  <a:pt x="684115" y="-24798"/>
                  <a:pt x="832635" y="24551"/>
                  <a:pt x="948195" y="0"/>
                </a:cubicBezTo>
                <a:cubicBezTo>
                  <a:pt x="1063755" y="-24551"/>
                  <a:pt x="1325493" y="70385"/>
                  <a:pt x="1595743" y="0"/>
                </a:cubicBezTo>
                <a:cubicBezTo>
                  <a:pt x="1865993" y="-70385"/>
                  <a:pt x="1937423" y="7788"/>
                  <a:pt x="2035150" y="0"/>
                </a:cubicBezTo>
                <a:cubicBezTo>
                  <a:pt x="2132877" y="-7788"/>
                  <a:pt x="2319785" y="18428"/>
                  <a:pt x="2474558" y="0"/>
                </a:cubicBezTo>
                <a:cubicBezTo>
                  <a:pt x="2629331" y="-18428"/>
                  <a:pt x="2794647" y="8967"/>
                  <a:pt x="2983345" y="0"/>
                </a:cubicBezTo>
                <a:cubicBezTo>
                  <a:pt x="3172043" y="-8967"/>
                  <a:pt x="3399225" y="47204"/>
                  <a:pt x="3700273" y="0"/>
                </a:cubicBezTo>
                <a:cubicBezTo>
                  <a:pt x="4001321" y="-47204"/>
                  <a:pt x="4250969" y="23652"/>
                  <a:pt x="4417201" y="0"/>
                </a:cubicBezTo>
                <a:cubicBezTo>
                  <a:pt x="4583433" y="-23652"/>
                  <a:pt x="4758269" y="47867"/>
                  <a:pt x="4925989" y="0"/>
                </a:cubicBezTo>
                <a:cubicBezTo>
                  <a:pt x="5093709" y="-47867"/>
                  <a:pt x="5303716" y="69063"/>
                  <a:pt x="5504156" y="0"/>
                </a:cubicBezTo>
                <a:cubicBezTo>
                  <a:pt x="5704596" y="-69063"/>
                  <a:pt x="5705187" y="44377"/>
                  <a:pt x="5874183" y="0"/>
                </a:cubicBezTo>
                <a:cubicBezTo>
                  <a:pt x="6043179" y="-44377"/>
                  <a:pt x="6222353" y="45875"/>
                  <a:pt x="6313591" y="0"/>
                </a:cubicBezTo>
                <a:cubicBezTo>
                  <a:pt x="6404829" y="-45875"/>
                  <a:pt x="6755131" y="19984"/>
                  <a:pt x="6938012" y="0"/>
                </a:cubicBezTo>
                <a:cubicBezTo>
                  <a:pt x="6997918" y="128505"/>
                  <a:pt x="6873276" y="406074"/>
                  <a:pt x="6938012" y="584776"/>
                </a:cubicBezTo>
                <a:cubicBezTo>
                  <a:pt x="7002748" y="763478"/>
                  <a:pt x="6873572" y="997079"/>
                  <a:pt x="6938012" y="1169551"/>
                </a:cubicBezTo>
                <a:cubicBezTo>
                  <a:pt x="6759261" y="1187396"/>
                  <a:pt x="6608903" y="1148984"/>
                  <a:pt x="6498605" y="1169551"/>
                </a:cubicBezTo>
                <a:cubicBezTo>
                  <a:pt x="6388307" y="1190118"/>
                  <a:pt x="6027029" y="1107621"/>
                  <a:pt x="5851057" y="1169551"/>
                </a:cubicBezTo>
                <a:cubicBezTo>
                  <a:pt x="5675085" y="1231481"/>
                  <a:pt x="5555029" y="1121845"/>
                  <a:pt x="5411649" y="1169551"/>
                </a:cubicBezTo>
                <a:cubicBezTo>
                  <a:pt x="5268269" y="1217257"/>
                  <a:pt x="5027809" y="1087159"/>
                  <a:pt x="4694721" y="1169551"/>
                </a:cubicBezTo>
                <a:cubicBezTo>
                  <a:pt x="4361633" y="1251943"/>
                  <a:pt x="4291529" y="1119541"/>
                  <a:pt x="4116554" y="1169551"/>
                </a:cubicBezTo>
                <a:cubicBezTo>
                  <a:pt x="3941579" y="1219561"/>
                  <a:pt x="3871241" y="1151959"/>
                  <a:pt x="3746526" y="1169551"/>
                </a:cubicBezTo>
                <a:cubicBezTo>
                  <a:pt x="3621811" y="1187143"/>
                  <a:pt x="3351937" y="1153887"/>
                  <a:pt x="3098979" y="1169551"/>
                </a:cubicBezTo>
                <a:cubicBezTo>
                  <a:pt x="2846021" y="1185215"/>
                  <a:pt x="2864447" y="1126904"/>
                  <a:pt x="2728951" y="1169551"/>
                </a:cubicBezTo>
                <a:cubicBezTo>
                  <a:pt x="2593455" y="1212198"/>
                  <a:pt x="2199713" y="1154888"/>
                  <a:pt x="2012023" y="1169551"/>
                </a:cubicBezTo>
                <a:cubicBezTo>
                  <a:pt x="1824333" y="1184214"/>
                  <a:pt x="1805303" y="1160481"/>
                  <a:pt x="1641996" y="1169551"/>
                </a:cubicBezTo>
                <a:cubicBezTo>
                  <a:pt x="1478689" y="1178621"/>
                  <a:pt x="1124489" y="1102000"/>
                  <a:pt x="925068" y="1169551"/>
                </a:cubicBezTo>
                <a:cubicBezTo>
                  <a:pt x="725647" y="1237102"/>
                  <a:pt x="685746" y="1132354"/>
                  <a:pt x="555041" y="1169551"/>
                </a:cubicBezTo>
                <a:cubicBezTo>
                  <a:pt x="424336" y="1206748"/>
                  <a:pt x="229256" y="1166447"/>
                  <a:pt x="0" y="1169551"/>
                </a:cubicBezTo>
                <a:cubicBezTo>
                  <a:pt x="-30099" y="970527"/>
                  <a:pt x="18034" y="865358"/>
                  <a:pt x="0" y="596471"/>
                </a:cubicBezTo>
                <a:cubicBezTo>
                  <a:pt x="-18034" y="327584"/>
                  <a:pt x="18782" y="220984"/>
                  <a:pt x="0" y="0"/>
                </a:cubicBezTo>
                <a:close/>
              </a:path>
              <a:path w="6938012" h="1169551" stroke="0" extrusionOk="0">
                <a:moveTo>
                  <a:pt x="0" y="0"/>
                </a:moveTo>
                <a:cubicBezTo>
                  <a:pt x="147258" y="-25111"/>
                  <a:pt x="319822" y="1777"/>
                  <a:pt x="578168" y="0"/>
                </a:cubicBezTo>
                <a:cubicBezTo>
                  <a:pt x="836514" y="-1777"/>
                  <a:pt x="1028570" y="53223"/>
                  <a:pt x="1156335" y="0"/>
                </a:cubicBezTo>
                <a:cubicBezTo>
                  <a:pt x="1284100" y="-53223"/>
                  <a:pt x="1540041" y="12766"/>
                  <a:pt x="1734503" y="0"/>
                </a:cubicBezTo>
                <a:cubicBezTo>
                  <a:pt x="1928965" y="-12766"/>
                  <a:pt x="2086582" y="30294"/>
                  <a:pt x="2312671" y="0"/>
                </a:cubicBezTo>
                <a:cubicBezTo>
                  <a:pt x="2538760" y="-30294"/>
                  <a:pt x="2710286" y="24215"/>
                  <a:pt x="2960218" y="0"/>
                </a:cubicBezTo>
                <a:cubicBezTo>
                  <a:pt x="3210150" y="-24215"/>
                  <a:pt x="3330608" y="64159"/>
                  <a:pt x="3607766" y="0"/>
                </a:cubicBezTo>
                <a:cubicBezTo>
                  <a:pt x="3884924" y="-64159"/>
                  <a:pt x="3861992" y="10776"/>
                  <a:pt x="3977794" y="0"/>
                </a:cubicBezTo>
                <a:cubicBezTo>
                  <a:pt x="4093596" y="-10776"/>
                  <a:pt x="4382650" y="25031"/>
                  <a:pt x="4694721" y="0"/>
                </a:cubicBezTo>
                <a:cubicBezTo>
                  <a:pt x="5006792" y="-25031"/>
                  <a:pt x="4922273" y="8083"/>
                  <a:pt x="5064749" y="0"/>
                </a:cubicBezTo>
                <a:cubicBezTo>
                  <a:pt x="5207225" y="-8083"/>
                  <a:pt x="5452285" y="50365"/>
                  <a:pt x="5712297" y="0"/>
                </a:cubicBezTo>
                <a:cubicBezTo>
                  <a:pt x="5972309" y="-50365"/>
                  <a:pt x="6115890" y="69935"/>
                  <a:pt x="6359844" y="0"/>
                </a:cubicBezTo>
                <a:cubicBezTo>
                  <a:pt x="6603798" y="-69935"/>
                  <a:pt x="6814989" y="41088"/>
                  <a:pt x="6938012" y="0"/>
                </a:cubicBezTo>
                <a:cubicBezTo>
                  <a:pt x="6995707" y="193966"/>
                  <a:pt x="6936536" y="365305"/>
                  <a:pt x="6938012" y="608167"/>
                </a:cubicBezTo>
                <a:cubicBezTo>
                  <a:pt x="6939488" y="851029"/>
                  <a:pt x="6934643" y="964088"/>
                  <a:pt x="6938012" y="1169551"/>
                </a:cubicBezTo>
                <a:cubicBezTo>
                  <a:pt x="6790259" y="1248955"/>
                  <a:pt x="6418159" y="1145641"/>
                  <a:pt x="6221084" y="1169551"/>
                </a:cubicBezTo>
                <a:cubicBezTo>
                  <a:pt x="6024009" y="1193461"/>
                  <a:pt x="5884351" y="1156482"/>
                  <a:pt x="5781677" y="1169551"/>
                </a:cubicBezTo>
                <a:cubicBezTo>
                  <a:pt x="5679003" y="1182620"/>
                  <a:pt x="5491022" y="1152835"/>
                  <a:pt x="5411649" y="1169551"/>
                </a:cubicBezTo>
                <a:cubicBezTo>
                  <a:pt x="5332276" y="1186267"/>
                  <a:pt x="5156764" y="1148661"/>
                  <a:pt x="4902862" y="1169551"/>
                </a:cubicBezTo>
                <a:cubicBezTo>
                  <a:pt x="4648960" y="1190441"/>
                  <a:pt x="4559062" y="1159899"/>
                  <a:pt x="4394074" y="1169551"/>
                </a:cubicBezTo>
                <a:cubicBezTo>
                  <a:pt x="4229086" y="1179203"/>
                  <a:pt x="4157651" y="1152379"/>
                  <a:pt x="3954667" y="1169551"/>
                </a:cubicBezTo>
                <a:cubicBezTo>
                  <a:pt x="3751683" y="1186723"/>
                  <a:pt x="3768679" y="1155367"/>
                  <a:pt x="3584640" y="1169551"/>
                </a:cubicBezTo>
                <a:cubicBezTo>
                  <a:pt x="3400601" y="1183735"/>
                  <a:pt x="3261387" y="1107422"/>
                  <a:pt x="3006472" y="1169551"/>
                </a:cubicBezTo>
                <a:cubicBezTo>
                  <a:pt x="2751557" y="1231680"/>
                  <a:pt x="2530760" y="1095241"/>
                  <a:pt x="2358924" y="1169551"/>
                </a:cubicBezTo>
                <a:cubicBezTo>
                  <a:pt x="2187088" y="1243861"/>
                  <a:pt x="2145179" y="1166535"/>
                  <a:pt x="1988897" y="1169551"/>
                </a:cubicBezTo>
                <a:cubicBezTo>
                  <a:pt x="1832615" y="1172567"/>
                  <a:pt x="1617301" y="1137103"/>
                  <a:pt x="1480109" y="1169551"/>
                </a:cubicBezTo>
                <a:cubicBezTo>
                  <a:pt x="1342917" y="1201999"/>
                  <a:pt x="1191416" y="1139776"/>
                  <a:pt x="1040702" y="1169551"/>
                </a:cubicBezTo>
                <a:cubicBezTo>
                  <a:pt x="889988" y="1199326"/>
                  <a:pt x="484677" y="1108670"/>
                  <a:pt x="0" y="1169551"/>
                </a:cubicBezTo>
                <a:cubicBezTo>
                  <a:pt x="-64946" y="986059"/>
                  <a:pt x="31164" y="743157"/>
                  <a:pt x="0" y="608167"/>
                </a:cubicBezTo>
                <a:cubicBezTo>
                  <a:pt x="-31164" y="473177"/>
                  <a:pt x="113" y="194054"/>
                  <a:pt x="0" y="0"/>
                </a:cubicBezTo>
                <a:close/>
              </a:path>
            </a:pathLst>
          </a:custGeom>
          <a:solidFill>
            <a:schemeClr val="tx2">
              <a:lumMod val="60000"/>
              <a:lumOff val="40000"/>
            </a:schemeClr>
          </a:solidFill>
          <a:ln w="28575">
            <a:solidFill>
              <a:schemeClr val="tx1"/>
            </a:solidFill>
            <a:extLst>
              <a:ext uri="{C807C97D-BFC1-408E-A445-0C87EB9F89A2}">
                <ask:lineSketchStyleProps xmlns:ask="http://schemas.microsoft.com/office/drawing/2018/sketchyshapes" xmlns="" sd="3785378957">
                  <a:prstGeom prst="rect">
                    <a:avLst/>
                  </a:prstGeom>
                  <ask:type>
                    <ask:lineSketchScribble/>
                  </ask:type>
                </ask:lineSketchStyleProps>
              </a:ext>
            </a:extLst>
          </a:ln>
        </p:spPr>
        <p:txBody>
          <a:bodyPr wrap="square">
            <a:spAutoFit/>
          </a:bodyPr>
          <a:lstStyle/>
          <a:p>
            <a:pPr marL="0" lvl="0" indent="0">
              <a:buNone/>
            </a:pPr>
            <a:r>
              <a:rPr lang="en-US" sz="1400" b="1" dirty="0">
                <a:latin typeface="Oxfam TSTAR PRO Headline" panose="02000806030000020004" pitchFamily="2" charset="0"/>
              </a:rPr>
              <a:t>Women have always played significant roles in production and post-harvest processing yet, these roles are often informal, unacknowledged, or under-resourced. Conversely, in transportation, marketing and sales, women are underrepresented playing limited roles that keep them from gaining from the most profitable portions of the agriculture value chains</a:t>
            </a:r>
            <a:r>
              <a:rPr lang="en-US" sz="1400" b="1" i="1" dirty="0">
                <a:latin typeface="Oxfam TSTAR PRO Headline" panose="02000806030000020004" pitchFamily="2" charset="0"/>
              </a:rPr>
              <a:t>.</a:t>
            </a:r>
            <a:r>
              <a:rPr lang="en-US" sz="1400" b="1" i="1" dirty="0">
                <a:highlight>
                  <a:srgbClr val="00FFFF"/>
                </a:highlight>
                <a:latin typeface="Oxfam TSTAR PRO Headline" panose="02000806030000020004" pitchFamily="2" charset="0"/>
              </a:rPr>
              <a:t>(OXFAM,2020)</a:t>
            </a:r>
          </a:p>
        </p:txBody>
      </p:sp>
      <p:sp>
        <p:nvSpPr>
          <p:cNvPr id="12" name="Rectangle 11">
            <a:extLst>
              <a:ext uri="{FF2B5EF4-FFF2-40B4-BE49-F238E27FC236}">
                <a16:creationId xmlns:a16="http://schemas.microsoft.com/office/drawing/2014/main" id="{CEBFBB97-21AE-49C4-9F06-7DE408C237F2}"/>
              </a:ext>
            </a:extLst>
          </p:cNvPr>
          <p:cNvSpPr/>
          <p:nvPr/>
        </p:nvSpPr>
        <p:spPr>
          <a:xfrm>
            <a:off x="-35912" y="3741428"/>
            <a:ext cx="6938012" cy="1384995"/>
          </a:xfrm>
          <a:custGeom>
            <a:avLst/>
            <a:gdLst>
              <a:gd name="connsiteX0" fmla="*/ 0 w 6938012"/>
              <a:gd name="connsiteY0" fmla="*/ 0 h 1384995"/>
              <a:gd name="connsiteX1" fmla="*/ 370027 w 6938012"/>
              <a:gd name="connsiteY1" fmla="*/ 0 h 1384995"/>
              <a:gd name="connsiteX2" fmla="*/ 1017575 w 6938012"/>
              <a:gd name="connsiteY2" fmla="*/ 0 h 1384995"/>
              <a:gd name="connsiteX3" fmla="*/ 1526363 w 6938012"/>
              <a:gd name="connsiteY3" fmla="*/ 0 h 1384995"/>
              <a:gd name="connsiteX4" fmla="*/ 2104530 w 6938012"/>
              <a:gd name="connsiteY4" fmla="*/ 0 h 1384995"/>
              <a:gd name="connsiteX5" fmla="*/ 2821458 w 6938012"/>
              <a:gd name="connsiteY5" fmla="*/ 0 h 1384995"/>
              <a:gd name="connsiteX6" fmla="*/ 3260866 w 6938012"/>
              <a:gd name="connsiteY6" fmla="*/ 0 h 1384995"/>
              <a:gd name="connsiteX7" fmla="*/ 3908413 w 6938012"/>
              <a:gd name="connsiteY7" fmla="*/ 0 h 1384995"/>
              <a:gd name="connsiteX8" fmla="*/ 4347821 w 6938012"/>
              <a:gd name="connsiteY8" fmla="*/ 0 h 1384995"/>
              <a:gd name="connsiteX9" fmla="*/ 4925989 w 6938012"/>
              <a:gd name="connsiteY9" fmla="*/ 0 h 1384995"/>
              <a:gd name="connsiteX10" fmla="*/ 5573536 w 6938012"/>
              <a:gd name="connsiteY10" fmla="*/ 0 h 1384995"/>
              <a:gd name="connsiteX11" fmla="*/ 5943564 w 6938012"/>
              <a:gd name="connsiteY11" fmla="*/ 0 h 1384995"/>
              <a:gd name="connsiteX12" fmla="*/ 6313591 w 6938012"/>
              <a:gd name="connsiteY12" fmla="*/ 0 h 1384995"/>
              <a:gd name="connsiteX13" fmla="*/ 6938012 w 6938012"/>
              <a:gd name="connsiteY13" fmla="*/ 0 h 1384995"/>
              <a:gd name="connsiteX14" fmla="*/ 6938012 w 6938012"/>
              <a:gd name="connsiteY14" fmla="*/ 461665 h 1384995"/>
              <a:gd name="connsiteX15" fmla="*/ 6938012 w 6938012"/>
              <a:gd name="connsiteY15" fmla="*/ 937180 h 1384995"/>
              <a:gd name="connsiteX16" fmla="*/ 6938012 w 6938012"/>
              <a:gd name="connsiteY16" fmla="*/ 1384995 h 1384995"/>
              <a:gd name="connsiteX17" fmla="*/ 6290464 w 6938012"/>
              <a:gd name="connsiteY17" fmla="*/ 1384995 h 1384995"/>
              <a:gd name="connsiteX18" fmla="*/ 5642916 w 6938012"/>
              <a:gd name="connsiteY18" fmla="*/ 1384995 h 1384995"/>
              <a:gd name="connsiteX19" fmla="*/ 5064749 w 6938012"/>
              <a:gd name="connsiteY19" fmla="*/ 1384995 h 1384995"/>
              <a:gd name="connsiteX20" fmla="*/ 4347821 w 6938012"/>
              <a:gd name="connsiteY20" fmla="*/ 1384995 h 1384995"/>
              <a:gd name="connsiteX21" fmla="*/ 3630893 w 6938012"/>
              <a:gd name="connsiteY21" fmla="*/ 1384995 h 1384995"/>
              <a:gd name="connsiteX22" fmla="*/ 2983345 w 6938012"/>
              <a:gd name="connsiteY22" fmla="*/ 1384995 h 1384995"/>
              <a:gd name="connsiteX23" fmla="*/ 2335797 w 6938012"/>
              <a:gd name="connsiteY23" fmla="*/ 1384995 h 1384995"/>
              <a:gd name="connsiteX24" fmla="*/ 1688250 w 6938012"/>
              <a:gd name="connsiteY24" fmla="*/ 1384995 h 1384995"/>
              <a:gd name="connsiteX25" fmla="*/ 1248842 w 6938012"/>
              <a:gd name="connsiteY25" fmla="*/ 1384995 h 1384995"/>
              <a:gd name="connsiteX26" fmla="*/ 531914 w 6938012"/>
              <a:gd name="connsiteY26" fmla="*/ 1384995 h 1384995"/>
              <a:gd name="connsiteX27" fmla="*/ 0 w 6938012"/>
              <a:gd name="connsiteY27" fmla="*/ 1384995 h 1384995"/>
              <a:gd name="connsiteX28" fmla="*/ 0 w 6938012"/>
              <a:gd name="connsiteY28" fmla="*/ 964880 h 1384995"/>
              <a:gd name="connsiteX29" fmla="*/ 0 w 6938012"/>
              <a:gd name="connsiteY29" fmla="*/ 489365 h 1384995"/>
              <a:gd name="connsiteX30" fmla="*/ 0 w 6938012"/>
              <a:gd name="connsiteY30" fmla="*/ 0 h 1384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938012" h="1384995" fill="none" extrusionOk="0">
                <a:moveTo>
                  <a:pt x="0" y="0"/>
                </a:moveTo>
                <a:cubicBezTo>
                  <a:pt x="124988" y="-42497"/>
                  <a:pt x="291694" y="8059"/>
                  <a:pt x="370027" y="0"/>
                </a:cubicBezTo>
                <a:cubicBezTo>
                  <a:pt x="448360" y="-8059"/>
                  <a:pt x="727099" y="13342"/>
                  <a:pt x="1017575" y="0"/>
                </a:cubicBezTo>
                <a:cubicBezTo>
                  <a:pt x="1308051" y="-13342"/>
                  <a:pt x="1294495" y="10939"/>
                  <a:pt x="1526363" y="0"/>
                </a:cubicBezTo>
                <a:cubicBezTo>
                  <a:pt x="1758231" y="-10939"/>
                  <a:pt x="1864548" y="50224"/>
                  <a:pt x="2104530" y="0"/>
                </a:cubicBezTo>
                <a:cubicBezTo>
                  <a:pt x="2344512" y="-50224"/>
                  <a:pt x="2642469" y="15108"/>
                  <a:pt x="2821458" y="0"/>
                </a:cubicBezTo>
                <a:cubicBezTo>
                  <a:pt x="3000447" y="-15108"/>
                  <a:pt x="3128316" y="3876"/>
                  <a:pt x="3260866" y="0"/>
                </a:cubicBezTo>
                <a:cubicBezTo>
                  <a:pt x="3393416" y="-3876"/>
                  <a:pt x="3767684" y="23584"/>
                  <a:pt x="3908413" y="0"/>
                </a:cubicBezTo>
                <a:cubicBezTo>
                  <a:pt x="4049142" y="-23584"/>
                  <a:pt x="4162113" y="42974"/>
                  <a:pt x="4347821" y="0"/>
                </a:cubicBezTo>
                <a:cubicBezTo>
                  <a:pt x="4533529" y="-42974"/>
                  <a:pt x="4662059" y="4906"/>
                  <a:pt x="4925989" y="0"/>
                </a:cubicBezTo>
                <a:cubicBezTo>
                  <a:pt x="5189919" y="-4906"/>
                  <a:pt x="5371517" y="17032"/>
                  <a:pt x="5573536" y="0"/>
                </a:cubicBezTo>
                <a:cubicBezTo>
                  <a:pt x="5775555" y="-17032"/>
                  <a:pt x="5843217" y="35607"/>
                  <a:pt x="5943564" y="0"/>
                </a:cubicBezTo>
                <a:cubicBezTo>
                  <a:pt x="6043911" y="-35607"/>
                  <a:pt x="6198500" y="5208"/>
                  <a:pt x="6313591" y="0"/>
                </a:cubicBezTo>
                <a:cubicBezTo>
                  <a:pt x="6428682" y="-5208"/>
                  <a:pt x="6812249" y="19660"/>
                  <a:pt x="6938012" y="0"/>
                </a:cubicBezTo>
                <a:cubicBezTo>
                  <a:pt x="6977765" y="105749"/>
                  <a:pt x="6922968" y="237882"/>
                  <a:pt x="6938012" y="461665"/>
                </a:cubicBezTo>
                <a:cubicBezTo>
                  <a:pt x="6953056" y="685449"/>
                  <a:pt x="6891203" y="804904"/>
                  <a:pt x="6938012" y="937180"/>
                </a:cubicBezTo>
                <a:cubicBezTo>
                  <a:pt x="6984821" y="1069457"/>
                  <a:pt x="6929182" y="1199292"/>
                  <a:pt x="6938012" y="1384995"/>
                </a:cubicBezTo>
                <a:cubicBezTo>
                  <a:pt x="6803426" y="1424539"/>
                  <a:pt x="6504913" y="1366178"/>
                  <a:pt x="6290464" y="1384995"/>
                </a:cubicBezTo>
                <a:cubicBezTo>
                  <a:pt x="6076015" y="1403812"/>
                  <a:pt x="5924561" y="1326326"/>
                  <a:pt x="5642916" y="1384995"/>
                </a:cubicBezTo>
                <a:cubicBezTo>
                  <a:pt x="5361271" y="1443664"/>
                  <a:pt x="5296830" y="1381577"/>
                  <a:pt x="5064749" y="1384995"/>
                </a:cubicBezTo>
                <a:cubicBezTo>
                  <a:pt x="4832668" y="1388413"/>
                  <a:pt x="4567743" y="1305686"/>
                  <a:pt x="4347821" y="1384995"/>
                </a:cubicBezTo>
                <a:cubicBezTo>
                  <a:pt x="4127899" y="1464304"/>
                  <a:pt x="3958413" y="1355581"/>
                  <a:pt x="3630893" y="1384995"/>
                </a:cubicBezTo>
                <a:cubicBezTo>
                  <a:pt x="3303373" y="1414409"/>
                  <a:pt x="3259491" y="1338305"/>
                  <a:pt x="2983345" y="1384995"/>
                </a:cubicBezTo>
                <a:cubicBezTo>
                  <a:pt x="2707199" y="1431685"/>
                  <a:pt x="2495174" y="1364426"/>
                  <a:pt x="2335797" y="1384995"/>
                </a:cubicBezTo>
                <a:cubicBezTo>
                  <a:pt x="2176420" y="1405564"/>
                  <a:pt x="1990898" y="1347705"/>
                  <a:pt x="1688250" y="1384995"/>
                </a:cubicBezTo>
                <a:cubicBezTo>
                  <a:pt x="1385602" y="1422285"/>
                  <a:pt x="1395504" y="1373724"/>
                  <a:pt x="1248842" y="1384995"/>
                </a:cubicBezTo>
                <a:cubicBezTo>
                  <a:pt x="1102180" y="1396266"/>
                  <a:pt x="832977" y="1357552"/>
                  <a:pt x="531914" y="1384995"/>
                </a:cubicBezTo>
                <a:cubicBezTo>
                  <a:pt x="230851" y="1412438"/>
                  <a:pt x="142920" y="1345890"/>
                  <a:pt x="0" y="1384995"/>
                </a:cubicBezTo>
                <a:cubicBezTo>
                  <a:pt x="-1514" y="1289937"/>
                  <a:pt x="30988" y="1056311"/>
                  <a:pt x="0" y="964880"/>
                </a:cubicBezTo>
                <a:cubicBezTo>
                  <a:pt x="-30988" y="873449"/>
                  <a:pt x="56374" y="589787"/>
                  <a:pt x="0" y="489365"/>
                </a:cubicBezTo>
                <a:cubicBezTo>
                  <a:pt x="-56374" y="388944"/>
                  <a:pt x="56529" y="113133"/>
                  <a:pt x="0" y="0"/>
                </a:cubicBezTo>
                <a:close/>
              </a:path>
              <a:path w="6938012" h="1384995" stroke="0" extrusionOk="0">
                <a:moveTo>
                  <a:pt x="0" y="0"/>
                </a:moveTo>
                <a:cubicBezTo>
                  <a:pt x="192295" y="-55420"/>
                  <a:pt x="338691" y="10326"/>
                  <a:pt x="508788" y="0"/>
                </a:cubicBezTo>
                <a:cubicBezTo>
                  <a:pt x="678885" y="-10326"/>
                  <a:pt x="720955" y="6201"/>
                  <a:pt x="878815" y="0"/>
                </a:cubicBezTo>
                <a:cubicBezTo>
                  <a:pt x="1036675" y="-6201"/>
                  <a:pt x="1447669" y="76924"/>
                  <a:pt x="1595743" y="0"/>
                </a:cubicBezTo>
                <a:cubicBezTo>
                  <a:pt x="1743817" y="-76924"/>
                  <a:pt x="1981212" y="5286"/>
                  <a:pt x="2104530" y="0"/>
                </a:cubicBezTo>
                <a:cubicBezTo>
                  <a:pt x="2227848" y="-5286"/>
                  <a:pt x="2439601" y="21707"/>
                  <a:pt x="2613318" y="0"/>
                </a:cubicBezTo>
                <a:cubicBezTo>
                  <a:pt x="2787035" y="-21707"/>
                  <a:pt x="3094666" y="80073"/>
                  <a:pt x="3330246" y="0"/>
                </a:cubicBezTo>
                <a:cubicBezTo>
                  <a:pt x="3565826" y="-80073"/>
                  <a:pt x="3664840" y="12925"/>
                  <a:pt x="3769653" y="0"/>
                </a:cubicBezTo>
                <a:cubicBezTo>
                  <a:pt x="3874466" y="-12925"/>
                  <a:pt x="4187353" y="26652"/>
                  <a:pt x="4486581" y="0"/>
                </a:cubicBezTo>
                <a:cubicBezTo>
                  <a:pt x="4785809" y="-26652"/>
                  <a:pt x="4964980" y="84129"/>
                  <a:pt x="5203509" y="0"/>
                </a:cubicBezTo>
                <a:cubicBezTo>
                  <a:pt x="5442038" y="-84129"/>
                  <a:pt x="5614712" y="1410"/>
                  <a:pt x="5781677" y="0"/>
                </a:cubicBezTo>
                <a:cubicBezTo>
                  <a:pt x="5948642" y="-1410"/>
                  <a:pt x="6615843" y="114445"/>
                  <a:pt x="6938012" y="0"/>
                </a:cubicBezTo>
                <a:cubicBezTo>
                  <a:pt x="6966580" y="133890"/>
                  <a:pt x="6905896" y="338067"/>
                  <a:pt x="6938012" y="447815"/>
                </a:cubicBezTo>
                <a:cubicBezTo>
                  <a:pt x="6970128" y="557563"/>
                  <a:pt x="6891123" y="730742"/>
                  <a:pt x="6938012" y="867930"/>
                </a:cubicBezTo>
                <a:cubicBezTo>
                  <a:pt x="6984901" y="1005119"/>
                  <a:pt x="6934147" y="1257820"/>
                  <a:pt x="6938012" y="1384995"/>
                </a:cubicBezTo>
                <a:cubicBezTo>
                  <a:pt x="6712836" y="1394834"/>
                  <a:pt x="6640967" y="1329906"/>
                  <a:pt x="6359844" y="1384995"/>
                </a:cubicBezTo>
                <a:cubicBezTo>
                  <a:pt x="6078721" y="1440084"/>
                  <a:pt x="5986096" y="1325638"/>
                  <a:pt x="5781677" y="1384995"/>
                </a:cubicBezTo>
                <a:cubicBezTo>
                  <a:pt x="5577258" y="1444352"/>
                  <a:pt x="5215948" y="1352225"/>
                  <a:pt x="5064749" y="1384995"/>
                </a:cubicBezTo>
                <a:cubicBezTo>
                  <a:pt x="4913550" y="1417765"/>
                  <a:pt x="4669331" y="1366243"/>
                  <a:pt x="4486581" y="1384995"/>
                </a:cubicBezTo>
                <a:cubicBezTo>
                  <a:pt x="4303831" y="1403747"/>
                  <a:pt x="4276605" y="1376338"/>
                  <a:pt x="4116554" y="1384995"/>
                </a:cubicBezTo>
                <a:cubicBezTo>
                  <a:pt x="3956503" y="1393652"/>
                  <a:pt x="3807736" y="1342275"/>
                  <a:pt x="3677146" y="1384995"/>
                </a:cubicBezTo>
                <a:cubicBezTo>
                  <a:pt x="3546556" y="1427715"/>
                  <a:pt x="3186108" y="1370830"/>
                  <a:pt x="2960218" y="1384995"/>
                </a:cubicBezTo>
                <a:cubicBezTo>
                  <a:pt x="2734328" y="1399160"/>
                  <a:pt x="2638856" y="1352467"/>
                  <a:pt x="2382051" y="1384995"/>
                </a:cubicBezTo>
                <a:cubicBezTo>
                  <a:pt x="2125246" y="1417523"/>
                  <a:pt x="2158614" y="1369225"/>
                  <a:pt x="1942643" y="1384995"/>
                </a:cubicBezTo>
                <a:cubicBezTo>
                  <a:pt x="1726672" y="1400765"/>
                  <a:pt x="1623136" y="1319176"/>
                  <a:pt x="1364476" y="1384995"/>
                </a:cubicBezTo>
                <a:cubicBezTo>
                  <a:pt x="1105816" y="1450814"/>
                  <a:pt x="1141816" y="1351794"/>
                  <a:pt x="994448" y="1384995"/>
                </a:cubicBezTo>
                <a:cubicBezTo>
                  <a:pt x="847080" y="1418196"/>
                  <a:pt x="808391" y="1362872"/>
                  <a:pt x="624421" y="1384995"/>
                </a:cubicBezTo>
                <a:cubicBezTo>
                  <a:pt x="440451" y="1407118"/>
                  <a:pt x="292894" y="1312887"/>
                  <a:pt x="0" y="1384995"/>
                </a:cubicBezTo>
                <a:cubicBezTo>
                  <a:pt x="-935" y="1242428"/>
                  <a:pt x="8719" y="1041286"/>
                  <a:pt x="0" y="951030"/>
                </a:cubicBezTo>
                <a:cubicBezTo>
                  <a:pt x="-8719" y="860775"/>
                  <a:pt x="37854" y="561340"/>
                  <a:pt x="0" y="461665"/>
                </a:cubicBezTo>
                <a:cubicBezTo>
                  <a:pt x="-37854" y="361990"/>
                  <a:pt x="31788" y="194939"/>
                  <a:pt x="0" y="0"/>
                </a:cubicBezTo>
                <a:close/>
              </a:path>
            </a:pathLst>
          </a:custGeom>
          <a:solidFill>
            <a:schemeClr val="accent2">
              <a:lumMod val="40000"/>
              <a:lumOff val="60000"/>
            </a:schemeClr>
          </a:solidFill>
          <a:ln w="28575">
            <a:solidFill>
              <a:schemeClr val="tx1"/>
            </a:solidFill>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r>
              <a:rPr lang="en-US" sz="1400" b="1" dirty="0">
                <a:latin typeface="Oxfam TSTAR PRO Headline" panose="02000806030000020004" pitchFamily="2" charset="0"/>
              </a:rPr>
              <a:t>Women bear the brunt of the unpaid care work, and therefore undervalued, time and labor-intensive care work for the family, spending over four times as much time as men collecting water and firewood and caring for children, the sick and the elderly. Poverty then trickles down to their daughters who are often required to support their mothers in undertaking chores at home, hence perpetuating the cycle of poverty</a:t>
            </a:r>
            <a:r>
              <a:rPr lang="en-US" sz="1400" b="1" i="1" dirty="0">
                <a:latin typeface="Oxfam TSTAR PRO Headline" panose="02000806030000020004" pitchFamily="2" charset="0"/>
              </a:rPr>
              <a:t>.</a:t>
            </a:r>
            <a:r>
              <a:rPr lang="en-US" sz="1400" b="1" i="1" dirty="0">
                <a:highlight>
                  <a:srgbClr val="00FFFF"/>
                </a:highlight>
                <a:latin typeface="Oxfam TSTAR PRO Headline" panose="02000806030000020004" pitchFamily="2" charset="0"/>
              </a:rPr>
              <a:t>(OXFAM, 2018)</a:t>
            </a:r>
          </a:p>
        </p:txBody>
      </p:sp>
      <p:pic>
        <p:nvPicPr>
          <p:cNvPr id="25" name="Picture 24">
            <a:extLst>
              <a:ext uri="{FF2B5EF4-FFF2-40B4-BE49-F238E27FC236}">
                <a16:creationId xmlns:a16="http://schemas.microsoft.com/office/drawing/2014/main" id="{E083326D-1FC3-4428-A577-C33A02F96CA0}"/>
              </a:ext>
            </a:extLst>
          </p:cNvPr>
          <p:cNvPicPr>
            <a:picLocks noChangeAspect="1"/>
          </p:cNvPicPr>
          <p:nvPr/>
        </p:nvPicPr>
        <p:blipFill>
          <a:blip r:embed="rId3"/>
          <a:stretch>
            <a:fillRect/>
          </a:stretch>
        </p:blipFill>
        <p:spPr>
          <a:xfrm>
            <a:off x="733656" y="2175240"/>
            <a:ext cx="1102256" cy="1111075"/>
          </a:xfrm>
          <a:prstGeom prst="rect">
            <a:avLst/>
          </a:prstGeom>
        </p:spPr>
      </p:pic>
      <p:sp>
        <p:nvSpPr>
          <p:cNvPr id="9" name="Rectangle 8">
            <a:extLst>
              <a:ext uri="{FF2B5EF4-FFF2-40B4-BE49-F238E27FC236}">
                <a16:creationId xmlns:a16="http://schemas.microsoft.com/office/drawing/2014/main" id="{44CAA487-A52F-4254-A14B-55555150E2FC}"/>
              </a:ext>
            </a:extLst>
          </p:cNvPr>
          <p:cNvSpPr/>
          <p:nvPr/>
        </p:nvSpPr>
        <p:spPr>
          <a:xfrm>
            <a:off x="52552" y="1019503"/>
            <a:ext cx="6679688" cy="946496"/>
          </a:xfrm>
          <a:custGeom>
            <a:avLst/>
            <a:gdLst>
              <a:gd name="connsiteX0" fmla="*/ 0 w 6679688"/>
              <a:gd name="connsiteY0" fmla="*/ 0 h 946496"/>
              <a:gd name="connsiteX1" fmla="*/ 690234 w 6679688"/>
              <a:gd name="connsiteY1" fmla="*/ 0 h 946496"/>
              <a:gd name="connsiteX2" fmla="*/ 1380469 w 6679688"/>
              <a:gd name="connsiteY2" fmla="*/ 0 h 946496"/>
              <a:gd name="connsiteX3" fmla="*/ 1937110 w 6679688"/>
              <a:gd name="connsiteY3" fmla="*/ 0 h 946496"/>
              <a:gd name="connsiteX4" fmla="*/ 2560547 w 6679688"/>
              <a:gd name="connsiteY4" fmla="*/ 0 h 946496"/>
              <a:gd name="connsiteX5" fmla="*/ 3050391 w 6679688"/>
              <a:gd name="connsiteY5" fmla="*/ 0 h 946496"/>
              <a:gd name="connsiteX6" fmla="*/ 3607032 w 6679688"/>
              <a:gd name="connsiteY6" fmla="*/ 0 h 946496"/>
              <a:gd name="connsiteX7" fmla="*/ 4297266 w 6679688"/>
              <a:gd name="connsiteY7" fmla="*/ 0 h 946496"/>
              <a:gd name="connsiteX8" fmla="*/ 4720313 w 6679688"/>
              <a:gd name="connsiteY8" fmla="*/ 0 h 946496"/>
              <a:gd name="connsiteX9" fmla="*/ 5343750 w 6679688"/>
              <a:gd name="connsiteY9" fmla="*/ 0 h 946496"/>
              <a:gd name="connsiteX10" fmla="*/ 5766797 w 6679688"/>
              <a:gd name="connsiteY10" fmla="*/ 0 h 946496"/>
              <a:gd name="connsiteX11" fmla="*/ 6679688 w 6679688"/>
              <a:gd name="connsiteY11" fmla="*/ 0 h 946496"/>
              <a:gd name="connsiteX12" fmla="*/ 6679688 w 6679688"/>
              <a:gd name="connsiteY12" fmla="*/ 482713 h 946496"/>
              <a:gd name="connsiteX13" fmla="*/ 6679688 w 6679688"/>
              <a:gd name="connsiteY13" fmla="*/ 946496 h 946496"/>
              <a:gd name="connsiteX14" fmla="*/ 5989454 w 6679688"/>
              <a:gd name="connsiteY14" fmla="*/ 946496 h 946496"/>
              <a:gd name="connsiteX15" fmla="*/ 5432813 w 6679688"/>
              <a:gd name="connsiteY15" fmla="*/ 946496 h 946496"/>
              <a:gd name="connsiteX16" fmla="*/ 4876172 w 6679688"/>
              <a:gd name="connsiteY16" fmla="*/ 946496 h 946496"/>
              <a:gd name="connsiteX17" fmla="*/ 4319532 w 6679688"/>
              <a:gd name="connsiteY17" fmla="*/ 946496 h 946496"/>
              <a:gd name="connsiteX18" fmla="*/ 3762891 w 6679688"/>
              <a:gd name="connsiteY18" fmla="*/ 946496 h 946496"/>
              <a:gd name="connsiteX19" fmla="*/ 3273047 w 6679688"/>
              <a:gd name="connsiteY19" fmla="*/ 946496 h 946496"/>
              <a:gd name="connsiteX20" fmla="*/ 2649610 w 6679688"/>
              <a:gd name="connsiteY20" fmla="*/ 946496 h 946496"/>
              <a:gd name="connsiteX21" fmla="*/ 2092969 w 6679688"/>
              <a:gd name="connsiteY21" fmla="*/ 946496 h 946496"/>
              <a:gd name="connsiteX22" fmla="*/ 1402734 w 6679688"/>
              <a:gd name="connsiteY22" fmla="*/ 946496 h 946496"/>
              <a:gd name="connsiteX23" fmla="*/ 712500 w 6679688"/>
              <a:gd name="connsiteY23" fmla="*/ 946496 h 946496"/>
              <a:gd name="connsiteX24" fmla="*/ 0 w 6679688"/>
              <a:gd name="connsiteY24" fmla="*/ 946496 h 946496"/>
              <a:gd name="connsiteX25" fmla="*/ 0 w 6679688"/>
              <a:gd name="connsiteY25" fmla="*/ 463783 h 946496"/>
              <a:gd name="connsiteX26" fmla="*/ 0 w 6679688"/>
              <a:gd name="connsiteY26" fmla="*/ 0 h 946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679688" h="946496" fill="none" extrusionOk="0">
                <a:moveTo>
                  <a:pt x="0" y="0"/>
                </a:moveTo>
                <a:cubicBezTo>
                  <a:pt x="269577" y="-45189"/>
                  <a:pt x="529711" y="23067"/>
                  <a:pt x="690234" y="0"/>
                </a:cubicBezTo>
                <a:cubicBezTo>
                  <a:pt x="850757" y="-23067"/>
                  <a:pt x="1128932" y="4834"/>
                  <a:pt x="1380469" y="0"/>
                </a:cubicBezTo>
                <a:cubicBezTo>
                  <a:pt x="1632007" y="-4834"/>
                  <a:pt x="1671362" y="6102"/>
                  <a:pt x="1937110" y="0"/>
                </a:cubicBezTo>
                <a:cubicBezTo>
                  <a:pt x="2202858" y="-6102"/>
                  <a:pt x="2398054" y="30206"/>
                  <a:pt x="2560547" y="0"/>
                </a:cubicBezTo>
                <a:cubicBezTo>
                  <a:pt x="2723040" y="-30206"/>
                  <a:pt x="2850306" y="52384"/>
                  <a:pt x="3050391" y="0"/>
                </a:cubicBezTo>
                <a:cubicBezTo>
                  <a:pt x="3250476" y="-52384"/>
                  <a:pt x="3485370" y="33033"/>
                  <a:pt x="3607032" y="0"/>
                </a:cubicBezTo>
                <a:cubicBezTo>
                  <a:pt x="3728694" y="-33033"/>
                  <a:pt x="3965912" y="32826"/>
                  <a:pt x="4297266" y="0"/>
                </a:cubicBezTo>
                <a:cubicBezTo>
                  <a:pt x="4628620" y="-32826"/>
                  <a:pt x="4557072" y="32835"/>
                  <a:pt x="4720313" y="0"/>
                </a:cubicBezTo>
                <a:cubicBezTo>
                  <a:pt x="4883554" y="-32835"/>
                  <a:pt x="5164179" y="69157"/>
                  <a:pt x="5343750" y="0"/>
                </a:cubicBezTo>
                <a:cubicBezTo>
                  <a:pt x="5523321" y="-69157"/>
                  <a:pt x="5575018" y="20284"/>
                  <a:pt x="5766797" y="0"/>
                </a:cubicBezTo>
                <a:cubicBezTo>
                  <a:pt x="5958576" y="-20284"/>
                  <a:pt x="6408313" y="31723"/>
                  <a:pt x="6679688" y="0"/>
                </a:cubicBezTo>
                <a:cubicBezTo>
                  <a:pt x="6691058" y="194766"/>
                  <a:pt x="6650739" y="326725"/>
                  <a:pt x="6679688" y="482713"/>
                </a:cubicBezTo>
                <a:cubicBezTo>
                  <a:pt x="6708637" y="638701"/>
                  <a:pt x="6664837" y="761583"/>
                  <a:pt x="6679688" y="946496"/>
                </a:cubicBezTo>
                <a:cubicBezTo>
                  <a:pt x="6429753" y="958009"/>
                  <a:pt x="6267955" y="905638"/>
                  <a:pt x="5989454" y="946496"/>
                </a:cubicBezTo>
                <a:cubicBezTo>
                  <a:pt x="5710953" y="987354"/>
                  <a:pt x="5569385" y="907298"/>
                  <a:pt x="5432813" y="946496"/>
                </a:cubicBezTo>
                <a:cubicBezTo>
                  <a:pt x="5296241" y="985694"/>
                  <a:pt x="4997298" y="942145"/>
                  <a:pt x="4876172" y="946496"/>
                </a:cubicBezTo>
                <a:cubicBezTo>
                  <a:pt x="4755046" y="950847"/>
                  <a:pt x="4436891" y="914719"/>
                  <a:pt x="4319532" y="946496"/>
                </a:cubicBezTo>
                <a:cubicBezTo>
                  <a:pt x="4202173" y="978273"/>
                  <a:pt x="3946717" y="944842"/>
                  <a:pt x="3762891" y="946496"/>
                </a:cubicBezTo>
                <a:cubicBezTo>
                  <a:pt x="3579065" y="948150"/>
                  <a:pt x="3468772" y="923276"/>
                  <a:pt x="3273047" y="946496"/>
                </a:cubicBezTo>
                <a:cubicBezTo>
                  <a:pt x="3077322" y="969716"/>
                  <a:pt x="2810386" y="897112"/>
                  <a:pt x="2649610" y="946496"/>
                </a:cubicBezTo>
                <a:cubicBezTo>
                  <a:pt x="2488834" y="995880"/>
                  <a:pt x="2204332" y="924692"/>
                  <a:pt x="2092969" y="946496"/>
                </a:cubicBezTo>
                <a:cubicBezTo>
                  <a:pt x="1981606" y="968300"/>
                  <a:pt x="1607735" y="940112"/>
                  <a:pt x="1402734" y="946496"/>
                </a:cubicBezTo>
                <a:cubicBezTo>
                  <a:pt x="1197733" y="952880"/>
                  <a:pt x="920368" y="879391"/>
                  <a:pt x="712500" y="946496"/>
                </a:cubicBezTo>
                <a:cubicBezTo>
                  <a:pt x="504632" y="1013601"/>
                  <a:pt x="263297" y="880821"/>
                  <a:pt x="0" y="946496"/>
                </a:cubicBezTo>
                <a:cubicBezTo>
                  <a:pt x="-23518" y="828576"/>
                  <a:pt x="54986" y="678869"/>
                  <a:pt x="0" y="463783"/>
                </a:cubicBezTo>
                <a:cubicBezTo>
                  <a:pt x="-54986" y="248697"/>
                  <a:pt x="35193" y="120579"/>
                  <a:pt x="0" y="0"/>
                </a:cubicBezTo>
                <a:close/>
              </a:path>
              <a:path w="6679688" h="946496" stroke="0" extrusionOk="0">
                <a:moveTo>
                  <a:pt x="0" y="0"/>
                </a:moveTo>
                <a:cubicBezTo>
                  <a:pt x="205456" y="-9037"/>
                  <a:pt x="331284" y="25615"/>
                  <a:pt x="489844" y="0"/>
                </a:cubicBezTo>
                <a:cubicBezTo>
                  <a:pt x="648404" y="-25615"/>
                  <a:pt x="702188" y="5549"/>
                  <a:pt x="846094" y="0"/>
                </a:cubicBezTo>
                <a:cubicBezTo>
                  <a:pt x="990000" y="-5549"/>
                  <a:pt x="1236301" y="3078"/>
                  <a:pt x="1536328" y="0"/>
                </a:cubicBezTo>
                <a:cubicBezTo>
                  <a:pt x="1836355" y="-3078"/>
                  <a:pt x="1868671" y="50401"/>
                  <a:pt x="2026172" y="0"/>
                </a:cubicBezTo>
                <a:cubicBezTo>
                  <a:pt x="2183673" y="-50401"/>
                  <a:pt x="2316924" y="4203"/>
                  <a:pt x="2516016" y="0"/>
                </a:cubicBezTo>
                <a:cubicBezTo>
                  <a:pt x="2715108" y="-4203"/>
                  <a:pt x="3046875" y="79531"/>
                  <a:pt x="3206250" y="0"/>
                </a:cubicBezTo>
                <a:cubicBezTo>
                  <a:pt x="3365625" y="-79531"/>
                  <a:pt x="3429252" y="33116"/>
                  <a:pt x="3629297" y="0"/>
                </a:cubicBezTo>
                <a:cubicBezTo>
                  <a:pt x="3829342" y="-33116"/>
                  <a:pt x="4162363" y="5541"/>
                  <a:pt x="4319532" y="0"/>
                </a:cubicBezTo>
                <a:cubicBezTo>
                  <a:pt x="4476701" y="-5541"/>
                  <a:pt x="4686860" y="7098"/>
                  <a:pt x="5009766" y="0"/>
                </a:cubicBezTo>
                <a:cubicBezTo>
                  <a:pt x="5332672" y="-7098"/>
                  <a:pt x="5386954" y="58319"/>
                  <a:pt x="5566407" y="0"/>
                </a:cubicBezTo>
                <a:cubicBezTo>
                  <a:pt x="5745860" y="-58319"/>
                  <a:pt x="6143894" y="30971"/>
                  <a:pt x="6679688" y="0"/>
                </a:cubicBezTo>
                <a:cubicBezTo>
                  <a:pt x="6717695" y="199079"/>
                  <a:pt x="6678844" y="276688"/>
                  <a:pt x="6679688" y="463783"/>
                </a:cubicBezTo>
                <a:cubicBezTo>
                  <a:pt x="6680532" y="650878"/>
                  <a:pt x="6646565" y="779961"/>
                  <a:pt x="6679688" y="946496"/>
                </a:cubicBezTo>
                <a:cubicBezTo>
                  <a:pt x="6503713" y="993980"/>
                  <a:pt x="6382568" y="892844"/>
                  <a:pt x="6123047" y="946496"/>
                </a:cubicBezTo>
                <a:cubicBezTo>
                  <a:pt x="5863526" y="1000148"/>
                  <a:pt x="5810815" y="902340"/>
                  <a:pt x="5700000" y="946496"/>
                </a:cubicBezTo>
                <a:cubicBezTo>
                  <a:pt x="5589185" y="990652"/>
                  <a:pt x="5328218" y="879898"/>
                  <a:pt x="5143360" y="946496"/>
                </a:cubicBezTo>
                <a:cubicBezTo>
                  <a:pt x="4958502" y="1013094"/>
                  <a:pt x="4646883" y="907717"/>
                  <a:pt x="4453125" y="946496"/>
                </a:cubicBezTo>
                <a:cubicBezTo>
                  <a:pt x="4259367" y="985275"/>
                  <a:pt x="4074225" y="891028"/>
                  <a:pt x="3896485" y="946496"/>
                </a:cubicBezTo>
                <a:cubicBezTo>
                  <a:pt x="3718745" y="1001964"/>
                  <a:pt x="3675648" y="910873"/>
                  <a:pt x="3540235" y="946496"/>
                </a:cubicBezTo>
                <a:cubicBezTo>
                  <a:pt x="3404822" y="982119"/>
                  <a:pt x="3216579" y="927262"/>
                  <a:pt x="3117188" y="946496"/>
                </a:cubicBezTo>
                <a:cubicBezTo>
                  <a:pt x="3017797" y="965730"/>
                  <a:pt x="2716933" y="873011"/>
                  <a:pt x="2426953" y="946496"/>
                </a:cubicBezTo>
                <a:cubicBezTo>
                  <a:pt x="2136973" y="1019981"/>
                  <a:pt x="2029891" y="909170"/>
                  <a:pt x="1870313" y="946496"/>
                </a:cubicBezTo>
                <a:cubicBezTo>
                  <a:pt x="1710735" y="983822"/>
                  <a:pt x="1575503" y="922851"/>
                  <a:pt x="1447266" y="946496"/>
                </a:cubicBezTo>
                <a:cubicBezTo>
                  <a:pt x="1319029" y="970141"/>
                  <a:pt x="1070679" y="932622"/>
                  <a:pt x="890625" y="946496"/>
                </a:cubicBezTo>
                <a:cubicBezTo>
                  <a:pt x="710571" y="960370"/>
                  <a:pt x="608741" y="927212"/>
                  <a:pt x="534375" y="946496"/>
                </a:cubicBezTo>
                <a:cubicBezTo>
                  <a:pt x="460009" y="965780"/>
                  <a:pt x="234701" y="915341"/>
                  <a:pt x="0" y="946496"/>
                </a:cubicBezTo>
                <a:cubicBezTo>
                  <a:pt x="-52206" y="753338"/>
                  <a:pt x="55785" y="630636"/>
                  <a:pt x="0" y="473248"/>
                </a:cubicBezTo>
                <a:cubicBezTo>
                  <a:pt x="-55785" y="315860"/>
                  <a:pt x="13475" y="122805"/>
                  <a:pt x="0" y="0"/>
                </a:cubicBezTo>
                <a:close/>
              </a:path>
            </a:pathLst>
          </a:custGeom>
          <a:solidFill>
            <a:srgbClr val="92D050"/>
          </a:solidFill>
          <a:ln w="25400">
            <a:solidFill>
              <a:schemeClr val="tx1"/>
            </a:solidFill>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pPr marL="0" lvl="0" indent="0">
              <a:buNone/>
            </a:pPr>
            <a:r>
              <a:rPr lang="en-US" sz="1400" b="1" dirty="0">
                <a:latin typeface="Oxfam TSTAR PRO Headline" panose="02000806030000020004" pitchFamily="2" charset="0"/>
              </a:rPr>
              <a:t>Prior to COVID-19, already women-owned businesses were 5.9 percentage points more likely to have closed their businesses than male-owned businesses. In the Sub-Saharan African countries, 34% of male-owned SMEs were temporarily closed compared to 43% of female-owned SMEs </a:t>
            </a:r>
            <a:r>
              <a:rPr lang="en-US" sz="1400" b="1" i="1" dirty="0">
                <a:highlight>
                  <a:srgbClr val="00FFFF"/>
                </a:highlight>
                <a:latin typeface="Oxfam TSTAR PRO Headline" panose="02000806030000020004" pitchFamily="2" charset="0"/>
              </a:rPr>
              <a:t>(WB,2020)</a:t>
            </a:r>
            <a:endParaRPr lang="en-US" sz="1400" i="1" dirty="0">
              <a:highlight>
                <a:srgbClr val="00FFFF"/>
              </a:highlight>
              <a:latin typeface="Oxfam TSTAR PRO Headline" panose="02000806030000020004" pitchFamily="2" charset="0"/>
            </a:endParaRPr>
          </a:p>
        </p:txBody>
      </p:sp>
      <p:pic>
        <p:nvPicPr>
          <p:cNvPr id="32" name="Graphic 31" descr="Group of women">
            <a:extLst>
              <a:ext uri="{FF2B5EF4-FFF2-40B4-BE49-F238E27FC236}">
                <a16:creationId xmlns:a16="http://schemas.microsoft.com/office/drawing/2014/main" id="{B8EA95D0-4895-478C-9696-C1C331140C72}"/>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6938012" y="3979128"/>
            <a:ext cx="914400" cy="914400"/>
          </a:xfrm>
          <a:prstGeom prst="rect">
            <a:avLst/>
          </a:prstGeom>
        </p:spPr>
      </p:pic>
      <p:pic>
        <p:nvPicPr>
          <p:cNvPr id="34" name="Graphic 33" descr="Female">
            <a:extLst>
              <a:ext uri="{FF2B5EF4-FFF2-40B4-BE49-F238E27FC236}">
                <a16:creationId xmlns:a16="http://schemas.microsoft.com/office/drawing/2014/main" id="{963F0932-6791-45E4-AA48-7FB53814F876}"/>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7466136" y="4103290"/>
            <a:ext cx="914400" cy="914400"/>
          </a:xfrm>
          <a:prstGeom prst="rect">
            <a:avLst/>
          </a:prstGeom>
        </p:spPr>
      </p:pic>
      <p:pic>
        <p:nvPicPr>
          <p:cNvPr id="36" name="Graphic 35" descr="Downward trend">
            <a:extLst>
              <a:ext uri="{FF2B5EF4-FFF2-40B4-BE49-F238E27FC236}">
                <a16:creationId xmlns:a16="http://schemas.microsoft.com/office/drawing/2014/main" id="{8CE893E9-4850-472E-BF83-6385E4B01743}"/>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6720904" y="939782"/>
            <a:ext cx="1202432" cy="1202432"/>
          </a:xfrm>
          <a:prstGeom prst="rect">
            <a:avLst/>
          </a:prstGeom>
        </p:spPr>
      </p:pic>
      <p:pic>
        <p:nvPicPr>
          <p:cNvPr id="38" name="Graphic 37" descr="Rainy scene">
            <a:extLst>
              <a:ext uri="{FF2B5EF4-FFF2-40B4-BE49-F238E27FC236}">
                <a16:creationId xmlns:a16="http://schemas.microsoft.com/office/drawing/2014/main" id="{C172E5F5-E618-4F6C-AFA2-501BC9367DE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921512" y="5831065"/>
            <a:ext cx="914400" cy="914400"/>
          </a:xfrm>
          <a:prstGeom prst="rect">
            <a:avLst/>
          </a:prstGeom>
        </p:spPr>
      </p:pic>
      <p:pic>
        <p:nvPicPr>
          <p:cNvPr id="40" name="Graphic 39" descr="Hill scene">
            <a:extLst>
              <a:ext uri="{FF2B5EF4-FFF2-40B4-BE49-F238E27FC236}">
                <a16:creationId xmlns:a16="http://schemas.microsoft.com/office/drawing/2014/main" id="{831444CB-99A7-40F3-877F-4CFFA3587B1F}"/>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xmlns="" r:embed="rId13"/>
              </a:ext>
            </a:extLst>
          </a:blip>
          <a:stretch>
            <a:fillRect/>
          </a:stretch>
        </p:blipFill>
        <p:spPr>
          <a:xfrm>
            <a:off x="0" y="5831065"/>
            <a:ext cx="914400" cy="914400"/>
          </a:xfrm>
          <a:prstGeom prst="rect">
            <a:avLst/>
          </a:prstGeom>
        </p:spPr>
      </p:pic>
      <p:sp>
        <p:nvSpPr>
          <p:cNvPr id="42" name="Rectangle 41">
            <a:extLst>
              <a:ext uri="{FF2B5EF4-FFF2-40B4-BE49-F238E27FC236}">
                <a16:creationId xmlns:a16="http://schemas.microsoft.com/office/drawing/2014/main" id="{1DC78B94-F358-4EF5-8932-41691BFE435E}"/>
              </a:ext>
            </a:extLst>
          </p:cNvPr>
          <p:cNvSpPr/>
          <p:nvPr/>
        </p:nvSpPr>
        <p:spPr>
          <a:xfrm>
            <a:off x="1979712" y="5230180"/>
            <a:ext cx="6938012" cy="1384995"/>
          </a:xfrm>
          <a:custGeom>
            <a:avLst/>
            <a:gdLst>
              <a:gd name="connsiteX0" fmla="*/ 0 w 6938012"/>
              <a:gd name="connsiteY0" fmla="*/ 0 h 1384995"/>
              <a:gd name="connsiteX1" fmla="*/ 370027 w 6938012"/>
              <a:gd name="connsiteY1" fmla="*/ 0 h 1384995"/>
              <a:gd name="connsiteX2" fmla="*/ 1017575 w 6938012"/>
              <a:gd name="connsiteY2" fmla="*/ 0 h 1384995"/>
              <a:gd name="connsiteX3" fmla="*/ 1526363 w 6938012"/>
              <a:gd name="connsiteY3" fmla="*/ 0 h 1384995"/>
              <a:gd name="connsiteX4" fmla="*/ 2104530 w 6938012"/>
              <a:gd name="connsiteY4" fmla="*/ 0 h 1384995"/>
              <a:gd name="connsiteX5" fmla="*/ 2821458 w 6938012"/>
              <a:gd name="connsiteY5" fmla="*/ 0 h 1384995"/>
              <a:gd name="connsiteX6" fmla="*/ 3260866 w 6938012"/>
              <a:gd name="connsiteY6" fmla="*/ 0 h 1384995"/>
              <a:gd name="connsiteX7" fmla="*/ 3908413 w 6938012"/>
              <a:gd name="connsiteY7" fmla="*/ 0 h 1384995"/>
              <a:gd name="connsiteX8" fmla="*/ 4347821 w 6938012"/>
              <a:gd name="connsiteY8" fmla="*/ 0 h 1384995"/>
              <a:gd name="connsiteX9" fmla="*/ 4925989 w 6938012"/>
              <a:gd name="connsiteY9" fmla="*/ 0 h 1384995"/>
              <a:gd name="connsiteX10" fmla="*/ 5573536 w 6938012"/>
              <a:gd name="connsiteY10" fmla="*/ 0 h 1384995"/>
              <a:gd name="connsiteX11" fmla="*/ 5943564 w 6938012"/>
              <a:gd name="connsiteY11" fmla="*/ 0 h 1384995"/>
              <a:gd name="connsiteX12" fmla="*/ 6313591 w 6938012"/>
              <a:gd name="connsiteY12" fmla="*/ 0 h 1384995"/>
              <a:gd name="connsiteX13" fmla="*/ 6938012 w 6938012"/>
              <a:gd name="connsiteY13" fmla="*/ 0 h 1384995"/>
              <a:gd name="connsiteX14" fmla="*/ 6938012 w 6938012"/>
              <a:gd name="connsiteY14" fmla="*/ 461665 h 1384995"/>
              <a:gd name="connsiteX15" fmla="*/ 6938012 w 6938012"/>
              <a:gd name="connsiteY15" fmla="*/ 937180 h 1384995"/>
              <a:gd name="connsiteX16" fmla="*/ 6938012 w 6938012"/>
              <a:gd name="connsiteY16" fmla="*/ 1384995 h 1384995"/>
              <a:gd name="connsiteX17" fmla="*/ 6290464 w 6938012"/>
              <a:gd name="connsiteY17" fmla="*/ 1384995 h 1384995"/>
              <a:gd name="connsiteX18" fmla="*/ 5642916 w 6938012"/>
              <a:gd name="connsiteY18" fmla="*/ 1384995 h 1384995"/>
              <a:gd name="connsiteX19" fmla="*/ 5064749 w 6938012"/>
              <a:gd name="connsiteY19" fmla="*/ 1384995 h 1384995"/>
              <a:gd name="connsiteX20" fmla="*/ 4347821 w 6938012"/>
              <a:gd name="connsiteY20" fmla="*/ 1384995 h 1384995"/>
              <a:gd name="connsiteX21" fmla="*/ 3630893 w 6938012"/>
              <a:gd name="connsiteY21" fmla="*/ 1384995 h 1384995"/>
              <a:gd name="connsiteX22" fmla="*/ 2983345 w 6938012"/>
              <a:gd name="connsiteY22" fmla="*/ 1384995 h 1384995"/>
              <a:gd name="connsiteX23" fmla="*/ 2335797 w 6938012"/>
              <a:gd name="connsiteY23" fmla="*/ 1384995 h 1384995"/>
              <a:gd name="connsiteX24" fmla="*/ 1688250 w 6938012"/>
              <a:gd name="connsiteY24" fmla="*/ 1384995 h 1384995"/>
              <a:gd name="connsiteX25" fmla="*/ 1248842 w 6938012"/>
              <a:gd name="connsiteY25" fmla="*/ 1384995 h 1384995"/>
              <a:gd name="connsiteX26" fmla="*/ 531914 w 6938012"/>
              <a:gd name="connsiteY26" fmla="*/ 1384995 h 1384995"/>
              <a:gd name="connsiteX27" fmla="*/ 0 w 6938012"/>
              <a:gd name="connsiteY27" fmla="*/ 1384995 h 1384995"/>
              <a:gd name="connsiteX28" fmla="*/ 0 w 6938012"/>
              <a:gd name="connsiteY28" fmla="*/ 964880 h 1384995"/>
              <a:gd name="connsiteX29" fmla="*/ 0 w 6938012"/>
              <a:gd name="connsiteY29" fmla="*/ 489365 h 1384995"/>
              <a:gd name="connsiteX30" fmla="*/ 0 w 6938012"/>
              <a:gd name="connsiteY30" fmla="*/ 0 h 1384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938012" h="1384995" fill="none" extrusionOk="0">
                <a:moveTo>
                  <a:pt x="0" y="0"/>
                </a:moveTo>
                <a:cubicBezTo>
                  <a:pt x="124988" y="-42497"/>
                  <a:pt x="291694" y="8059"/>
                  <a:pt x="370027" y="0"/>
                </a:cubicBezTo>
                <a:cubicBezTo>
                  <a:pt x="448360" y="-8059"/>
                  <a:pt x="727099" y="13342"/>
                  <a:pt x="1017575" y="0"/>
                </a:cubicBezTo>
                <a:cubicBezTo>
                  <a:pt x="1308051" y="-13342"/>
                  <a:pt x="1294495" y="10939"/>
                  <a:pt x="1526363" y="0"/>
                </a:cubicBezTo>
                <a:cubicBezTo>
                  <a:pt x="1758231" y="-10939"/>
                  <a:pt x="1864548" y="50224"/>
                  <a:pt x="2104530" y="0"/>
                </a:cubicBezTo>
                <a:cubicBezTo>
                  <a:pt x="2344512" y="-50224"/>
                  <a:pt x="2642469" y="15108"/>
                  <a:pt x="2821458" y="0"/>
                </a:cubicBezTo>
                <a:cubicBezTo>
                  <a:pt x="3000447" y="-15108"/>
                  <a:pt x="3128316" y="3876"/>
                  <a:pt x="3260866" y="0"/>
                </a:cubicBezTo>
                <a:cubicBezTo>
                  <a:pt x="3393416" y="-3876"/>
                  <a:pt x="3767684" y="23584"/>
                  <a:pt x="3908413" y="0"/>
                </a:cubicBezTo>
                <a:cubicBezTo>
                  <a:pt x="4049142" y="-23584"/>
                  <a:pt x="4162113" y="42974"/>
                  <a:pt x="4347821" y="0"/>
                </a:cubicBezTo>
                <a:cubicBezTo>
                  <a:pt x="4533529" y="-42974"/>
                  <a:pt x="4662059" y="4906"/>
                  <a:pt x="4925989" y="0"/>
                </a:cubicBezTo>
                <a:cubicBezTo>
                  <a:pt x="5189919" y="-4906"/>
                  <a:pt x="5371517" y="17032"/>
                  <a:pt x="5573536" y="0"/>
                </a:cubicBezTo>
                <a:cubicBezTo>
                  <a:pt x="5775555" y="-17032"/>
                  <a:pt x="5843217" y="35607"/>
                  <a:pt x="5943564" y="0"/>
                </a:cubicBezTo>
                <a:cubicBezTo>
                  <a:pt x="6043911" y="-35607"/>
                  <a:pt x="6198500" y="5208"/>
                  <a:pt x="6313591" y="0"/>
                </a:cubicBezTo>
                <a:cubicBezTo>
                  <a:pt x="6428682" y="-5208"/>
                  <a:pt x="6812249" y="19660"/>
                  <a:pt x="6938012" y="0"/>
                </a:cubicBezTo>
                <a:cubicBezTo>
                  <a:pt x="6977765" y="105749"/>
                  <a:pt x="6922968" y="237882"/>
                  <a:pt x="6938012" y="461665"/>
                </a:cubicBezTo>
                <a:cubicBezTo>
                  <a:pt x="6953056" y="685449"/>
                  <a:pt x="6891203" y="804904"/>
                  <a:pt x="6938012" y="937180"/>
                </a:cubicBezTo>
                <a:cubicBezTo>
                  <a:pt x="6984821" y="1069457"/>
                  <a:pt x="6929182" y="1199292"/>
                  <a:pt x="6938012" y="1384995"/>
                </a:cubicBezTo>
                <a:cubicBezTo>
                  <a:pt x="6803426" y="1424539"/>
                  <a:pt x="6504913" y="1366178"/>
                  <a:pt x="6290464" y="1384995"/>
                </a:cubicBezTo>
                <a:cubicBezTo>
                  <a:pt x="6076015" y="1403812"/>
                  <a:pt x="5924561" y="1326326"/>
                  <a:pt x="5642916" y="1384995"/>
                </a:cubicBezTo>
                <a:cubicBezTo>
                  <a:pt x="5361271" y="1443664"/>
                  <a:pt x="5296830" y="1381577"/>
                  <a:pt x="5064749" y="1384995"/>
                </a:cubicBezTo>
                <a:cubicBezTo>
                  <a:pt x="4832668" y="1388413"/>
                  <a:pt x="4567743" y="1305686"/>
                  <a:pt x="4347821" y="1384995"/>
                </a:cubicBezTo>
                <a:cubicBezTo>
                  <a:pt x="4127899" y="1464304"/>
                  <a:pt x="3958413" y="1355581"/>
                  <a:pt x="3630893" y="1384995"/>
                </a:cubicBezTo>
                <a:cubicBezTo>
                  <a:pt x="3303373" y="1414409"/>
                  <a:pt x="3259491" y="1338305"/>
                  <a:pt x="2983345" y="1384995"/>
                </a:cubicBezTo>
                <a:cubicBezTo>
                  <a:pt x="2707199" y="1431685"/>
                  <a:pt x="2495174" y="1364426"/>
                  <a:pt x="2335797" y="1384995"/>
                </a:cubicBezTo>
                <a:cubicBezTo>
                  <a:pt x="2176420" y="1405564"/>
                  <a:pt x="1990898" y="1347705"/>
                  <a:pt x="1688250" y="1384995"/>
                </a:cubicBezTo>
                <a:cubicBezTo>
                  <a:pt x="1385602" y="1422285"/>
                  <a:pt x="1395504" y="1373724"/>
                  <a:pt x="1248842" y="1384995"/>
                </a:cubicBezTo>
                <a:cubicBezTo>
                  <a:pt x="1102180" y="1396266"/>
                  <a:pt x="832977" y="1357552"/>
                  <a:pt x="531914" y="1384995"/>
                </a:cubicBezTo>
                <a:cubicBezTo>
                  <a:pt x="230851" y="1412438"/>
                  <a:pt x="142920" y="1345890"/>
                  <a:pt x="0" y="1384995"/>
                </a:cubicBezTo>
                <a:cubicBezTo>
                  <a:pt x="-1514" y="1289937"/>
                  <a:pt x="30988" y="1056311"/>
                  <a:pt x="0" y="964880"/>
                </a:cubicBezTo>
                <a:cubicBezTo>
                  <a:pt x="-30988" y="873449"/>
                  <a:pt x="56374" y="589787"/>
                  <a:pt x="0" y="489365"/>
                </a:cubicBezTo>
                <a:cubicBezTo>
                  <a:pt x="-56374" y="388944"/>
                  <a:pt x="56529" y="113133"/>
                  <a:pt x="0" y="0"/>
                </a:cubicBezTo>
                <a:close/>
              </a:path>
              <a:path w="6938012" h="1384995" stroke="0" extrusionOk="0">
                <a:moveTo>
                  <a:pt x="0" y="0"/>
                </a:moveTo>
                <a:cubicBezTo>
                  <a:pt x="192295" y="-55420"/>
                  <a:pt x="338691" y="10326"/>
                  <a:pt x="508788" y="0"/>
                </a:cubicBezTo>
                <a:cubicBezTo>
                  <a:pt x="678885" y="-10326"/>
                  <a:pt x="720955" y="6201"/>
                  <a:pt x="878815" y="0"/>
                </a:cubicBezTo>
                <a:cubicBezTo>
                  <a:pt x="1036675" y="-6201"/>
                  <a:pt x="1447669" y="76924"/>
                  <a:pt x="1595743" y="0"/>
                </a:cubicBezTo>
                <a:cubicBezTo>
                  <a:pt x="1743817" y="-76924"/>
                  <a:pt x="1981212" y="5286"/>
                  <a:pt x="2104530" y="0"/>
                </a:cubicBezTo>
                <a:cubicBezTo>
                  <a:pt x="2227848" y="-5286"/>
                  <a:pt x="2439601" y="21707"/>
                  <a:pt x="2613318" y="0"/>
                </a:cubicBezTo>
                <a:cubicBezTo>
                  <a:pt x="2787035" y="-21707"/>
                  <a:pt x="3094666" y="80073"/>
                  <a:pt x="3330246" y="0"/>
                </a:cubicBezTo>
                <a:cubicBezTo>
                  <a:pt x="3565826" y="-80073"/>
                  <a:pt x="3664840" y="12925"/>
                  <a:pt x="3769653" y="0"/>
                </a:cubicBezTo>
                <a:cubicBezTo>
                  <a:pt x="3874466" y="-12925"/>
                  <a:pt x="4187353" y="26652"/>
                  <a:pt x="4486581" y="0"/>
                </a:cubicBezTo>
                <a:cubicBezTo>
                  <a:pt x="4785809" y="-26652"/>
                  <a:pt x="4964980" y="84129"/>
                  <a:pt x="5203509" y="0"/>
                </a:cubicBezTo>
                <a:cubicBezTo>
                  <a:pt x="5442038" y="-84129"/>
                  <a:pt x="5614712" y="1410"/>
                  <a:pt x="5781677" y="0"/>
                </a:cubicBezTo>
                <a:cubicBezTo>
                  <a:pt x="5948642" y="-1410"/>
                  <a:pt x="6615843" y="114445"/>
                  <a:pt x="6938012" y="0"/>
                </a:cubicBezTo>
                <a:cubicBezTo>
                  <a:pt x="6966580" y="133890"/>
                  <a:pt x="6905896" y="338067"/>
                  <a:pt x="6938012" y="447815"/>
                </a:cubicBezTo>
                <a:cubicBezTo>
                  <a:pt x="6970128" y="557563"/>
                  <a:pt x="6891123" y="730742"/>
                  <a:pt x="6938012" y="867930"/>
                </a:cubicBezTo>
                <a:cubicBezTo>
                  <a:pt x="6984901" y="1005119"/>
                  <a:pt x="6934147" y="1257820"/>
                  <a:pt x="6938012" y="1384995"/>
                </a:cubicBezTo>
                <a:cubicBezTo>
                  <a:pt x="6712836" y="1394834"/>
                  <a:pt x="6640967" y="1329906"/>
                  <a:pt x="6359844" y="1384995"/>
                </a:cubicBezTo>
                <a:cubicBezTo>
                  <a:pt x="6078721" y="1440084"/>
                  <a:pt x="5986096" y="1325638"/>
                  <a:pt x="5781677" y="1384995"/>
                </a:cubicBezTo>
                <a:cubicBezTo>
                  <a:pt x="5577258" y="1444352"/>
                  <a:pt x="5215948" y="1352225"/>
                  <a:pt x="5064749" y="1384995"/>
                </a:cubicBezTo>
                <a:cubicBezTo>
                  <a:pt x="4913550" y="1417765"/>
                  <a:pt x="4669331" y="1366243"/>
                  <a:pt x="4486581" y="1384995"/>
                </a:cubicBezTo>
                <a:cubicBezTo>
                  <a:pt x="4303831" y="1403747"/>
                  <a:pt x="4276605" y="1376338"/>
                  <a:pt x="4116554" y="1384995"/>
                </a:cubicBezTo>
                <a:cubicBezTo>
                  <a:pt x="3956503" y="1393652"/>
                  <a:pt x="3807736" y="1342275"/>
                  <a:pt x="3677146" y="1384995"/>
                </a:cubicBezTo>
                <a:cubicBezTo>
                  <a:pt x="3546556" y="1427715"/>
                  <a:pt x="3186108" y="1370830"/>
                  <a:pt x="2960218" y="1384995"/>
                </a:cubicBezTo>
                <a:cubicBezTo>
                  <a:pt x="2734328" y="1399160"/>
                  <a:pt x="2638856" y="1352467"/>
                  <a:pt x="2382051" y="1384995"/>
                </a:cubicBezTo>
                <a:cubicBezTo>
                  <a:pt x="2125246" y="1417523"/>
                  <a:pt x="2158614" y="1369225"/>
                  <a:pt x="1942643" y="1384995"/>
                </a:cubicBezTo>
                <a:cubicBezTo>
                  <a:pt x="1726672" y="1400765"/>
                  <a:pt x="1623136" y="1319176"/>
                  <a:pt x="1364476" y="1384995"/>
                </a:cubicBezTo>
                <a:cubicBezTo>
                  <a:pt x="1105816" y="1450814"/>
                  <a:pt x="1141816" y="1351794"/>
                  <a:pt x="994448" y="1384995"/>
                </a:cubicBezTo>
                <a:cubicBezTo>
                  <a:pt x="847080" y="1418196"/>
                  <a:pt x="808391" y="1362872"/>
                  <a:pt x="624421" y="1384995"/>
                </a:cubicBezTo>
                <a:cubicBezTo>
                  <a:pt x="440451" y="1407118"/>
                  <a:pt x="292894" y="1312887"/>
                  <a:pt x="0" y="1384995"/>
                </a:cubicBezTo>
                <a:cubicBezTo>
                  <a:pt x="-935" y="1242428"/>
                  <a:pt x="8719" y="1041286"/>
                  <a:pt x="0" y="951030"/>
                </a:cubicBezTo>
                <a:cubicBezTo>
                  <a:pt x="-8719" y="860775"/>
                  <a:pt x="37854" y="561340"/>
                  <a:pt x="0" y="461665"/>
                </a:cubicBezTo>
                <a:cubicBezTo>
                  <a:pt x="-37854" y="361990"/>
                  <a:pt x="31788" y="194939"/>
                  <a:pt x="0" y="0"/>
                </a:cubicBezTo>
                <a:close/>
              </a:path>
            </a:pathLst>
          </a:custGeom>
          <a:solidFill>
            <a:srgbClr val="FFFF00"/>
          </a:solidFill>
          <a:ln w="28575">
            <a:solidFill>
              <a:schemeClr val="tx1"/>
            </a:solidFill>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r>
              <a:rPr lang="en-US" sz="1400" b="1" dirty="0">
                <a:latin typeface="Oxfam TSTAR PRO Headline" panose="02000806030000020004" pitchFamily="2" charset="0"/>
              </a:rPr>
              <a:t>Majority of the poor in Rwanda’s population depend directly on access to natural resources, and they are vulnerable to environment-related shocks, such as droughts, heavy rainfall, landslides and floods. Environmental degradation, lack of access to, or competition over natural resources, are environmental factors that negatively affect their livelihood opportunities</a:t>
            </a:r>
            <a:r>
              <a:rPr lang="en-US" sz="1400" b="1" i="1" dirty="0"/>
              <a:t>.(</a:t>
            </a:r>
            <a:r>
              <a:rPr lang="en-US" sz="1400" b="1" i="1" dirty="0">
                <a:highlight>
                  <a:srgbClr val="00FFFF"/>
                </a:highlight>
                <a:latin typeface="Oxfam TSTAR PRO Headline" panose="02000806030000020004" pitchFamily="2" charset="0"/>
              </a:rPr>
              <a:t>SIDA, 2019)</a:t>
            </a:r>
          </a:p>
        </p:txBody>
      </p:sp>
    </p:spTree>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Arrow: Striped Right 10">
            <a:extLst>
              <a:ext uri="{FF2B5EF4-FFF2-40B4-BE49-F238E27FC236}">
                <a16:creationId xmlns:a16="http://schemas.microsoft.com/office/drawing/2014/main" id="{CF3AC306-5F5F-48A6-9FBE-167DE248DAB7}"/>
              </a:ext>
            </a:extLst>
          </p:cNvPr>
          <p:cNvSpPr/>
          <p:nvPr/>
        </p:nvSpPr>
        <p:spPr bwMode="auto">
          <a:xfrm flipH="1">
            <a:off x="5940152" y="3789040"/>
            <a:ext cx="3092688" cy="2266418"/>
          </a:xfrm>
          <a:prstGeom prst="stripedRightArrow">
            <a:avLst>
              <a:gd name="adj1" fmla="val 55379"/>
              <a:gd name="adj2" fmla="val 15732"/>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effectLst/>
                <a:latin typeface="Oxfam TSTAR PRO Headline" panose="02000806030000020004" pitchFamily="2" charset="0"/>
              </a:rPr>
              <a:t>Selected findings from Oxfam’s assessment of supported enterprises in four districts of Rwanda – </a:t>
            </a:r>
            <a:r>
              <a:rPr kumimoji="0" lang="en-GB" sz="1800" b="1" i="0" u="none" strike="noStrike" cap="none" normalizeH="0" baseline="0" dirty="0">
                <a:ln>
                  <a:noFill/>
                </a:ln>
                <a:effectLst/>
                <a:latin typeface="Oxfam TSTAR PRO Headline" panose="02000806030000020004" pitchFamily="2" charset="0"/>
              </a:rPr>
              <a:t>April 2021</a:t>
            </a:r>
            <a:endParaRPr kumimoji="0" lang="en-US" sz="1800" b="1" i="0" u="none" strike="noStrike" cap="none" normalizeH="0" baseline="0" dirty="0">
              <a:ln>
                <a:noFill/>
              </a:ln>
              <a:effectLst/>
              <a:latin typeface="Oxfam TSTAR PRO Headline" panose="02000806030000020004" pitchFamily="2" charset="0"/>
            </a:endParaRPr>
          </a:p>
        </p:txBody>
      </p:sp>
      <p:pic>
        <p:nvPicPr>
          <p:cNvPr id="14" name="Picture 13">
            <a:extLst>
              <a:ext uri="{FF2B5EF4-FFF2-40B4-BE49-F238E27FC236}">
                <a16:creationId xmlns:a16="http://schemas.microsoft.com/office/drawing/2014/main" id="{16F538BD-6462-47B0-B292-3A14969018F7}"/>
              </a:ext>
            </a:extLst>
          </p:cNvPr>
          <p:cNvPicPr>
            <a:picLocks noChangeAspect="1"/>
          </p:cNvPicPr>
          <p:nvPr/>
        </p:nvPicPr>
        <p:blipFill>
          <a:blip r:embed="rId2"/>
          <a:stretch>
            <a:fillRect/>
          </a:stretch>
        </p:blipFill>
        <p:spPr>
          <a:xfrm>
            <a:off x="8898" y="3565374"/>
            <a:ext cx="5859246" cy="1202679"/>
          </a:xfrm>
          <a:prstGeom prst="rect">
            <a:avLst/>
          </a:prstGeom>
        </p:spPr>
      </p:pic>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111160" y="97152"/>
            <a:ext cx="8921680" cy="955583"/>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sz="2800" b="1" cap="small" dirty="0">
                <a:solidFill>
                  <a:srgbClr val="000000"/>
                </a:solidFill>
                <a:effectLst/>
                <a:latin typeface="Oxfam TSTAR PRO Headline" panose="02000806030000020004" pitchFamily="2" charset="0"/>
                <a:ea typeface="Calibri" panose="020F0502020204030204" pitchFamily="34" charset="0"/>
                <a:cs typeface="Times New Roman" panose="02020603050405020304" pitchFamily="18" charset="0"/>
              </a:rPr>
              <a:t>COVID-19 IMPACT ON SMES ESPECIALLY THOSE OWNED BY WOMEN</a:t>
            </a:r>
            <a:endParaRPr lang="en-US"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pic>
        <p:nvPicPr>
          <p:cNvPr id="16" name="Picture 15">
            <a:extLst>
              <a:ext uri="{FF2B5EF4-FFF2-40B4-BE49-F238E27FC236}">
                <a16:creationId xmlns:a16="http://schemas.microsoft.com/office/drawing/2014/main" id="{411EDAF1-28B9-4752-AE6C-02AD390C85B6}"/>
              </a:ext>
            </a:extLst>
          </p:cNvPr>
          <p:cNvPicPr>
            <a:picLocks noChangeAspect="1"/>
          </p:cNvPicPr>
          <p:nvPr/>
        </p:nvPicPr>
        <p:blipFill>
          <a:blip r:embed="rId3"/>
          <a:stretch>
            <a:fillRect/>
          </a:stretch>
        </p:blipFill>
        <p:spPr>
          <a:xfrm>
            <a:off x="8898" y="4703976"/>
            <a:ext cx="5976779" cy="1893375"/>
          </a:xfrm>
          <a:prstGeom prst="rect">
            <a:avLst/>
          </a:prstGeom>
        </p:spPr>
      </p:pic>
      <p:sp>
        <p:nvSpPr>
          <p:cNvPr id="21" name="Rectangle 20">
            <a:extLst>
              <a:ext uri="{FF2B5EF4-FFF2-40B4-BE49-F238E27FC236}">
                <a16:creationId xmlns:a16="http://schemas.microsoft.com/office/drawing/2014/main" id="{A29A01D6-9CD2-4B38-A34A-00DB79AA00C2}"/>
              </a:ext>
            </a:extLst>
          </p:cNvPr>
          <p:cNvSpPr/>
          <p:nvPr/>
        </p:nvSpPr>
        <p:spPr>
          <a:xfrm>
            <a:off x="3014152" y="1116089"/>
            <a:ext cx="6018688" cy="2031325"/>
          </a:xfrm>
          <a:custGeom>
            <a:avLst/>
            <a:gdLst>
              <a:gd name="connsiteX0" fmla="*/ 0 w 6018688"/>
              <a:gd name="connsiteY0" fmla="*/ 0 h 2031325"/>
              <a:gd name="connsiteX1" fmla="*/ 607340 w 6018688"/>
              <a:gd name="connsiteY1" fmla="*/ 0 h 2031325"/>
              <a:gd name="connsiteX2" fmla="*/ 1094307 w 6018688"/>
              <a:gd name="connsiteY2" fmla="*/ 0 h 2031325"/>
              <a:gd name="connsiteX3" fmla="*/ 1641460 w 6018688"/>
              <a:gd name="connsiteY3" fmla="*/ 0 h 2031325"/>
              <a:gd name="connsiteX4" fmla="*/ 2308988 w 6018688"/>
              <a:gd name="connsiteY4" fmla="*/ 0 h 2031325"/>
              <a:gd name="connsiteX5" fmla="*/ 2735767 w 6018688"/>
              <a:gd name="connsiteY5" fmla="*/ 0 h 2031325"/>
              <a:gd name="connsiteX6" fmla="*/ 3343108 w 6018688"/>
              <a:gd name="connsiteY6" fmla="*/ 0 h 2031325"/>
              <a:gd name="connsiteX7" fmla="*/ 3769887 w 6018688"/>
              <a:gd name="connsiteY7" fmla="*/ 0 h 2031325"/>
              <a:gd name="connsiteX8" fmla="*/ 4317041 w 6018688"/>
              <a:gd name="connsiteY8" fmla="*/ 0 h 2031325"/>
              <a:gd name="connsiteX9" fmla="*/ 4924381 w 6018688"/>
              <a:gd name="connsiteY9" fmla="*/ 0 h 2031325"/>
              <a:gd name="connsiteX10" fmla="*/ 5290974 w 6018688"/>
              <a:gd name="connsiteY10" fmla="*/ 0 h 2031325"/>
              <a:gd name="connsiteX11" fmla="*/ 6018688 w 6018688"/>
              <a:gd name="connsiteY11" fmla="*/ 0 h 2031325"/>
              <a:gd name="connsiteX12" fmla="*/ 6018688 w 6018688"/>
              <a:gd name="connsiteY12" fmla="*/ 548458 h 2031325"/>
              <a:gd name="connsiteX13" fmla="*/ 6018688 w 6018688"/>
              <a:gd name="connsiteY13" fmla="*/ 1096916 h 2031325"/>
              <a:gd name="connsiteX14" fmla="*/ 6018688 w 6018688"/>
              <a:gd name="connsiteY14" fmla="*/ 2031325 h 2031325"/>
              <a:gd name="connsiteX15" fmla="*/ 5531721 w 6018688"/>
              <a:gd name="connsiteY15" fmla="*/ 2031325 h 2031325"/>
              <a:gd name="connsiteX16" fmla="*/ 5044755 w 6018688"/>
              <a:gd name="connsiteY16" fmla="*/ 2031325 h 2031325"/>
              <a:gd name="connsiteX17" fmla="*/ 4437415 w 6018688"/>
              <a:gd name="connsiteY17" fmla="*/ 2031325 h 2031325"/>
              <a:gd name="connsiteX18" fmla="*/ 3890261 w 6018688"/>
              <a:gd name="connsiteY18" fmla="*/ 2031325 h 2031325"/>
              <a:gd name="connsiteX19" fmla="*/ 3222734 w 6018688"/>
              <a:gd name="connsiteY19" fmla="*/ 2031325 h 2031325"/>
              <a:gd name="connsiteX20" fmla="*/ 2555207 w 6018688"/>
              <a:gd name="connsiteY20" fmla="*/ 2031325 h 2031325"/>
              <a:gd name="connsiteX21" fmla="*/ 1947866 w 6018688"/>
              <a:gd name="connsiteY21" fmla="*/ 2031325 h 2031325"/>
              <a:gd name="connsiteX22" fmla="*/ 1340526 w 6018688"/>
              <a:gd name="connsiteY22" fmla="*/ 2031325 h 2031325"/>
              <a:gd name="connsiteX23" fmla="*/ 733186 w 6018688"/>
              <a:gd name="connsiteY23" fmla="*/ 2031325 h 2031325"/>
              <a:gd name="connsiteX24" fmla="*/ 0 w 6018688"/>
              <a:gd name="connsiteY24" fmla="*/ 2031325 h 2031325"/>
              <a:gd name="connsiteX25" fmla="*/ 0 w 6018688"/>
              <a:gd name="connsiteY25" fmla="*/ 1482867 h 2031325"/>
              <a:gd name="connsiteX26" fmla="*/ 0 w 6018688"/>
              <a:gd name="connsiteY26" fmla="*/ 975036 h 2031325"/>
              <a:gd name="connsiteX27" fmla="*/ 0 w 6018688"/>
              <a:gd name="connsiteY27" fmla="*/ 528145 h 2031325"/>
              <a:gd name="connsiteX28" fmla="*/ 0 w 6018688"/>
              <a:gd name="connsiteY28" fmla="*/ 0 h 203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018688" h="2031325" fill="none" extrusionOk="0">
                <a:moveTo>
                  <a:pt x="0" y="0"/>
                </a:moveTo>
                <a:cubicBezTo>
                  <a:pt x="173306" y="-3236"/>
                  <a:pt x="476549" y="37010"/>
                  <a:pt x="607340" y="0"/>
                </a:cubicBezTo>
                <a:cubicBezTo>
                  <a:pt x="738131" y="-37010"/>
                  <a:pt x="911777" y="38075"/>
                  <a:pt x="1094307" y="0"/>
                </a:cubicBezTo>
                <a:cubicBezTo>
                  <a:pt x="1276837" y="-38075"/>
                  <a:pt x="1396506" y="32634"/>
                  <a:pt x="1641460" y="0"/>
                </a:cubicBezTo>
                <a:cubicBezTo>
                  <a:pt x="1886414" y="-32634"/>
                  <a:pt x="2166648" y="25822"/>
                  <a:pt x="2308988" y="0"/>
                </a:cubicBezTo>
                <a:cubicBezTo>
                  <a:pt x="2451328" y="-25822"/>
                  <a:pt x="2554891" y="21877"/>
                  <a:pt x="2735767" y="0"/>
                </a:cubicBezTo>
                <a:cubicBezTo>
                  <a:pt x="2916643" y="-21877"/>
                  <a:pt x="3188108" y="62310"/>
                  <a:pt x="3343108" y="0"/>
                </a:cubicBezTo>
                <a:cubicBezTo>
                  <a:pt x="3498108" y="-62310"/>
                  <a:pt x="3658741" y="28530"/>
                  <a:pt x="3769887" y="0"/>
                </a:cubicBezTo>
                <a:cubicBezTo>
                  <a:pt x="3881033" y="-28530"/>
                  <a:pt x="4168400" y="10945"/>
                  <a:pt x="4317041" y="0"/>
                </a:cubicBezTo>
                <a:cubicBezTo>
                  <a:pt x="4465682" y="-10945"/>
                  <a:pt x="4696798" y="63169"/>
                  <a:pt x="4924381" y="0"/>
                </a:cubicBezTo>
                <a:cubicBezTo>
                  <a:pt x="5151964" y="-63169"/>
                  <a:pt x="5135940" y="29609"/>
                  <a:pt x="5290974" y="0"/>
                </a:cubicBezTo>
                <a:cubicBezTo>
                  <a:pt x="5446008" y="-29609"/>
                  <a:pt x="5820322" y="56103"/>
                  <a:pt x="6018688" y="0"/>
                </a:cubicBezTo>
                <a:cubicBezTo>
                  <a:pt x="6078120" y="189712"/>
                  <a:pt x="5983714" y="288438"/>
                  <a:pt x="6018688" y="548458"/>
                </a:cubicBezTo>
                <a:cubicBezTo>
                  <a:pt x="6053662" y="808478"/>
                  <a:pt x="5961196" y="930578"/>
                  <a:pt x="6018688" y="1096916"/>
                </a:cubicBezTo>
                <a:cubicBezTo>
                  <a:pt x="6076180" y="1263254"/>
                  <a:pt x="5972293" y="1756466"/>
                  <a:pt x="6018688" y="2031325"/>
                </a:cubicBezTo>
                <a:cubicBezTo>
                  <a:pt x="5808797" y="2055143"/>
                  <a:pt x="5642938" y="1989396"/>
                  <a:pt x="5531721" y="2031325"/>
                </a:cubicBezTo>
                <a:cubicBezTo>
                  <a:pt x="5420504" y="2073254"/>
                  <a:pt x="5199483" y="1995004"/>
                  <a:pt x="5044755" y="2031325"/>
                </a:cubicBezTo>
                <a:cubicBezTo>
                  <a:pt x="4890027" y="2067646"/>
                  <a:pt x="4715951" y="1988237"/>
                  <a:pt x="4437415" y="2031325"/>
                </a:cubicBezTo>
                <a:cubicBezTo>
                  <a:pt x="4158879" y="2074413"/>
                  <a:pt x="4001782" y="1993664"/>
                  <a:pt x="3890261" y="2031325"/>
                </a:cubicBezTo>
                <a:cubicBezTo>
                  <a:pt x="3778740" y="2068986"/>
                  <a:pt x="3511719" y="1985013"/>
                  <a:pt x="3222734" y="2031325"/>
                </a:cubicBezTo>
                <a:cubicBezTo>
                  <a:pt x="2933749" y="2077637"/>
                  <a:pt x="2821885" y="1953031"/>
                  <a:pt x="2555207" y="2031325"/>
                </a:cubicBezTo>
                <a:cubicBezTo>
                  <a:pt x="2288529" y="2109619"/>
                  <a:pt x="2083080" y="2004289"/>
                  <a:pt x="1947866" y="2031325"/>
                </a:cubicBezTo>
                <a:cubicBezTo>
                  <a:pt x="1812652" y="2058361"/>
                  <a:pt x="1531642" y="1986876"/>
                  <a:pt x="1340526" y="2031325"/>
                </a:cubicBezTo>
                <a:cubicBezTo>
                  <a:pt x="1149410" y="2075774"/>
                  <a:pt x="941914" y="2003121"/>
                  <a:pt x="733186" y="2031325"/>
                </a:cubicBezTo>
                <a:cubicBezTo>
                  <a:pt x="524458" y="2059529"/>
                  <a:pt x="318543" y="1998635"/>
                  <a:pt x="0" y="2031325"/>
                </a:cubicBezTo>
                <a:cubicBezTo>
                  <a:pt x="-62765" y="1873387"/>
                  <a:pt x="52683" y="1658659"/>
                  <a:pt x="0" y="1482867"/>
                </a:cubicBezTo>
                <a:cubicBezTo>
                  <a:pt x="-52683" y="1307075"/>
                  <a:pt x="4883" y="1077513"/>
                  <a:pt x="0" y="975036"/>
                </a:cubicBezTo>
                <a:cubicBezTo>
                  <a:pt x="-4883" y="872559"/>
                  <a:pt x="4204" y="642841"/>
                  <a:pt x="0" y="528145"/>
                </a:cubicBezTo>
                <a:cubicBezTo>
                  <a:pt x="-4204" y="413449"/>
                  <a:pt x="61061" y="222847"/>
                  <a:pt x="0" y="0"/>
                </a:cubicBezTo>
                <a:close/>
              </a:path>
              <a:path w="6018688" h="2031325" stroke="0" extrusionOk="0">
                <a:moveTo>
                  <a:pt x="0" y="0"/>
                </a:moveTo>
                <a:cubicBezTo>
                  <a:pt x="228044" y="-30113"/>
                  <a:pt x="338381" y="27950"/>
                  <a:pt x="486967" y="0"/>
                </a:cubicBezTo>
                <a:cubicBezTo>
                  <a:pt x="635553" y="-27950"/>
                  <a:pt x="716632" y="16947"/>
                  <a:pt x="853559" y="0"/>
                </a:cubicBezTo>
                <a:cubicBezTo>
                  <a:pt x="990486" y="-16947"/>
                  <a:pt x="1320129" y="19817"/>
                  <a:pt x="1521087" y="0"/>
                </a:cubicBezTo>
                <a:cubicBezTo>
                  <a:pt x="1722045" y="-19817"/>
                  <a:pt x="1813279" y="54476"/>
                  <a:pt x="2008053" y="0"/>
                </a:cubicBezTo>
                <a:cubicBezTo>
                  <a:pt x="2202827" y="-54476"/>
                  <a:pt x="2306176" y="25707"/>
                  <a:pt x="2495020" y="0"/>
                </a:cubicBezTo>
                <a:cubicBezTo>
                  <a:pt x="2683864" y="-25707"/>
                  <a:pt x="2985430" y="22079"/>
                  <a:pt x="3162547" y="0"/>
                </a:cubicBezTo>
                <a:cubicBezTo>
                  <a:pt x="3339664" y="-22079"/>
                  <a:pt x="3447878" y="35753"/>
                  <a:pt x="3589327" y="0"/>
                </a:cubicBezTo>
                <a:cubicBezTo>
                  <a:pt x="3730776" y="-35753"/>
                  <a:pt x="4031617" y="30224"/>
                  <a:pt x="4256854" y="0"/>
                </a:cubicBezTo>
                <a:cubicBezTo>
                  <a:pt x="4482091" y="-30224"/>
                  <a:pt x="4634135" y="17112"/>
                  <a:pt x="4924381" y="0"/>
                </a:cubicBezTo>
                <a:cubicBezTo>
                  <a:pt x="5214627" y="-17112"/>
                  <a:pt x="5338514" y="22414"/>
                  <a:pt x="5471535" y="0"/>
                </a:cubicBezTo>
                <a:cubicBezTo>
                  <a:pt x="5604556" y="-22414"/>
                  <a:pt x="5870517" y="7093"/>
                  <a:pt x="6018688" y="0"/>
                </a:cubicBezTo>
                <a:cubicBezTo>
                  <a:pt x="6064548" y="145331"/>
                  <a:pt x="5963300" y="293865"/>
                  <a:pt x="6018688" y="487518"/>
                </a:cubicBezTo>
                <a:cubicBezTo>
                  <a:pt x="6074076" y="681171"/>
                  <a:pt x="6016694" y="722623"/>
                  <a:pt x="6018688" y="934409"/>
                </a:cubicBezTo>
                <a:cubicBezTo>
                  <a:pt x="6020682" y="1146195"/>
                  <a:pt x="5986391" y="1288341"/>
                  <a:pt x="6018688" y="1442241"/>
                </a:cubicBezTo>
                <a:cubicBezTo>
                  <a:pt x="6050985" y="1596141"/>
                  <a:pt x="5984787" y="1858968"/>
                  <a:pt x="6018688" y="2031325"/>
                </a:cubicBezTo>
                <a:cubicBezTo>
                  <a:pt x="5783388" y="2081615"/>
                  <a:pt x="5704631" y="2027412"/>
                  <a:pt x="5471535" y="2031325"/>
                </a:cubicBezTo>
                <a:cubicBezTo>
                  <a:pt x="5238439" y="2035238"/>
                  <a:pt x="5096322" y="1983212"/>
                  <a:pt x="4804007" y="2031325"/>
                </a:cubicBezTo>
                <a:cubicBezTo>
                  <a:pt x="4511692" y="2079438"/>
                  <a:pt x="4376034" y="2017307"/>
                  <a:pt x="4256854" y="2031325"/>
                </a:cubicBezTo>
                <a:cubicBezTo>
                  <a:pt x="4137674" y="2045343"/>
                  <a:pt x="3999630" y="2004984"/>
                  <a:pt x="3890261" y="2031325"/>
                </a:cubicBezTo>
                <a:cubicBezTo>
                  <a:pt x="3780892" y="2057666"/>
                  <a:pt x="3663317" y="1992133"/>
                  <a:pt x="3463481" y="2031325"/>
                </a:cubicBezTo>
                <a:cubicBezTo>
                  <a:pt x="3263645" y="2070517"/>
                  <a:pt x="3126243" y="1985179"/>
                  <a:pt x="2795954" y="2031325"/>
                </a:cubicBezTo>
                <a:cubicBezTo>
                  <a:pt x="2465665" y="2077471"/>
                  <a:pt x="2494307" y="2019943"/>
                  <a:pt x="2248801" y="2031325"/>
                </a:cubicBezTo>
                <a:cubicBezTo>
                  <a:pt x="2003295" y="2042707"/>
                  <a:pt x="1924657" y="1984698"/>
                  <a:pt x="1822021" y="2031325"/>
                </a:cubicBezTo>
                <a:cubicBezTo>
                  <a:pt x="1719385" y="2077952"/>
                  <a:pt x="1413539" y="1966602"/>
                  <a:pt x="1274868" y="2031325"/>
                </a:cubicBezTo>
                <a:cubicBezTo>
                  <a:pt x="1136197" y="2096048"/>
                  <a:pt x="988967" y="1994790"/>
                  <a:pt x="908275" y="2031325"/>
                </a:cubicBezTo>
                <a:cubicBezTo>
                  <a:pt x="827583" y="2067860"/>
                  <a:pt x="667768" y="2031067"/>
                  <a:pt x="541682" y="2031325"/>
                </a:cubicBezTo>
                <a:cubicBezTo>
                  <a:pt x="415596" y="2031583"/>
                  <a:pt x="129074" y="2030469"/>
                  <a:pt x="0" y="2031325"/>
                </a:cubicBezTo>
                <a:cubicBezTo>
                  <a:pt x="-12577" y="1929158"/>
                  <a:pt x="22102" y="1759374"/>
                  <a:pt x="0" y="1564120"/>
                </a:cubicBezTo>
                <a:cubicBezTo>
                  <a:pt x="-22102" y="1368867"/>
                  <a:pt x="21508" y="1213129"/>
                  <a:pt x="0" y="1015663"/>
                </a:cubicBezTo>
                <a:cubicBezTo>
                  <a:pt x="-21508" y="818197"/>
                  <a:pt x="57658" y="702281"/>
                  <a:pt x="0" y="528145"/>
                </a:cubicBezTo>
                <a:cubicBezTo>
                  <a:pt x="-57658" y="354009"/>
                  <a:pt x="46437" y="218206"/>
                  <a:pt x="0" y="0"/>
                </a:cubicBezTo>
                <a:close/>
              </a:path>
            </a:pathLst>
          </a:custGeom>
          <a:ln w="73025" cap="sq">
            <a:solidFill>
              <a:srgbClr val="92D050"/>
            </a:solidFill>
            <a:prstDash val="solid"/>
            <a:round/>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pPr marL="285750" indent="-285750">
              <a:buFont typeface="Arial" panose="020B0604020202020204" pitchFamily="34" charset="0"/>
              <a:buChar char="•"/>
            </a:pPr>
            <a:r>
              <a:rPr lang="en-US" sz="1400" b="1" dirty="0">
                <a:solidFill>
                  <a:srgbClr val="000000"/>
                </a:solidFill>
                <a:latin typeface="Oxfam TSTAR PRO Headline" panose="02000806030000020004" pitchFamily="2" charset="0"/>
              </a:rPr>
              <a:t>negative impact on disrupted domestic supply &amp; access to market. </a:t>
            </a:r>
          </a:p>
          <a:p>
            <a:pPr marL="285750" indent="-285750">
              <a:buFont typeface="Arial" panose="020B0604020202020204" pitchFamily="34" charset="0"/>
              <a:buChar char="•"/>
            </a:pPr>
            <a:r>
              <a:rPr lang="en-US" sz="1400" b="1" dirty="0">
                <a:solidFill>
                  <a:srgbClr val="000000"/>
                </a:solidFill>
                <a:latin typeface="Oxfam TSTAR PRO Headline" panose="02000806030000020004" pitchFamily="2" charset="0"/>
              </a:rPr>
              <a:t>could only operate at 25% of their normal production capacity. Their big markets being schools, hotels and other closed businesses, the enterprises lost major customers and significantly reduced on labor force. </a:t>
            </a:r>
          </a:p>
          <a:p>
            <a:pPr marL="285750" indent="-285750">
              <a:buFont typeface="Arial" panose="020B0604020202020204" pitchFamily="34" charset="0"/>
              <a:buChar char="•"/>
            </a:pPr>
            <a:r>
              <a:rPr lang="en-US" sz="1400" b="1" dirty="0" err="1">
                <a:solidFill>
                  <a:srgbClr val="000000"/>
                </a:solidFill>
                <a:latin typeface="Oxfam TSTAR PRO Headline" panose="02000806030000020004" pitchFamily="2" charset="0"/>
              </a:rPr>
              <a:t>smes</a:t>
            </a:r>
            <a:r>
              <a:rPr lang="en-US" sz="1400" b="1" dirty="0">
                <a:solidFill>
                  <a:srgbClr val="000000"/>
                </a:solidFill>
                <a:latin typeface="Oxfam TSTAR PRO Headline" panose="02000806030000020004" pitchFamily="2" charset="0"/>
              </a:rPr>
              <a:t> with existing access to export markets, have not been able to ship orders. </a:t>
            </a:r>
          </a:p>
          <a:p>
            <a:pPr marL="285750" indent="-285750">
              <a:buFont typeface="Arial" panose="020B0604020202020204" pitchFamily="34" charset="0"/>
              <a:buChar char="•"/>
            </a:pPr>
            <a:r>
              <a:rPr lang="en-US" sz="1400" b="1" dirty="0">
                <a:solidFill>
                  <a:srgbClr val="000000"/>
                </a:solidFill>
                <a:latin typeface="Oxfam TSTAR PRO Headline" panose="02000806030000020004" pitchFamily="2" charset="0"/>
              </a:rPr>
              <a:t>For those with perishable produce, the loss was even higher and more significant. </a:t>
            </a:r>
          </a:p>
        </p:txBody>
      </p:sp>
      <p:sp>
        <p:nvSpPr>
          <p:cNvPr id="24" name="Thought Bubble: Cloud 23">
            <a:extLst>
              <a:ext uri="{FF2B5EF4-FFF2-40B4-BE49-F238E27FC236}">
                <a16:creationId xmlns:a16="http://schemas.microsoft.com/office/drawing/2014/main" id="{7965ADD3-2A4F-43ED-BFD6-00FE2C889E39}"/>
              </a:ext>
            </a:extLst>
          </p:cNvPr>
          <p:cNvSpPr/>
          <p:nvPr/>
        </p:nvSpPr>
        <p:spPr bwMode="auto">
          <a:xfrm flipH="1">
            <a:off x="121685" y="1067703"/>
            <a:ext cx="2470944" cy="2024787"/>
          </a:xfrm>
          <a:prstGeom prst="cloudCallout">
            <a:avLst>
              <a:gd name="adj1" fmla="val -80100"/>
              <a:gd name="adj2" fmla="val -10797"/>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0" hangingPunct="0"/>
            <a:r>
              <a:rPr lang="en-US" sz="1200" b="1" dirty="0">
                <a:latin typeface="Oxfam TSTAR PRO Headline" panose="02000806030000020004" pitchFamily="2" charset="0"/>
              </a:rPr>
              <a:t>Extracts from the internal assessment of COVID-19 impact on Oxfam supported enterprises       </a:t>
            </a:r>
            <a:r>
              <a:rPr lang="en-US" sz="1800" b="1" dirty="0">
                <a:latin typeface="Oxfam TSTAR PRO Headline" panose="02000806030000020004" pitchFamily="2" charset="0"/>
              </a:rPr>
              <a:t>July 2020</a:t>
            </a:r>
            <a:endParaRPr kumimoji="0" lang="en-US" sz="1800" b="1" i="0" u="none" strike="noStrike" cap="none" normalizeH="0" baseline="0" dirty="0">
              <a:ln>
                <a:noFill/>
              </a:ln>
              <a:effectLst/>
              <a:latin typeface="Oxfam TSTAR PRO Headline" panose="02000806030000020004" pitchFamily="2" charset="0"/>
            </a:endParaRPr>
          </a:p>
        </p:txBody>
      </p:sp>
    </p:spTree>
    <p:extLst>
      <p:ext uri="{BB962C8B-B14F-4D97-AF65-F5344CB8AC3E}">
        <p14:creationId xmlns:p14="http://schemas.microsoft.com/office/powerpoint/2010/main" val="866519980"/>
      </p:ext>
    </p:extLst>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34528" y="48722"/>
            <a:ext cx="9109472" cy="501724"/>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b="1" cap="small" dirty="0">
                <a:solidFill>
                  <a:srgbClr val="000000"/>
                </a:solidFill>
                <a:effectLst/>
                <a:latin typeface="Oxfam TSTAR PRO Headline" panose="02000806030000020004" pitchFamily="2" charset="0"/>
                <a:ea typeface="Calibri" panose="020F0502020204030204" pitchFamily="34" charset="0"/>
                <a:cs typeface="Times New Roman" panose="02020603050405020304" pitchFamily="18" charset="0"/>
              </a:rPr>
              <a:t>COVID-19 IMPACT ON WOMEN’S RIGHTS AND GENDER EQUALITY</a:t>
            </a:r>
            <a:endParaRPr lang="en-US"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B14375A3-3955-4103-855A-BA04B1500B7C}"/>
              </a:ext>
            </a:extLst>
          </p:cNvPr>
          <p:cNvSpPr/>
          <p:nvPr/>
        </p:nvSpPr>
        <p:spPr>
          <a:xfrm>
            <a:off x="4002672" y="3933056"/>
            <a:ext cx="5064120" cy="2554545"/>
          </a:xfrm>
          <a:custGeom>
            <a:avLst/>
            <a:gdLst>
              <a:gd name="connsiteX0" fmla="*/ 0 w 5064120"/>
              <a:gd name="connsiteY0" fmla="*/ 0 h 2554545"/>
              <a:gd name="connsiteX1" fmla="*/ 663962 w 5064120"/>
              <a:gd name="connsiteY1" fmla="*/ 0 h 2554545"/>
              <a:gd name="connsiteX2" fmla="*/ 1327925 w 5064120"/>
              <a:gd name="connsiteY2" fmla="*/ 0 h 2554545"/>
              <a:gd name="connsiteX3" fmla="*/ 1890605 w 5064120"/>
              <a:gd name="connsiteY3" fmla="*/ 0 h 2554545"/>
              <a:gd name="connsiteX4" fmla="*/ 2503926 w 5064120"/>
              <a:gd name="connsiteY4" fmla="*/ 0 h 2554545"/>
              <a:gd name="connsiteX5" fmla="*/ 3015965 w 5064120"/>
              <a:gd name="connsiteY5" fmla="*/ 0 h 2554545"/>
              <a:gd name="connsiteX6" fmla="*/ 3578645 w 5064120"/>
              <a:gd name="connsiteY6" fmla="*/ 0 h 2554545"/>
              <a:gd name="connsiteX7" fmla="*/ 4242607 w 5064120"/>
              <a:gd name="connsiteY7" fmla="*/ 0 h 2554545"/>
              <a:gd name="connsiteX8" fmla="*/ 5064120 w 5064120"/>
              <a:gd name="connsiteY8" fmla="*/ 0 h 2554545"/>
              <a:gd name="connsiteX9" fmla="*/ 5064120 w 5064120"/>
              <a:gd name="connsiteY9" fmla="*/ 536454 h 2554545"/>
              <a:gd name="connsiteX10" fmla="*/ 5064120 w 5064120"/>
              <a:gd name="connsiteY10" fmla="*/ 996273 h 2554545"/>
              <a:gd name="connsiteX11" fmla="*/ 5064120 w 5064120"/>
              <a:gd name="connsiteY11" fmla="*/ 1481636 h 2554545"/>
              <a:gd name="connsiteX12" fmla="*/ 5064120 w 5064120"/>
              <a:gd name="connsiteY12" fmla="*/ 1992545 h 2554545"/>
              <a:gd name="connsiteX13" fmla="*/ 5064120 w 5064120"/>
              <a:gd name="connsiteY13" fmla="*/ 2554545 h 2554545"/>
              <a:gd name="connsiteX14" fmla="*/ 4400158 w 5064120"/>
              <a:gd name="connsiteY14" fmla="*/ 2554545 h 2554545"/>
              <a:gd name="connsiteX15" fmla="*/ 3837478 w 5064120"/>
              <a:gd name="connsiteY15" fmla="*/ 2554545 h 2554545"/>
              <a:gd name="connsiteX16" fmla="*/ 3274798 w 5064120"/>
              <a:gd name="connsiteY16" fmla="*/ 2554545 h 2554545"/>
              <a:gd name="connsiteX17" fmla="*/ 2712118 w 5064120"/>
              <a:gd name="connsiteY17" fmla="*/ 2554545 h 2554545"/>
              <a:gd name="connsiteX18" fmla="*/ 2149438 w 5064120"/>
              <a:gd name="connsiteY18" fmla="*/ 2554545 h 2554545"/>
              <a:gd name="connsiteX19" fmla="*/ 1637399 w 5064120"/>
              <a:gd name="connsiteY19" fmla="*/ 2554545 h 2554545"/>
              <a:gd name="connsiteX20" fmla="*/ 1024078 w 5064120"/>
              <a:gd name="connsiteY20" fmla="*/ 2554545 h 2554545"/>
              <a:gd name="connsiteX21" fmla="*/ 0 w 5064120"/>
              <a:gd name="connsiteY21" fmla="*/ 2554545 h 2554545"/>
              <a:gd name="connsiteX22" fmla="*/ 0 w 5064120"/>
              <a:gd name="connsiteY22" fmla="*/ 1992545 h 2554545"/>
              <a:gd name="connsiteX23" fmla="*/ 0 w 5064120"/>
              <a:gd name="connsiteY23" fmla="*/ 1456091 h 2554545"/>
              <a:gd name="connsiteX24" fmla="*/ 0 w 5064120"/>
              <a:gd name="connsiteY24" fmla="*/ 894091 h 2554545"/>
              <a:gd name="connsiteX25" fmla="*/ 0 w 5064120"/>
              <a:gd name="connsiteY25" fmla="*/ 0 h 2554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064120" h="2554545" fill="none" extrusionOk="0">
                <a:moveTo>
                  <a:pt x="0" y="0"/>
                </a:moveTo>
                <a:cubicBezTo>
                  <a:pt x="162521" y="-48243"/>
                  <a:pt x="478565" y="11353"/>
                  <a:pt x="663962" y="0"/>
                </a:cubicBezTo>
                <a:cubicBezTo>
                  <a:pt x="849359" y="-11353"/>
                  <a:pt x="1102247" y="31737"/>
                  <a:pt x="1327925" y="0"/>
                </a:cubicBezTo>
                <a:cubicBezTo>
                  <a:pt x="1553603" y="-31737"/>
                  <a:pt x="1715108" y="9124"/>
                  <a:pt x="1890605" y="0"/>
                </a:cubicBezTo>
                <a:cubicBezTo>
                  <a:pt x="2066102" y="-9124"/>
                  <a:pt x="2314357" y="13292"/>
                  <a:pt x="2503926" y="0"/>
                </a:cubicBezTo>
                <a:cubicBezTo>
                  <a:pt x="2693495" y="-13292"/>
                  <a:pt x="2850735" y="41471"/>
                  <a:pt x="3015965" y="0"/>
                </a:cubicBezTo>
                <a:cubicBezTo>
                  <a:pt x="3181195" y="-41471"/>
                  <a:pt x="3407320" y="25049"/>
                  <a:pt x="3578645" y="0"/>
                </a:cubicBezTo>
                <a:cubicBezTo>
                  <a:pt x="3749970" y="-25049"/>
                  <a:pt x="3967343" y="3581"/>
                  <a:pt x="4242607" y="0"/>
                </a:cubicBezTo>
                <a:cubicBezTo>
                  <a:pt x="4517871" y="-3581"/>
                  <a:pt x="4690432" y="6762"/>
                  <a:pt x="5064120" y="0"/>
                </a:cubicBezTo>
                <a:cubicBezTo>
                  <a:pt x="5101094" y="129471"/>
                  <a:pt x="5012876" y="328616"/>
                  <a:pt x="5064120" y="536454"/>
                </a:cubicBezTo>
                <a:cubicBezTo>
                  <a:pt x="5115364" y="744292"/>
                  <a:pt x="5041686" y="779913"/>
                  <a:pt x="5064120" y="996273"/>
                </a:cubicBezTo>
                <a:cubicBezTo>
                  <a:pt x="5086554" y="1212633"/>
                  <a:pt x="5054005" y="1262400"/>
                  <a:pt x="5064120" y="1481636"/>
                </a:cubicBezTo>
                <a:cubicBezTo>
                  <a:pt x="5074235" y="1700872"/>
                  <a:pt x="5009129" y="1883376"/>
                  <a:pt x="5064120" y="1992545"/>
                </a:cubicBezTo>
                <a:cubicBezTo>
                  <a:pt x="5119111" y="2101714"/>
                  <a:pt x="5020317" y="2424709"/>
                  <a:pt x="5064120" y="2554545"/>
                </a:cubicBezTo>
                <a:cubicBezTo>
                  <a:pt x="4839560" y="2564546"/>
                  <a:pt x="4632606" y="2539942"/>
                  <a:pt x="4400158" y="2554545"/>
                </a:cubicBezTo>
                <a:cubicBezTo>
                  <a:pt x="4167710" y="2569148"/>
                  <a:pt x="3967252" y="2541851"/>
                  <a:pt x="3837478" y="2554545"/>
                </a:cubicBezTo>
                <a:cubicBezTo>
                  <a:pt x="3707704" y="2567239"/>
                  <a:pt x="3534073" y="2497879"/>
                  <a:pt x="3274798" y="2554545"/>
                </a:cubicBezTo>
                <a:cubicBezTo>
                  <a:pt x="3015523" y="2611211"/>
                  <a:pt x="2871045" y="2549969"/>
                  <a:pt x="2712118" y="2554545"/>
                </a:cubicBezTo>
                <a:cubicBezTo>
                  <a:pt x="2553191" y="2559121"/>
                  <a:pt x="2388906" y="2495690"/>
                  <a:pt x="2149438" y="2554545"/>
                </a:cubicBezTo>
                <a:cubicBezTo>
                  <a:pt x="1909970" y="2613400"/>
                  <a:pt x="1753967" y="2511157"/>
                  <a:pt x="1637399" y="2554545"/>
                </a:cubicBezTo>
                <a:cubicBezTo>
                  <a:pt x="1520831" y="2597933"/>
                  <a:pt x="1281628" y="2552754"/>
                  <a:pt x="1024078" y="2554545"/>
                </a:cubicBezTo>
                <a:cubicBezTo>
                  <a:pt x="766528" y="2556336"/>
                  <a:pt x="486133" y="2502659"/>
                  <a:pt x="0" y="2554545"/>
                </a:cubicBezTo>
                <a:cubicBezTo>
                  <a:pt x="-56072" y="2332098"/>
                  <a:pt x="15093" y="2237738"/>
                  <a:pt x="0" y="1992545"/>
                </a:cubicBezTo>
                <a:cubicBezTo>
                  <a:pt x="-15093" y="1747352"/>
                  <a:pt x="57523" y="1618964"/>
                  <a:pt x="0" y="1456091"/>
                </a:cubicBezTo>
                <a:cubicBezTo>
                  <a:pt x="-57523" y="1293218"/>
                  <a:pt x="29078" y="1046447"/>
                  <a:pt x="0" y="894091"/>
                </a:cubicBezTo>
                <a:cubicBezTo>
                  <a:pt x="-29078" y="741735"/>
                  <a:pt x="68805" y="330463"/>
                  <a:pt x="0" y="0"/>
                </a:cubicBezTo>
                <a:close/>
              </a:path>
              <a:path w="5064120" h="2554545" stroke="0" extrusionOk="0">
                <a:moveTo>
                  <a:pt x="0" y="0"/>
                </a:moveTo>
                <a:cubicBezTo>
                  <a:pt x="208703" y="-42816"/>
                  <a:pt x="292237" y="51506"/>
                  <a:pt x="512039" y="0"/>
                </a:cubicBezTo>
                <a:cubicBezTo>
                  <a:pt x="731841" y="-51506"/>
                  <a:pt x="738855" y="32070"/>
                  <a:pt x="922795" y="0"/>
                </a:cubicBezTo>
                <a:cubicBezTo>
                  <a:pt x="1106735" y="-32070"/>
                  <a:pt x="1394985" y="64485"/>
                  <a:pt x="1586758" y="0"/>
                </a:cubicBezTo>
                <a:cubicBezTo>
                  <a:pt x="1778531" y="-64485"/>
                  <a:pt x="1864288" y="59904"/>
                  <a:pt x="2098796" y="0"/>
                </a:cubicBezTo>
                <a:cubicBezTo>
                  <a:pt x="2333304" y="-59904"/>
                  <a:pt x="2361493" y="46500"/>
                  <a:pt x="2610835" y="0"/>
                </a:cubicBezTo>
                <a:cubicBezTo>
                  <a:pt x="2860177" y="-46500"/>
                  <a:pt x="3047577" y="36090"/>
                  <a:pt x="3274798" y="0"/>
                </a:cubicBezTo>
                <a:cubicBezTo>
                  <a:pt x="3502019" y="-36090"/>
                  <a:pt x="3546689" y="4449"/>
                  <a:pt x="3736195" y="0"/>
                </a:cubicBezTo>
                <a:cubicBezTo>
                  <a:pt x="3925701" y="-4449"/>
                  <a:pt x="4170658" y="69744"/>
                  <a:pt x="4400158" y="0"/>
                </a:cubicBezTo>
                <a:cubicBezTo>
                  <a:pt x="4629658" y="-69744"/>
                  <a:pt x="4829566" y="31891"/>
                  <a:pt x="5064120" y="0"/>
                </a:cubicBezTo>
                <a:cubicBezTo>
                  <a:pt x="5099411" y="132392"/>
                  <a:pt x="5056296" y="303113"/>
                  <a:pt x="5064120" y="510909"/>
                </a:cubicBezTo>
                <a:cubicBezTo>
                  <a:pt x="5071944" y="718705"/>
                  <a:pt x="5011048" y="782149"/>
                  <a:pt x="5064120" y="1021818"/>
                </a:cubicBezTo>
                <a:cubicBezTo>
                  <a:pt x="5117192" y="1261487"/>
                  <a:pt x="5030205" y="1370819"/>
                  <a:pt x="5064120" y="1558272"/>
                </a:cubicBezTo>
                <a:cubicBezTo>
                  <a:pt x="5098035" y="1745725"/>
                  <a:pt x="5045848" y="1792481"/>
                  <a:pt x="5064120" y="1992545"/>
                </a:cubicBezTo>
                <a:cubicBezTo>
                  <a:pt x="5082392" y="2192609"/>
                  <a:pt x="5004961" y="2410483"/>
                  <a:pt x="5064120" y="2554545"/>
                </a:cubicBezTo>
                <a:cubicBezTo>
                  <a:pt x="4843833" y="2601787"/>
                  <a:pt x="4704060" y="2526368"/>
                  <a:pt x="4501440" y="2554545"/>
                </a:cubicBezTo>
                <a:cubicBezTo>
                  <a:pt x="4298820" y="2582722"/>
                  <a:pt x="4152080" y="2550760"/>
                  <a:pt x="3938760" y="2554545"/>
                </a:cubicBezTo>
                <a:cubicBezTo>
                  <a:pt x="3725440" y="2558330"/>
                  <a:pt x="3448714" y="2550807"/>
                  <a:pt x="3274798" y="2554545"/>
                </a:cubicBezTo>
                <a:cubicBezTo>
                  <a:pt x="3100882" y="2558283"/>
                  <a:pt x="2929201" y="2528204"/>
                  <a:pt x="2712118" y="2554545"/>
                </a:cubicBezTo>
                <a:cubicBezTo>
                  <a:pt x="2495035" y="2580886"/>
                  <a:pt x="2472711" y="2531389"/>
                  <a:pt x="2301361" y="2554545"/>
                </a:cubicBezTo>
                <a:cubicBezTo>
                  <a:pt x="2130011" y="2577701"/>
                  <a:pt x="2022210" y="2512626"/>
                  <a:pt x="1839964" y="2554545"/>
                </a:cubicBezTo>
                <a:cubicBezTo>
                  <a:pt x="1657718" y="2596464"/>
                  <a:pt x="1453772" y="2511427"/>
                  <a:pt x="1176001" y="2554545"/>
                </a:cubicBezTo>
                <a:cubicBezTo>
                  <a:pt x="898230" y="2597663"/>
                  <a:pt x="798764" y="2491380"/>
                  <a:pt x="613321" y="2554545"/>
                </a:cubicBezTo>
                <a:cubicBezTo>
                  <a:pt x="427878" y="2617710"/>
                  <a:pt x="223627" y="2518076"/>
                  <a:pt x="0" y="2554545"/>
                </a:cubicBezTo>
                <a:cubicBezTo>
                  <a:pt x="-5387" y="2313170"/>
                  <a:pt x="44141" y="2172922"/>
                  <a:pt x="0" y="2043636"/>
                </a:cubicBezTo>
                <a:cubicBezTo>
                  <a:pt x="-44141" y="1914350"/>
                  <a:pt x="35562" y="1780239"/>
                  <a:pt x="0" y="1609363"/>
                </a:cubicBezTo>
                <a:cubicBezTo>
                  <a:pt x="-35562" y="1438487"/>
                  <a:pt x="5021" y="1274275"/>
                  <a:pt x="0" y="1175091"/>
                </a:cubicBezTo>
                <a:cubicBezTo>
                  <a:pt x="-5021" y="1075907"/>
                  <a:pt x="5672" y="803127"/>
                  <a:pt x="0" y="638636"/>
                </a:cubicBezTo>
                <a:cubicBezTo>
                  <a:pt x="-5672" y="474146"/>
                  <a:pt x="49128" y="234354"/>
                  <a:pt x="0" y="0"/>
                </a:cubicBezTo>
                <a:close/>
              </a:path>
            </a:pathLst>
          </a:custGeom>
          <a:ln w="41275" cmpd="dbl">
            <a:solidFill>
              <a:schemeClr val="tx2">
                <a:lumMod val="75000"/>
              </a:schemeClr>
            </a:solidFill>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r>
              <a:rPr lang="en-US" sz="1600" dirty="0">
                <a:latin typeface="Oxfam TSTAR PRO Headline" panose="02000806030000020004" pitchFamily="2" charset="0"/>
              </a:rPr>
              <a:t>While home curfews and limiting interactions with others does maximize safety from COVID-19, for some women in the country, having to stay home means welcoming an entirely different problem of the inescapable and inevitable violence waiting to be unleashed from an intimate partner or a close family member. Studies have shown that over </a:t>
            </a:r>
            <a:r>
              <a:rPr lang="en-US" sz="1600" b="1" dirty="0">
                <a:highlight>
                  <a:srgbClr val="FFFF00"/>
                </a:highlight>
                <a:latin typeface="Oxfam TSTAR PRO Headline" panose="02000806030000020004" pitchFamily="2" charset="0"/>
              </a:rPr>
              <a:t>33% of rapes of Gender based Violence (GBV) victims took place in the victim’s home and 81.9% of perpetrators are known by the victims</a:t>
            </a:r>
            <a:r>
              <a:rPr lang="en-US" sz="1600" dirty="0"/>
              <a:t>. </a:t>
            </a:r>
          </a:p>
        </p:txBody>
      </p:sp>
      <p:sp>
        <p:nvSpPr>
          <p:cNvPr id="4" name="Speech Bubble: Oval 3">
            <a:extLst>
              <a:ext uri="{FF2B5EF4-FFF2-40B4-BE49-F238E27FC236}">
                <a16:creationId xmlns:a16="http://schemas.microsoft.com/office/drawing/2014/main" id="{5D9EFD56-6DB1-429A-BAC5-6C2FE86CAE1F}"/>
              </a:ext>
            </a:extLst>
          </p:cNvPr>
          <p:cNvSpPr/>
          <p:nvPr/>
        </p:nvSpPr>
        <p:spPr bwMode="auto">
          <a:xfrm>
            <a:off x="48344" y="4581129"/>
            <a:ext cx="3563888" cy="2088232"/>
          </a:xfrm>
          <a:prstGeom prst="wedgeEllipseCallout">
            <a:avLst>
              <a:gd name="adj1" fmla="val 59638"/>
              <a:gd name="adj2" fmla="val -19521"/>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rmAutofit/>
          </a:bodyPr>
          <a:lstStyle/>
          <a:p>
            <a:pPr algn="ctr"/>
            <a:r>
              <a:rPr lang="en-GB" sz="1400" b="1" dirty="0">
                <a:latin typeface="Oxfam TSTAR PRO Headline" panose="02000806030000020004" pitchFamily="2" charset="0"/>
              </a:rPr>
              <a:t>Extracts from Oxfam’s </a:t>
            </a:r>
            <a:endParaRPr lang="en-US" sz="1400" b="1" dirty="0">
              <a:latin typeface="Oxfam TSTAR PRO Headline" panose="02000806030000020004" pitchFamily="2" charset="0"/>
            </a:endParaRPr>
          </a:p>
          <a:p>
            <a:pPr algn="ctr"/>
            <a:r>
              <a:rPr lang="en-US" sz="1400" dirty="0">
                <a:latin typeface="Oxfam TSTAR PRO Headline" panose="02000806030000020004" pitchFamily="2" charset="0"/>
              </a:rPr>
              <a:t> </a:t>
            </a:r>
            <a:r>
              <a:rPr lang="en-US" sz="1400" b="1" dirty="0">
                <a:latin typeface="Oxfam TSTAR PRO Headline" panose="02000806030000020004" pitchFamily="2" charset="0"/>
              </a:rPr>
              <a:t>Digital Rapid Assessment on Status of Gender Based-Violence (GBV) during COVID-19 lockdown</a:t>
            </a:r>
          </a:p>
          <a:p>
            <a:pPr algn="ctr"/>
            <a:r>
              <a:rPr lang="en-US" sz="1400" b="1" dirty="0">
                <a:latin typeface="Oxfam TSTAR PRO Headline" panose="02000806030000020004" pitchFamily="2" charset="0"/>
              </a:rPr>
              <a:t> </a:t>
            </a:r>
            <a:endParaRPr lang="en-US" sz="1400" dirty="0">
              <a:latin typeface="Oxfam TSTAR PRO Headline" panose="02000806030000020004" pitchFamily="2" charset="0"/>
            </a:endParaRPr>
          </a:p>
          <a:p>
            <a:pPr algn="ctr"/>
            <a:r>
              <a:rPr lang="en-US" sz="1400" b="1" dirty="0">
                <a:latin typeface="Oxfam TSTAR PRO Headline" panose="02000806030000020004" pitchFamily="2" charset="0"/>
              </a:rPr>
              <a:t>June 2020 </a:t>
            </a:r>
            <a:endParaRPr kumimoji="0" lang="en-US" sz="1200" b="0" i="0" u="none" strike="noStrike" cap="none" normalizeH="0" baseline="0" dirty="0">
              <a:ln>
                <a:noFill/>
              </a:ln>
              <a:solidFill>
                <a:schemeClr val="tx1"/>
              </a:solidFill>
              <a:effectLst/>
              <a:latin typeface="Oxfam TSTAR PRO Headline" panose="02000806030000020004" pitchFamily="2" charset="0"/>
            </a:endParaRPr>
          </a:p>
        </p:txBody>
      </p:sp>
      <p:pic>
        <p:nvPicPr>
          <p:cNvPr id="10" name="Picture 9">
            <a:extLst>
              <a:ext uri="{FF2B5EF4-FFF2-40B4-BE49-F238E27FC236}">
                <a16:creationId xmlns:a16="http://schemas.microsoft.com/office/drawing/2014/main" id="{64704C07-5A86-48FF-B536-E1EBD4568DC6}"/>
              </a:ext>
            </a:extLst>
          </p:cNvPr>
          <p:cNvPicPr>
            <a:picLocks noChangeAspect="1"/>
          </p:cNvPicPr>
          <p:nvPr/>
        </p:nvPicPr>
        <p:blipFill>
          <a:blip r:embed="rId2"/>
          <a:stretch>
            <a:fillRect/>
          </a:stretch>
        </p:blipFill>
        <p:spPr>
          <a:xfrm>
            <a:off x="4572000" y="805976"/>
            <a:ext cx="4572000" cy="2278712"/>
          </a:xfrm>
          <a:prstGeom prst="rect">
            <a:avLst/>
          </a:prstGeom>
        </p:spPr>
      </p:pic>
      <p:pic>
        <p:nvPicPr>
          <p:cNvPr id="11" name="Picture 10">
            <a:extLst>
              <a:ext uri="{FF2B5EF4-FFF2-40B4-BE49-F238E27FC236}">
                <a16:creationId xmlns:a16="http://schemas.microsoft.com/office/drawing/2014/main" id="{FB2399A0-14C8-45F5-8CC5-97FFE9328833}"/>
              </a:ext>
            </a:extLst>
          </p:cNvPr>
          <p:cNvPicPr>
            <a:picLocks noChangeAspect="1"/>
          </p:cNvPicPr>
          <p:nvPr/>
        </p:nvPicPr>
        <p:blipFill>
          <a:blip r:embed="rId3"/>
          <a:stretch>
            <a:fillRect/>
          </a:stretch>
        </p:blipFill>
        <p:spPr>
          <a:xfrm>
            <a:off x="34528" y="777196"/>
            <a:ext cx="4465464" cy="2336273"/>
          </a:xfrm>
          <a:prstGeom prst="rect">
            <a:avLst/>
          </a:prstGeom>
        </p:spPr>
      </p:pic>
      <p:sp>
        <p:nvSpPr>
          <p:cNvPr id="12" name="Callout: Up Arrow 11">
            <a:extLst>
              <a:ext uri="{FF2B5EF4-FFF2-40B4-BE49-F238E27FC236}">
                <a16:creationId xmlns:a16="http://schemas.microsoft.com/office/drawing/2014/main" id="{1E90D109-4C9F-4F7D-A6C7-0F1C1A5D6FB7}"/>
              </a:ext>
            </a:extLst>
          </p:cNvPr>
          <p:cNvSpPr/>
          <p:nvPr/>
        </p:nvSpPr>
        <p:spPr>
          <a:xfrm>
            <a:off x="48344" y="3113469"/>
            <a:ext cx="9018448" cy="895826"/>
          </a:xfrm>
          <a:prstGeom prst="upArrowCallout">
            <a:avLst>
              <a:gd name="adj1" fmla="val 11390"/>
              <a:gd name="adj2" fmla="val 18844"/>
              <a:gd name="adj3" fmla="val 14739"/>
              <a:gd name="adj4" fmla="val 64977"/>
            </a:avLst>
          </a:prstGeom>
          <a:solidFill>
            <a:schemeClr val="tx2">
              <a:lumMod val="40000"/>
              <a:lumOff val="60000"/>
            </a:schemeClr>
          </a:solidFill>
          <a:ln>
            <a:solidFill>
              <a:schemeClr val="tx1"/>
            </a:solidFill>
          </a:ln>
        </p:spPr>
        <p:txBody>
          <a:bodyPr wrap="square">
            <a:spAutoFit/>
          </a:bodyPr>
          <a:lstStyle/>
          <a:p>
            <a:pPr algn="ctr"/>
            <a:r>
              <a:rPr lang="en-US" sz="1600" b="1" dirty="0">
                <a:latin typeface="Oxfam TSTAR PRO Headline" panose="02000806030000020004" pitchFamily="2" charset="0"/>
              </a:rPr>
              <a:t>Some findings from Oxfam’s assessment of supported enterprises in four districts of Rwanda – April 2021</a:t>
            </a:r>
          </a:p>
        </p:txBody>
      </p:sp>
    </p:spTree>
    <p:extLst>
      <p:ext uri="{BB962C8B-B14F-4D97-AF65-F5344CB8AC3E}">
        <p14:creationId xmlns:p14="http://schemas.microsoft.com/office/powerpoint/2010/main" val="3027513886"/>
      </p:ext>
    </p:extLst>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42103" y="48721"/>
            <a:ext cx="9059794" cy="813355"/>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b="1" cap="small" dirty="0">
                <a:solidFill>
                  <a:srgbClr val="000000"/>
                </a:solidFill>
                <a:effectLst/>
                <a:latin typeface="Oxfam TSTAR PRO Headline" panose="02000806030000020004" pitchFamily="2" charset="0"/>
                <a:ea typeface="Calibri" panose="020F0502020204030204" pitchFamily="34" charset="0"/>
                <a:cs typeface="Times New Roman" panose="02020603050405020304" pitchFamily="18" charset="0"/>
              </a:rPr>
              <a:t>COVID-19 IMPACT ON FARMERS’ RESILIENCE AND VULNERABILITY TO EXTERNAL SHOCKS</a:t>
            </a:r>
            <a:endParaRPr lang="en-US"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6F0891D4-865B-4E2B-B47C-59FCAD1530DB}"/>
              </a:ext>
            </a:extLst>
          </p:cNvPr>
          <p:cNvPicPr>
            <a:picLocks noChangeAspect="1"/>
          </p:cNvPicPr>
          <p:nvPr/>
        </p:nvPicPr>
        <p:blipFill rotWithShape="1">
          <a:blip r:embed="rId2"/>
          <a:srcRect r="28988" b="9925"/>
          <a:stretch/>
        </p:blipFill>
        <p:spPr>
          <a:xfrm>
            <a:off x="1475656" y="1370268"/>
            <a:ext cx="5544616" cy="4039374"/>
          </a:xfrm>
          <a:prstGeom prst="rect">
            <a:avLst/>
          </a:prstGeom>
        </p:spPr>
      </p:pic>
      <p:pic>
        <p:nvPicPr>
          <p:cNvPr id="10" name="Picture 9">
            <a:extLst>
              <a:ext uri="{FF2B5EF4-FFF2-40B4-BE49-F238E27FC236}">
                <a16:creationId xmlns:a16="http://schemas.microsoft.com/office/drawing/2014/main" id="{C84DC090-432B-4236-A9D7-1503E785DB81}"/>
              </a:ext>
            </a:extLst>
          </p:cNvPr>
          <p:cNvPicPr>
            <a:picLocks noChangeAspect="1"/>
          </p:cNvPicPr>
          <p:nvPr/>
        </p:nvPicPr>
        <p:blipFill>
          <a:blip r:embed="rId3"/>
          <a:stretch>
            <a:fillRect/>
          </a:stretch>
        </p:blipFill>
        <p:spPr>
          <a:xfrm>
            <a:off x="0" y="4941168"/>
            <a:ext cx="9081224" cy="1533021"/>
          </a:xfrm>
          <a:prstGeom prst="rect">
            <a:avLst/>
          </a:prstGeom>
        </p:spPr>
      </p:pic>
      <p:sp>
        <p:nvSpPr>
          <p:cNvPr id="12" name="Rectangle 11">
            <a:extLst>
              <a:ext uri="{FF2B5EF4-FFF2-40B4-BE49-F238E27FC236}">
                <a16:creationId xmlns:a16="http://schemas.microsoft.com/office/drawing/2014/main" id="{632CE9BF-074D-4F2B-B873-A72FA7908263}"/>
              </a:ext>
            </a:extLst>
          </p:cNvPr>
          <p:cNvSpPr/>
          <p:nvPr/>
        </p:nvSpPr>
        <p:spPr>
          <a:xfrm>
            <a:off x="62776" y="862077"/>
            <a:ext cx="9018448" cy="523220"/>
          </a:xfrm>
          <a:prstGeom prst="rect">
            <a:avLst/>
          </a:prstGeom>
          <a:solidFill>
            <a:schemeClr val="tx2">
              <a:lumMod val="40000"/>
              <a:lumOff val="60000"/>
            </a:schemeClr>
          </a:solidFill>
          <a:ln>
            <a:solidFill>
              <a:schemeClr val="tx1"/>
            </a:solidFill>
          </a:ln>
        </p:spPr>
        <p:txBody>
          <a:bodyPr wrap="square">
            <a:spAutoFit/>
          </a:bodyPr>
          <a:lstStyle/>
          <a:p>
            <a:pPr algn="ctr"/>
            <a:r>
              <a:rPr lang="en-US" sz="1400" b="1" dirty="0"/>
              <a:t>Selected findings from Oxfam’s assessments and surveys done at different stages during the pandemic crisis between 2020 and 2021</a:t>
            </a:r>
          </a:p>
        </p:txBody>
      </p:sp>
    </p:spTree>
    <p:extLst>
      <p:ext uri="{BB962C8B-B14F-4D97-AF65-F5344CB8AC3E}">
        <p14:creationId xmlns:p14="http://schemas.microsoft.com/office/powerpoint/2010/main" val="3089992750"/>
      </p:ext>
    </p:extLst>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42103" y="48722"/>
            <a:ext cx="9059794" cy="523220"/>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sz="1900" b="1" cap="small" dirty="0">
                <a:solidFill>
                  <a:srgbClr val="000000"/>
                </a:solidFill>
                <a:effectLst/>
                <a:latin typeface="Oxfam TSTAR PRO Headline" panose="02000806030000020004" pitchFamily="2" charset="0"/>
                <a:ea typeface="Calibri" panose="020F0502020204030204" pitchFamily="34" charset="0"/>
                <a:cs typeface="Times New Roman" panose="02020603050405020304" pitchFamily="18" charset="0"/>
              </a:rPr>
              <a:t>COVID-19 IMPACT ON AGRICULTURAL VALUE CHAINS’ ACTORS</a:t>
            </a:r>
            <a:endParaRPr lang="en-US" sz="1900"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sp>
        <p:nvSpPr>
          <p:cNvPr id="12" name="Rectangle 11">
            <a:extLst>
              <a:ext uri="{FF2B5EF4-FFF2-40B4-BE49-F238E27FC236}">
                <a16:creationId xmlns:a16="http://schemas.microsoft.com/office/drawing/2014/main" id="{632CE9BF-074D-4F2B-B873-A72FA7908263}"/>
              </a:ext>
            </a:extLst>
          </p:cNvPr>
          <p:cNvSpPr/>
          <p:nvPr/>
        </p:nvSpPr>
        <p:spPr>
          <a:xfrm>
            <a:off x="62776" y="764704"/>
            <a:ext cx="9018448" cy="523220"/>
          </a:xfrm>
          <a:prstGeom prst="rect">
            <a:avLst/>
          </a:prstGeom>
          <a:solidFill>
            <a:schemeClr val="tx2">
              <a:lumMod val="40000"/>
              <a:lumOff val="60000"/>
            </a:schemeClr>
          </a:solidFill>
          <a:ln>
            <a:solidFill>
              <a:schemeClr val="tx1"/>
            </a:solidFill>
          </a:ln>
        </p:spPr>
        <p:txBody>
          <a:bodyPr wrap="square">
            <a:spAutoFit/>
          </a:bodyPr>
          <a:lstStyle/>
          <a:p>
            <a:pPr algn="ctr"/>
            <a:r>
              <a:rPr lang="en-US" sz="1400" b="1" dirty="0">
                <a:latin typeface="Oxfam TSTAR PRO Headline" panose="02000806030000020004" pitchFamily="2" charset="0"/>
              </a:rPr>
              <a:t>Selected findings and extract from Oxfam’s assessments and surveys done at different stages during the pandemic crisis between 2020 and 2021</a:t>
            </a:r>
          </a:p>
        </p:txBody>
      </p:sp>
      <p:pic>
        <p:nvPicPr>
          <p:cNvPr id="2" name="Picture 1">
            <a:extLst>
              <a:ext uri="{FF2B5EF4-FFF2-40B4-BE49-F238E27FC236}">
                <a16:creationId xmlns:a16="http://schemas.microsoft.com/office/drawing/2014/main" id="{91035F22-14EA-46A1-B0BF-EFF7FD5C142E}"/>
              </a:ext>
            </a:extLst>
          </p:cNvPr>
          <p:cNvPicPr>
            <a:picLocks noChangeAspect="1"/>
          </p:cNvPicPr>
          <p:nvPr/>
        </p:nvPicPr>
        <p:blipFill>
          <a:blip r:embed="rId2"/>
          <a:stretch>
            <a:fillRect/>
          </a:stretch>
        </p:blipFill>
        <p:spPr>
          <a:xfrm>
            <a:off x="197768" y="1347976"/>
            <a:ext cx="5598368" cy="1782149"/>
          </a:xfrm>
          <a:prstGeom prst="rect">
            <a:avLst/>
          </a:prstGeom>
        </p:spPr>
      </p:pic>
      <p:pic>
        <p:nvPicPr>
          <p:cNvPr id="3" name="Picture 2">
            <a:extLst>
              <a:ext uri="{FF2B5EF4-FFF2-40B4-BE49-F238E27FC236}">
                <a16:creationId xmlns:a16="http://schemas.microsoft.com/office/drawing/2014/main" id="{68989DA1-0175-458A-ADA5-2A9802DB2F3B}"/>
              </a:ext>
            </a:extLst>
          </p:cNvPr>
          <p:cNvPicPr>
            <a:picLocks noChangeAspect="1"/>
          </p:cNvPicPr>
          <p:nvPr/>
        </p:nvPicPr>
        <p:blipFill>
          <a:blip r:embed="rId3"/>
          <a:stretch>
            <a:fillRect/>
          </a:stretch>
        </p:blipFill>
        <p:spPr>
          <a:xfrm>
            <a:off x="23767" y="3429000"/>
            <a:ext cx="5772369" cy="3380278"/>
          </a:xfrm>
          <a:prstGeom prst="rect">
            <a:avLst/>
          </a:prstGeom>
        </p:spPr>
      </p:pic>
      <p:sp>
        <p:nvSpPr>
          <p:cNvPr id="4" name="Rectangle 3">
            <a:extLst>
              <a:ext uri="{FF2B5EF4-FFF2-40B4-BE49-F238E27FC236}">
                <a16:creationId xmlns:a16="http://schemas.microsoft.com/office/drawing/2014/main" id="{31FAC915-9785-4F81-9FB2-1895AD314397}"/>
              </a:ext>
            </a:extLst>
          </p:cNvPr>
          <p:cNvSpPr/>
          <p:nvPr/>
        </p:nvSpPr>
        <p:spPr>
          <a:xfrm>
            <a:off x="6137448" y="1556792"/>
            <a:ext cx="2808784" cy="4616648"/>
          </a:xfrm>
          <a:custGeom>
            <a:avLst/>
            <a:gdLst>
              <a:gd name="connsiteX0" fmla="*/ 0 w 2808784"/>
              <a:gd name="connsiteY0" fmla="*/ 0 h 4616648"/>
              <a:gd name="connsiteX1" fmla="*/ 505581 w 2808784"/>
              <a:gd name="connsiteY1" fmla="*/ 0 h 4616648"/>
              <a:gd name="connsiteX2" fmla="*/ 1039250 w 2808784"/>
              <a:gd name="connsiteY2" fmla="*/ 0 h 4616648"/>
              <a:gd name="connsiteX3" fmla="*/ 1657183 w 2808784"/>
              <a:gd name="connsiteY3" fmla="*/ 0 h 4616648"/>
              <a:gd name="connsiteX4" fmla="*/ 2218939 w 2808784"/>
              <a:gd name="connsiteY4" fmla="*/ 0 h 4616648"/>
              <a:gd name="connsiteX5" fmla="*/ 2808784 w 2808784"/>
              <a:gd name="connsiteY5" fmla="*/ 0 h 4616648"/>
              <a:gd name="connsiteX6" fmla="*/ 2808784 w 2808784"/>
              <a:gd name="connsiteY6" fmla="*/ 530915 h 4616648"/>
              <a:gd name="connsiteX7" fmla="*/ 2808784 w 2808784"/>
              <a:gd name="connsiteY7" fmla="*/ 1015663 h 4616648"/>
              <a:gd name="connsiteX8" fmla="*/ 2808784 w 2808784"/>
              <a:gd name="connsiteY8" fmla="*/ 1638910 h 4616648"/>
              <a:gd name="connsiteX9" fmla="*/ 2808784 w 2808784"/>
              <a:gd name="connsiteY9" fmla="*/ 2123658 h 4616648"/>
              <a:gd name="connsiteX10" fmla="*/ 2808784 w 2808784"/>
              <a:gd name="connsiteY10" fmla="*/ 2562240 h 4616648"/>
              <a:gd name="connsiteX11" fmla="*/ 2808784 w 2808784"/>
              <a:gd name="connsiteY11" fmla="*/ 3046988 h 4616648"/>
              <a:gd name="connsiteX12" fmla="*/ 2808784 w 2808784"/>
              <a:gd name="connsiteY12" fmla="*/ 3577902 h 4616648"/>
              <a:gd name="connsiteX13" fmla="*/ 2808784 w 2808784"/>
              <a:gd name="connsiteY13" fmla="*/ 4616648 h 4616648"/>
              <a:gd name="connsiteX14" fmla="*/ 2303203 w 2808784"/>
              <a:gd name="connsiteY14" fmla="*/ 4616648 h 4616648"/>
              <a:gd name="connsiteX15" fmla="*/ 1797622 w 2808784"/>
              <a:gd name="connsiteY15" fmla="*/ 4616648 h 4616648"/>
              <a:gd name="connsiteX16" fmla="*/ 1235865 w 2808784"/>
              <a:gd name="connsiteY16" fmla="*/ 4616648 h 4616648"/>
              <a:gd name="connsiteX17" fmla="*/ 674108 w 2808784"/>
              <a:gd name="connsiteY17" fmla="*/ 4616648 h 4616648"/>
              <a:gd name="connsiteX18" fmla="*/ 0 w 2808784"/>
              <a:gd name="connsiteY18" fmla="*/ 4616648 h 4616648"/>
              <a:gd name="connsiteX19" fmla="*/ 0 w 2808784"/>
              <a:gd name="connsiteY19" fmla="*/ 4039567 h 4616648"/>
              <a:gd name="connsiteX20" fmla="*/ 0 w 2808784"/>
              <a:gd name="connsiteY20" fmla="*/ 3508652 h 4616648"/>
              <a:gd name="connsiteX21" fmla="*/ 0 w 2808784"/>
              <a:gd name="connsiteY21" fmla="*/ 2931571 h 4616648"/>
              <a:gd name="connsiteX22" fmla="*/ 0 w 2808784"/>
              <a:gd name="connsiteY22" fmla="*/ 2308324 h 4616648"/>
              <a:gd name="connsiteX23" fmla="*/ 0 w 2808784"/>
              <a:gd name="connsiteY23" fmla="*/ 1685077 h 4616648"/>
              <a:gd name="connsiteX24" fmla="*/ 0 w 2808784"/>
              <a:gd name="connsiteY24" fmla="*/ 1061829 h 4616648"/>
              <a:gd name="connsiteX25" fmla="*/ 0 w 2808784"/>
              <a:gd name="connsiteY25" fmla="*/ 0 h 4616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808784" h="4616648" fill="none" extrusionOk="0">
                <a:moveTo>
                  <a:pt x="0" y="0"/>
                </a:moveTo>
                <a:cubicBezTo>
                  <a:pt x="147941" y="-18633"/>
                  <a:pt x="254110" y="29143"/>
                  <a:pt x="505581" y="0"/>
                </a:cubicBezTo>
                <a:cubicBezTo>
                  <a:pt x="757052" y="-29143"/>
                  <a:pt x="855631" y="37083"/>
                  <a:pt x="1039250" y="0"/>
                </a:cubicBezTo>
                <a:cubicBezTo>
                  <a:pt x="1222869" y="-37083"/>
                  <a:pt x="1466616" y="34407"/>
                  <a:pt x="1657183" y="0"/>
                </a:cubicBezTo>
                <a:cubicBezTo>
                  <a:pt x="1847750" y="-34407"/>
                  <a:pt x="2089411" y="21488"/>
                  <a:pt x="2218939" y="0"/>
                </a:cubicBezTo>
                <a:cubicBezTo>
                  <a:pt x="2348467" y="-21488"/>
                  <a:pt x="2647071" y="3008"/>
                  <a:pt x="2808784" y="0"/>
                </a:cubicBezTo>
                <a:cubicBezTo>
                  <a:pt x="2843007" y="120393"/>
                  <a:pt x="2801757" y="414575"/>
                  <a:pt x="2808784" y="530915"/>
                </a:cubicBezTo>
                <a:cubicBezTo>
                  <a:pt x="2815811" y="647256"/>
                  <a:pt x="2752125" y="893220"/>
                  <a:pt x="2808784" y="1015663"/>
                </a:cubicBezTo>
                <a:cubicBezTo>
                  <a:pt x="2865443" y="1138106"/>
                  <a:pt x="2773825" y="1509179"/>
                  <a:pt x="2808784" y="1638910"/>
                </a:cubicBezTo>
                <a:cubicBezTo>
                  <a:pt x="2843743" y="1768641"/>
                  <a:pt x="2785742" y="1933237"/>
                  <a:pt x="2808784" y="2123658"/>
                </a:cubicBezTo>
                <a:cubicBezTo>
                  <a:pt x="2831826" y="2314079"/>
                  <a:pt x="2804399" y="2456434"/>
                  <a:pt x="2808784" y="2562240"/>
                </a:cubicBezTo>
                <a:cubicBezTo>
                  <a:pt x="2813169" y="2668046"/>
                  <a:pt x="2753064" y="2941775"/>
                  <a:pt x="2808784" y="3046988"/>
                </a:cubicBezTo>
                <a:cubicBezTo>
                  <a:pt x="2864504" y="3152201"/>
                  <a:pt x="2804278" y="3337703"/>
                  <a:pt x="2808784" y="3577902"/>
                </a:cubicBezTo>
                <a:cubicBezTo>
                  <a:pt x="2813290" y="3818101"/>
                  <a:pt x="2787268" y="4147085"/>
                  <a:pt x="2808784" y="4616648"/>
                </a:cubicBezTo>
                <a:cubicBezTo>
                  <a:pt x="2683570" y="4620551"/>
                  <a:pt x="2488001" y="4561069"/>
                  <a:pt x="2303203" y="4616648"/>
                </a:cubicBezTo>
                <a:cubicBezTo>
                  <a:pt x="2118405" y="4672227"/>
                  <a:pt x="1993162" y="4590423"/>
                  <a:pt x="1797622" y="4616648"/>
                </a:cubicBezTo>
                <a:cubicBezTo>
                  <a:pt x="1602082" y="4642873"/>
                  <a:pt x="1408337" y="4555312"/>
                  <a:pt x="1235865" y="4616648"/>
                </a:cubicBezTo>
                <a:cubicBezTo>
                  <a:pt x="1063393" y="4677984"/>
                  <a:pt x="934406" y="4558367"/>
                  <a:pt x="674108" y="4616648"/>
                </a:cubicBezTo>
                <a:cubicBezTo>
                  <a:pt x="413810" y="4674929"/>
                  <a:pt x="183233" y="4612047"/>
                  <a:pt x="0" y="4616648"/>
                </a:cubicBezTo>
                <a:cubicBezTo>
                  <a:pt x="-386" y="4438058"/>
                  <a:pt x="12619" y="4250864"/>
                  <a:pt x="0" y="4039567"/>
                </a:cubicBezTo>
                <a:cubicBezTo>
                  <a:pt x="-12619" y="3828270"/>
                  <a:pt x="27830" y="3732438"/>
                  <a:pt x="0" y="3508652"/>
                </a:cubicBezTo>
                <a:cubicBezTo>
                  <a:pt x="-27830" y="3284867"/>
                  <a:pt x="47653" y="3208087"/>
                  <a:pt x="0" y="2931571"/>
                </a:cubicBezTo>
                <a:cubicBezTo>
                  <a:pt x="-47653" y="2655055"/>
                  <a:pt x="57058" y="2612109"/>
                  <a:pt x="0" y="2308324"/>
                </a:cubicBezTo>
                <a:cubicBezTo>
                  <a:pt x="-57058" y="2004539"/>
                  <a:pt x="33625" y="1927186"/>
                  <a:pt x="0" y="1685077"/>
                </a:cubicBezTo>
                <a:cubicBezTo>
                  <a:pt x="-33625" y="1442968"/>
                  <a:pt x="833" y="1334696"/>
                  <a:pt x="0" y="1061829"/>
                </a:cubicBezTo>
                <a:cubicBezTo>
                  <a:pt x="-833" y="788962"/>
                  <a:pt x="7021" y="247840"/>
                  <a:pt x="0" y="0"/>
                </a:cubicBezTo>
                <a:close/>
              </a:path>
              <a:path w="2808784" h="4616648" stroke="0" extrusionOk="0">
                <a:moveTo>
                  <a:pt x="0" y="0"/>
                </a:moveTo>
                <a:cubicBezTo>
                  <a:pt x="182831" y="-12999"/>
                  <a:pt x="304863" y="44127"/>
                  <a:pt x="533669" y="0"/>
                </a:cubicBezTo>
                <a:cubicBezTo>
                  <a:pt x="762475" y="-44127"/>
                  <a:pt x="882537" y="23551"/>
                  <a:pt x="1011162" y="0"/>
                </a:cubicBezTo>
                <a:cubicBezTo>
                  <a:pt x="1139787" y="-23551"/>
                  <a:pt x="1345437" y="61236"/>
                  <a:pt x="1629095" y="0"/>
                </a:cubicBezTo>
                <a:cubicBezTo>
                  <a:pt x="1912753" y="-61236"/>
                  <a:pt x="1946987" y="59127"/>
                  <a:pt x="2162764" y="0"/>
                </a:cubicBezTo>
                <a:cubicBezTo>
                  <a:pt x="2378541" y="-59127"/>
                  <a:pt x="2500404" y="36227"/>
                  <a:pt x="2808784" y="0"/>
                </a:cubicBezTo>
                <a:cubicBezTo>
                  <a:pt x="2868781" y="169724"/>
                  <a:pt x="2728482" y="433302"/>
                  <a:pt x="2808784" y="669414"/>
                </a:cubicBezTo>
                <a:cubicBezTo>
                  <a:pt x="2889086" y="905526"/>
                  <a:pt x="2755005" y="1089890"/>
                  <a:pt x="2808784" y="1246495"/>
                </a:cubicBezTo>
                <a:cubicBezTo>
                  <a:pt x="2862563" y="1403100"/>
                  <a:pt x="2800170" y="1568528"/>
                  <a:pt x="2808784" y="1823576"/>
                </a:cubicBezTo>
                <a:cubicBezTo>
                  <a:pt x="2817398" y="2078624"/>
                  <a:pt x="2791782" y="2076166"/>
                  <a:pt x="2808784" y="2308324"/>
                </a:cubicBezTo>
                <a:cubicBezTo>
                  <a:pt x="2825786" y="2540482"/>
                  <a:pt x="2752225" y="2694955"/>
                  <a:pt x="2808784" y="2793072"/>
                </a:cubicBezTo>
                <a:cubicBezTo>
                  <a:pt x="2865343" y="2891189"/>
                  <a:pt x="2773740" y="3141823"/>
                  <a:pt x="2808784" y="3370153"/>
                </a:cubicBezTo>
                <a:cubicBezTo>
                  <a:pt x="2843828" y="3598483"/>
                  <a:pt x="2773885" y="3844201"/>
                  <a:pt x="2808784" y="3993401"/>
                </a:cubicBezTo>
                <a:cubicBezTo>
                  <a:pt x="2843683" y="4142601"/>
                  <a:pt x="2799269" y="4315234"/>
                  <a:pt x="2808784" y="4616648"/>
                </a:cubicBezTo>
                <a:cubicBezTo>
                  <a:pt x="2538303" y="4630035"/>
                  <a:pt x="2381064" y="4565751"/>
                  <a:pt x="2247027" y="4616648"/>
                </a:cubicBezTo>
                <a:cubicBezTo>
                  <a:pt x="2112990" y="4667545"/>
                  <a:pt x="1916258" y="4606532"/>
                  <a:pt x="1741446" y="4616648"/>
                </a:cubicBezTo>
                <a:cubicBezTo>
                  <a:pt x="1566634" y="4626764"/>
                  <a:pt x="1382158" y="4560180"/>
                  <a:pt x="1179689" y="4616648"/>
                </a:cubicBezTo>
                <a:cubicBezTo>
                  <a:pt x="977220" y="4673116"/>
                  <a:pt x="826695" y="4603521"/>
                  <a:pt x="561757" y="4616648"/>
                </a:cubicBezTo>
                <a:cubicBezTo>
                  <a:pt x="296819" y="4629775"/>
                  <a:pt x="280097" y="4552221"/>
                  <a:pt x="0" y="4616648"/>
                </a:cubicBezTo>
                <a:cubicBezTo>
                  <a:pt x="-13881" y="4419937"/>
                  <a:pt x="40762" y="4295716"/>
                  <a:pt x="0" y="4178066"/>
                </a:cubicBezTo>
                <a:cubicBezTo>
                  <a:pt x="-40762" y="4060416"/>
                  <a:pt x="2015" y="3821826"/>
                  <a:pt x="0" y="3693318"/>
                </a:cubicBezTo>
                <a:cubicBezTo>
                  <a:pt x="-2015" y="3564810"/>
                  <a:pt x="44185" y="3392589"/>
                  <a:pt x="0" y="3162404"/>
                </a:cubicBezTo>
                <a:cubicBezTo>
                  <a:pt x="-44185" y="2932219"/>
                  <a:pt x="47630" y="2773602"/>
                  <a:pt x="0" y="2492990"/>
                </a:cubicBezTo>
                <a:cubicBezTo>
                  <a:pt x="-47630" y="2212378"/>
                  <a:pt x="50047" y="2074015"/>
                  <a:pt x="0" y="1915909"/>
                </a:cubicBezTo>
                <a:cubicBezTo>
                  <a:pt x="-50047" y="1757803"/>
                  <a:pt x="9218" y="1534161"/>
                  <a:pt x="0" y="1384994"/>
                </a:cubicBezTo>
                <a:cubicBezTo>
                  <a:pt x="-9218" y="1235827"/>
                  <a:pt x="37765" y="1089778"/>
                  <a:pt x="0" y="946413"/>
                </a:cubicBezTo>
                <a:cubicBezTo>
                  <a:pt x="-37765" y="803048"/>
                  <a:pt x="21734" y="675910"/>
                  <a:pt x="0" y="507831"/>
                </a:cubicBezTo>
                <a:cubicBezTo>
                  <a:pt x="-21734" y="339752"/>
                  <a:pt x="32629" y="106807"/>
                  <a:pt x="0" y="0"/>
                </a:cubicBezTo>
                <a:close/>
              </a:path>
            </a:pathLst>
          </a:custGeom>
          <a:gradFill>
            <a:gsLst>
              <a:gs pos="0">
                <a:srgbClr val="FFC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solidFill>
            <a:extLst>
              <a:ext uri="{C807C97D-BFC1-408E-A445-0C87EB9F89A2}">
                <ask:lineSketchStyleProps xmlns:ask="http://schemas.microsoft.com/office/drawing/2018/sketchyshapes" xmlns="" sd="1219033472">
                  <a:prstGeom prst="rect">
                    <a:avLst/>
                  </a:prstGeom>
                  <ask:type>
                    <ask:lineSketchScribble/>
                  </ask:type>
                </ask:lineSketchStyleProps>
              </a:ext>
            </a:extLst>
          </a:ln>
        </p:spPr>
        <p:txBody>
          <a:bodyPr wrap="square">
            <a:spAutoFit/>
          </a:bodyPr>
          <a:lstStyle/>
          <a:p>
            <a:pPr algn="just"/>
            <a:r>
              <a:rPr lang="en-US" sz="1400" b="1" u="sng" dirty="0">
                <a:latin typeface="Oxfam TSTAR PRO Headline" panose="02000806030000020004" pitchFamily="2" charset="0"/>
              </a:rPr>
              <a:t>Muhanga Food Processing </a:t>
            </a:r>
            <a:r>
              <a:rPr lang="en-US" sz="1400" b="1" dirty="0">
                <a:latin typeface="Oxfam TSTAR PRO Headline" panose="02000806030000020004" pitchFamily="2" charset="0"/>
              </a:rPr>
              <a:t>Industries (MFPI) is one of the main processors of soy-based products in the southern province of Rwanda. With Oxfam’s support, MFPI planned to increase annual sales of 150% between 2019 and 2020. With movement restrictions, social distancing and total lockdowns, MFPI could only operate at 25% of its normal production capacity. Their big market was schools which were closed. Thus, the company lost its major clients. They were forced to reduce their human resources and could only fully employ 10 staff out of 35 contracted staff.</a:t>
            </a:r>
          </a:p>
        </p:txBody>
      </p:sp>
    </p:spTree>
    <p:extLst>
      <p:ext uri="{BB962C8B-B14F-4D97-AF65-F5344CB8AC3E}">
        <p14:creationId xmlns:p14="http://schemas.microsoft.com/office/powerpoint/2010/main" val="3720385555"/>
      </p:ext>
    </p:extLst>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4C8A8-2D30-4478-A5C2-B820547B9E31}"/>
              </a:ext>
            </a:extLst>
          </p:cNvPr>
          <p:cNvSpPr>
            <a:spLocks noGrp="1"/>
          </p:cNvSpPr>
          <p:nvPr>
            <p:ph type="title"/>
          </p:nvPr>
        </p:nvSpPr>
        <p:spPr>
          <a:xfrm>
            <a:off x="-26893" y="260648"/>
            <a:ext cx="9054098" cy="1307232"/>
          </a:xfrm>
          <a:gradFill>
            <a:gsLst>
              <a:gs pos="0">
                <a:srgbClr val="FFC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GB" dirty="0">
                <a:solidFill>
                  <a:schemeClr val="tx1"/>
                </a:solidFill>
                <a:latin typeface="Oxfam TSTAR PRO Headline" panose="02000806030000020004" pitchFamily="2" charset="0"/>
              </a:rPr>
              <a:t>Oxfam assessment of impact </a:t>
            </a:r>
            <a:r>
              <a:rPr lang="en-GB" u="sng" dirty="0">
                <a:solidFill>
                  <a:schemeClr val="tx1"/>
                </a:solidFill>
                <a:latin typeface="Oxfam TSTAR PRO Headline" panose="02000806030000020004" pitchFamily="2" charset="0"/>
              </a:rPr>
              <a:t>on aggregators</a:t>
            </a:r>
            <a:br>
              <a:rPr lang="en-GB" u="sng" dirty="0">
                <a:solidFill>
                  <a:schemeClr val="tx1"/>
                </a:solidFill>
                <a:latin typeface="Oxfam TSTAR PRO Headline" panose="02000806030000020004" pitchFamily="2" charset="0"/>
              </a:rPr>
            </a:br>
            <a:r>
              <a:rPr lang="en-GB" u="sng" dirty="0">
                <a:solidFill>
                  <a:schemeClr val="tx1"/>
                </a:solidFill>
                <a:latin typeface="Oxfam TSTAR PRO Headline" panose="02000806030000020004" pitchFamily="2" charset="0"/>
              </a:rPr>
              <a:t>d</a:t>
            </a:r>
            <a:r>
              <a:rPr lang="en-GB" dirty="0">
                <a:solidFill>
                  <a:schemeClr val="tx1"/>
                </a:solidFill>
                <a:latin typeface="Oxfam TSTAR PRO Headline" panose="02000806030000020004" pitchFamily="2" charset="0"/>
              </a:rPr>
              <a:t>ec 2020- </a:t>
            </a:r>
            <a:r>
              <a:rPr lang="en-GB" dirty="0" err="1">
                <a:solidFill>
                  <a:schemeClr val="tx1"/>
                </a:solidFill>
                <a:latin typeface="Oxfam TSTAR PRO Headline" panose="02000806030000020004" pitchFamily="2" charset="0"/>
              </a:rPr>
              <a:t>jan</a:t>
            </a:r>
            <a:r>
              <a:rPr lang="en-GB" dirty="0">
                <a:solidFill>
                  <a:schemeClr val="tx1"/>
                </a:solidFill>
                <a:latin typeface="Oxfam TSTAR PRO Headline" panose="02000806030000020004" pitchFamily="2" charset="0"/>
              </a:rPr>
              <a:t> 2021 4 districts</a:t>
            </a:r>
            <a:endParaRPr lang="en-US" dirty="0">
              <a:solidFill>
                <a:schemeClr val="tx1"/>
              </a:solidFill>
              <a:latin typeface="Oxfam TSTAR PRO Headline" panose="02000806030000020004" pitchFamily="2" charset="0"/>
            </a:endParaRPr>
          </a:p>
        </p:txBody>
      </p:sp>
      <p:sp>
        <p:nvSpPr>
          <p:cNvPr id="3" name="Content Placeholder 2">
            <a:extLst>
              <a:ext uri="{FF2B5EF4-FFF2-40B4-BE49-F238E27FC236}">
                <a16:creationId xmlns:a16="http://schemas.microsoft.com/office/drawing/2014/main" id="{5B0075B9-A79E-446C-8423-82536DADA2E1}"/>
              </a:ext>
            </a:extLst>
          </p:cNvPr>
          <p:cNvSpPr>
            <a:spLocks noGrp="1"/>
          </p:cNvSpPr>
          <p:nvPr>
            <p:ph idx="1"/>
          </p:nvPr>
        </p:nvSpPr>
        <p:spPr>
          <a:xfrm>
            <a:off x="0" y="1988840"/>
            <a:ext cx="9144000" cy="475252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endParaRPr lang="en-GB" dirty="0">
              <a:latin typeface="Oxfam TSTAR PRO Headline" panose="02000806030000020004" pitchFamily="2" charset="0"/>
            </a:endParaRPr>
          </a:p>
          <a:p>
            <a:r>
              <a:rPr lang="en-GB" dirty="0">
                <a:latin typeface="Oxfam TSTAR PRO Headline" panose="02000806030000020004" pitchFamily="2" charset="0"/>
              </a:rPr>
              <a:t>Investment in fixed assets is limited for aggregators operating in the horticulture value chains as less than 5% of them have their own or leased Cold Storage or Greenhouse.</a:t>
            </a:r>
          </a:p>
          <a:p>
            <a:endParaRPr lang="en-GB" dirty="0">
              <a:latin typeface="Oxfam TSTAR PRO Headline" panose="02000806030000020004" pitchFamily="2" charset="0"/>
            </a:endParaRPr>
          </a:p>
          <a:p>
            <a:endParaRPr lang="en-GB" dirty="0">
              <a:latin typeface="Oxfam TSTAR PRO Headline" panose="02000806030000020004" pitchFamily="2" charset="0"/>
            </a:endParaRPr>
          </a:p>
          <a:p>
            <a:r>
              <a:rPr lang="en-GB" dirty="0">
                <a:latin typeface="Oxfam TSTAR PRO Headline" panose="02000806030000020004" pitchFamily="2" charset="0"/>
              </a:rPr>
              <a:t>The decreased demand of produce (90%), lack/loss of capital (83%), and damaged stores (76%). </a:t>
            </a:r>
          </a:p>
          <a:p>
            <a:endParaRPr lang="en-US" dirty="0"/>
          </a:p>
        </p:txBody>
      </p:sp>
    </p:spTree>
    <p:extLst>
      <p:ext uri="{BB962C8B-B14F-4D97-AF65-F5344CB8AC3E}">
        <p14:creationId xmlns:p14="http://schemas.microsoft.com/office/powerpoint/2010/main" val="1486896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7BCEB8B-5658-4B99-822C-3CD6738871FC}"/>
              </a:ext>
            </a:extLst>
          </p:cNvPr>
          <p:cNvSpPr>
            <a:spLocks noChangeArrowheads="1"/>
          </p:cNvSpPr>
          <p:nvPr/>
        </p:nvSpPr>
        <p:spPr bwMode="auto">
          <a:xfrm>
            <a:off x="144017" y="0"/>
            <a:ext cx="8855968" cy="548680"/>
          </a:xfrm>
          <a:prstGeom prst="rect">
            <a:avLst/>
          </a:prstGeom>
          <a:solidFill>
            <a:srgbClr val="FBC43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GB" sz="2800" b="1" cap="small" dirty="0">
                <a:solidFill>
                  <a:srgbClr val="000000"/>
                </a:solidFill>
                <a:latin typeface="Oxfam TSTAR PRO Headline" panose="02000806030000020004" pitchFamily="2" charset="0"/>
                <a:ea typeface="Calibri" panose="020F0502020204030204" pitchFamily="34" charset="0"/>
                <a:cs typeface="Times New Roman" panose="02020603050405020304" pitchFamily="18" charset="0"/>
              </a:rPr>
              <a:t>OPPORTUNITIES AND QUICK WINS</a:t>
            </a:r>
            <a:endParaRPr lang="en-US" sz="2800" dirty="0">
              <a:effectLst/>
              <a:latin typeface="Oxfam TSTAR PRO Headline" panose="02000806030000020004" pitchFamily="2" charset="0"/>
              <a:ea typeface="Calibri" panose="020F0502020204030204" pitchFamily="34" charset="0"/>
              <a:cs typeface="Times New Roman" panose="02020603050405020304" pitchFamily="18" charset="0"/>
            </a:endParaRPr>
          </a:p>
        </p:txBody>
      </p:sp>
      <p:graphicFrame>
        <p:nvGraphicFramePr>
          <p:cNvPr id="4" name="Diagram 3">
            <a:extLst>
              <a:ext uri="{FF2B5EF4-FFF2-40B4-BE49-F238E27FC236}">
                <a16:creationId xmlns:a16="http://schemas.microsoft.com/office/drawing/2014/main" id="{C046BB11-A351-4A85-81EB-9B17B48F336C}"/>
              </a:ext>
            </a:extLst>
          </p:cNvPr>
          <p:cNvGraphicFramePr/>
          <p:nvPr>
            <p:extLst>
              <p:ext uri="{D42A27DB-BD31-4B8C-83A1-F6EECF244321}">
                <p14:modId xmlns:p14="http://schemas.microsoft.com/office/powerpoint/2010/main" val="3603512520"/>
              </p:ext>
            </p:extLst>
          </p:nvPr>
        </p:nvGraphicFramePr>
        <p:xfrm>
          <a:off x="323528" y="980728"/>
          <a:ext cx="8676456" cy="61885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Hexagon 10">
            <a:extLst>
              <a:ext uri="{FF2B5EF4-FFF2-40B4-BE49-F238E27FC236}">
                <a16:creationId xmlns:a16="http://schemas.microsoft.com/office/drawing/2014/main" id="{52E9EF65-45DA-4C31-81DB-DB948EC5BFC3}"/>
              </a:ext>
            </a:extLst>
          </p:cNvPr>
          <p:cNvSpPr/>
          <p:nvPr/>
        </p:nvSpPr>
        <p:spPr>
          <a:xfrm>
            <a:off x="3998259" y="3845860"/>
            <a:ext cx="1237128" cy="925670"/>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3" name="Hexagon 12">
            <a:extLst>
              <a:ext uri="{FF2B5EF4-FFF2-40B4-BE49-F238E27FC236}">
                <a16:creationId xmlns:a16="http://schemas.microsoft.com/office/drawing/2014/main" id="{B5BBB564-A3E7-4988-B74B-24D7A34D37E4}"/>
              </a:ext>
            </a:extLst>
          </p:cNvPr>
          <p:cNvSpPr/>
          <p:nvPr/>
        </p:nvSpPr>
        <p:spPr>
          <a:xfrm flipH="1" flipV="1">
            <a:off x="7092280" y="1261489"/>
            <a:ext cx="976331" cy="907255"/>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4275894341"/>
      </p:ext>
    </p:extLst>
  </p:cSld>
  <p:clrMapOvr>
    <a:masterClrMapping/>
  </p:clrMapOvr>
  <mc:AlternateContent xmlns:mc="http://schemas.openxmlformats.org/markup-compatibility/2006" xmlns:p14="http://schemas.microsoft.com/office/powerpoint/2010/main">
    <mc:Choice Requires="p14">
      <p:transition spd="slow" p14:dur="2000" advTm="193348"/>
    </mc:Choice>
    <mc:Fallback xmlns="">
      <p:transition spd="slow" advTm="193348"/>
    </mc:Fallback>
  </mc:AlternateContent>
</p:sld>
</file>

<file path=ppt/theme/theme1.xml><?xml version="1.0" encoding="utf-8"?>
<a:theme xmlns:a="http://schemas.openxmlformats.org/drawingml/2006/main" name="ox_ppt_template_green">
  <a:themeElements>
    <a:clrScheme name="">
      <a:dk1>
        <a:srgbClr val="000000"/>
      </a:dk1>
      <a:lt1>
        <a:srgbClr val="FFFFFF"/>
      </a:lt1>
      <a:dk2>
        <a:srgbClr val="99CC00"/>
      </a:dk2>
      <a:lt2>
        <a:srgbClr val="808080"/>
      </a:lt2>
      <a:accent1>
        <a:srgbClr val="CEC89E"/>
      </a:accent1>
      <a:accent2>
        <a:srgbClr val="E41F1F"/>
      </a:accent2>
      <a:accent3>
        <a:srgbClr val="FFFFFF"/>
      </a:accent3>
      <a:accent4>
        <a:srgbClr val="000000"/>
      </a:accent4>
      <a:accent5>
        <a:srgbClr val="E3E0CC"/>
      </a:accent5>
      <a:accent6>
        <a:srgbClr val="CF1B1B"/>
      </a:accent6>
      <a:hlink>
        <a:srgbClr val="847B94"/>
      </a:hlink>
      <a:folHlink>
        <a:srgbClr val="D7DAC3"/>
      </a:folHlink>
    </a:clrScheme>
    <a:fontScheme name="Office Them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tx2"/>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ox_ppt_template_green</Template>
  <TotalTime>5604</TotalTime>
  <Words>1219</Words>
  <Application>Microsoft Office PowerPoint</Application>
  <PresentationFormat>On-screen Show (4:3)</PresentationFormat>
  <Paragraphs>71</Paragraphs>
  <Slides>10</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Arial Black</vt:lpstr>
      <vt:lpstr>Calibri</vt:lpstr>
      <vt:lpstr>Calibri Light</vt:lpstr>
      <vt:lpstr>Oxfam TSTAR PRO Headline</vt:lpstr>
      <vt:lpstr>Times New Roman</vt:lpstr>
      <vt:lpstr>Wingdings</vt:lpstr>
      <vt:lpstr>ox_ppt_template_green</vt:lpstr>
      <vt:lpstr>Office Theme</vt:lpstr>
      <vt:lpstr>OXFAM’S OBSERVATIONS ON ENHANCING PRODUCTIVE CAPACITIES in Rwanda IN THE AFTERMATH OF the COVID-19 CRISIS</vt:lpstr>
      <vt:lpstr>PowerPoint Presentation</vt:lpstr>
      <vt:lpstr>PowerPoint Presentation</vt:lpstr>
      <vt:lpstr>PowerPoint Presentation</vt:lpstr>
      <vt:lpstr>PowerPoint Presentation</vt:lpstr>
      <vt:lpstr>PowerPoint Presentation</vt:lpstr>
      <vt:lpstr>PowerPoint Presentation</vt:lpstr>
      <vt:lpstr>Oxfam assessment of impact on aggregators dec 2020- jan 2021 4 districts</vt:lpstr>
      <vt:lpstr>PowerPoint Presentation</vt:lpstr>
      <vt:lpstr>PowerPoint Presentation</vt:lpstr>
    </vt:vector>
  </TitlesOfParts>
  <Company>Oxfam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MJUwanyarwaya</dc:creator>
  <cp:lastModifiedBy>EPRN RWANDA</cp:lastModifiedBy>
  <cp:revision>343</cp:revision>
  <dcterms:created xsi:type="dcterms:W3CDTF">2015-10-13T09:27:55Z</dcterms:created>
  <dcterms:modified xsi:type="dcterms:W3CDTF">2021-05-26T16:07:00Z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376534</vt:lpwstr>
  </property>
  <property fmtid="{D5CDD505-2E9C-101B-9397-08002B2CF9AE}" name="NXPowerLiteSettings" pid="3">
    <vt:lpwstr>C7000400038000</vt:lpwstr>
  </property>
  <property fmtid="{D5CDD505-2E9C-101B-9397-08002B2CF9AE}" name="NXPowerLiteVersion" pid="4">
    <vt:lpwstr>S9.0.3</vt:lpwstr>
  </property>
</Properties>
</file>