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8" r:id="rId5"/>
    <p:sldId id="259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1D6-07CD-4159-BB4F-0D4B2B8FB58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6A89-AA53-4454-9C50-7D805FF2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1D6-07CD-4159-BB4F-0D4B2B8FB58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6A89-AA53-4454-9C50-7D805FF2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1D6-07CD-4159-BB4F-0D4B2B8FB58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6A89-AA53-4454-9C50-7D805FF2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1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1D6-07CD-4159-BB4F-0D4B2B8FB58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6A89-AA53-4454-9C50-7D805FF2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0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1D6-07CD-4159-BB4F-0D4B2B8FB58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6A89-AA53-4454-9C50-7D805FF2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2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1D6-07CD-4159-BB4F-0D4B2B8FB58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6A89-AA53-4454-9C50-7D805FF2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4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1D6-07CD-4159-BB4F-0D4B2B8FB58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6A89-AA53-4454-9C50-7D805FF2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8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1D6-07CD-4159-BB4F-0D4B2B8FB58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6A89-AA53-4454-9C50-7D805FF2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1D6-07CD-4159-BB4F-0D4B2B8FB58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6A89-AA53-4454-9C50-7D805FF2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2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1D6-07CD-4159-BB4F-0D4B2B8FB58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6A89-AA53-4454-9C50-7D805FF2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1D6-07CD-4159-BB4F-0D4B2B8FB58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6A89-AA53-4454-9C50-7D805FF2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7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611D6-07CD-4159-BB4F-0D4B2B8FB58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6A89-AA53-4454-9C50-7D805FF2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9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prnrwanda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3627"/>
            <a:ext cx="9144000" cy="18163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Inflation Policy Dialogue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Agriculture Policies for Mitigation of Inflation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Patrick KARANGWA (PhD)</a:t>
            </a:r>
          </a:p>
          <a:p>
            <a:r>
              <a:rPr lang="en-US" dirty="0" smtClean="0"/>
              <a:t>Director General of Agriculture </a:t>
            </a:r>
            <a:r>
              <a:rPr lang="en-US" dirty="0" smtClean="0"/>
              <a:t>Modernization/MINAGRI</a:t>
            </a:r>
          </a:p>
          <a:p>
            <a:endParaRPr lang="en-US" dirty="0"/>
          </a:p>
          <a:p>
            <a:r>
              <a:rPr lang="fr-FR" b="1" dirty="0" err="1">
                <a:latin typeface="Century Gothic" panose="020B0502020202020204" pitchFamily="34" charset="0"/>
              </a:rPr>
              <a:t>Presented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latin typeface="Century Gothic" panose="020B0502020202020204" pitchFamily="34" charset="0"/>
              </a:rPr>
              <a:t>during</a:t>
            </a:r>
            <a:r>
              <a:rPr lang="fr-FR" b="1" dirty="0">
                <a:latin typeface="Century Gothic" panose="020B0502020202020204" pitchFamily="34" charset="0"/>
              </a:rPr>
              <a:t> the Policy dialogue on inflation </a:t>
            </a:r>
            <a:r>
              <a:rPr lang="fr-FR" b="1" dirty="0" err="1">
                <a:latin typeface="Century Gothic" panose="020B0502020202020204" pitchFamily="34" charset="0"/>
              </a:rPr>
              <a:t>organised</a:t>
            </a:r>
            <a:r>
              <a:rPr lang="fr-FR" b="1" dirty="0">
                <a:latin typeface="Century Gothic" panose="020B0502020202020204" pitchFamily="34" charset="0"/>
              </a:rPr>
              <a:t> by EPRN (</a:t>
            </a:r>
            <a:r>
              <a:rPr lang="fr-FR" b="1" dirty="0">
                <a:latin typeface="Century Gothic" panose="020B0502020202020204" pitchFamily="34" charset="0"/>
                <a:hlinkClick r:id="rId2"/>
              </a:rPr>
              <a:t>www.eprnrwanda.org</a:t>
            </a:r>
            <a:r>
              <a:rPr lang="fr-FR" b="1" dirty="0">
                <a:latin typeface="Century Gothic" panose="020B0502020202020204" pitchFamily="34" charset="0"/>
              </a:rPr>
              <a:t> 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31962" y="5589767"/>
            <a:ext cx="145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 FEB 2023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81" y="6073865"/>
            <a:ext cx="18478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6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Seasons 2022 A and 2023A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Severe drought, that affected many parts of the country mostly in the Eastern Province and Southern Province</a:t>
            </a:r>
          </a:p>
          <a:p>
            <a:r>
              <a:rPr lang="en-US" dirty="0" smtClean="0"/>
              <a:t>Hiking of fertilizer prices on the global market</a:t>
            </a:r>
          </a:p>
          <a:p>
            <a:r>
              <a:rPr lang="en-US" dirty="0" smtClean="0"/>
              <a:t>Cost of transport hiked</a:t>
            </a:r>
          </a:p>
          <a:p>
            <a:r>
              <a:rPr lang="en-US" dirty="0" smtClean="0"/>
              <a:t>While agriculture production had consistently achieved a growth rate of 5% on average and at times 7%, 8%, 10%, growth rate decelerated over seasons 2022A – 2023A</a:t>
            </a:r>
          </a:p>
          <a:p>
            <a:pPr lvl="1"/>
            <a:r>
              <a:rPr lang="en-US" dirty="0" smtClean="0"/>
              <a:t>Agriculture production does not increase by randomly</a:t>
            </a:r>
          </a:p>
          <a:p>
            <a:pPr lvl="1"/>
            <a:r>
              <a:rPr lang="en-US" dirty="0" smtClean="0"/>
              <a:t>Increased use of inputs, especially fertilizers, is critical</a:t>
            </a:r>
          </a:p>
          <a:p>
            <a:pPr lvl="1"/>
            <a:r>
              <a:rPr lang="en-US" dirty="0" smtClean="0"/>
              <a:t>Increase in area under agriculture</a:t>
            </a:r>
          </a:p>
          <a:p>
            <a:pPr lvl="1"/>
            <a:r>
              <a:rPr lang="en-US" dirty="0" smtClean="0"/>
              <a:t>Availability of water for the crops and livestock</a:t>
            </a:r>
          </a:p>
          <a:p>
            <a:pPr lvl="1"/>
            <a:r>
              <a:rPr lang="en-US" dirty="0" smtClean="0"/>
              <a:t>Improvements in extension and coordination</a:t>
            </a:r>
          </a:p>
        </p:txBody>
      </p:sp>
    </p:spTree>
    <p:extLst>
      <p:ext uri="{BB962C8B-B14F-4D97-AF65-F5344CB8AC3E}">
        <p14:creationId xmlns:p14="http://schemas.microsoft.com/office/powerpoint/2010/main" val="181166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6" y="636104"/>
            <a:ext cx="10252392" cy="535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5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04" y="0"/>
            <a:ext cx="7384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0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32" y="0"/>
            <a:ext cx="7021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108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Policies for Mitigation of Inflation - Agriculture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Increasing subsidy on agriculture for food production</a:t>
            </a:r>
          </a:p>
          <a:p>
            <a:pPr lvl="1"/>
            <a:r>
              <a:rPr lang="en-US" dirty="0" smtClean="0"/>
              <a:t>Government increased subsidy allocation on fertilizers</a:t>
            </a:r>
          </a:p>
          <a:p>
            <a:pPr lvl="2"/>
            <a:r>
              <a:rPr lang="en-US" dirty="0" smtClean="0"/>
              <a:t>In 2021: 20.7 billion subsidy on fertilizers</a:t>
            </a:r>
          </a:p>
          <a:p>
            <a:pPr lvl="2"/>
            <a:r>
              <a:rPr lang="en-US" dirty="0" smtClean="0"/>
              <a:t>In 2022: 35.1 billion subsidy on fertilizers</a:t>
            </a:r>
          </a:p>
          <a:p>
            <a:pPr lvl="1"/>
            <a:r>
              <a:rPr lang="en-US" dirty="0" smtClean="0"/>
              <a:t>In particular, in season 2023A, Government provide to farmers DAP and urea fertilizers at 100% subsidy to be applied at the time of weeding</a:t>
            </a:r>
          </a:p>
          <a:p>
            <a:pPr lvl="1"/>
            <a:r>
              <a:rPr lang="en-US" dirty="0" smtClean="0"/>
              <a:t>Distribution of seed/planting materials of drought tolerant crops (cassava, sweet potato) and early maturing crops (beans, vegetables)</a:t>
            </a:r>
          </a:p>
          <a:p>
            <a:r>
              <a:rPr lang="en-US" dirty="0" smtClean="0"/>
              <a:t>Increasing area under agriculture production</a:t>
            </a:r>
          </a:p>
          <a:p>
            <a:r>
              <a:rPr lang="en-US" dirty="0" smtClean="0"/>
              <a:t>Increasing irrigated area, e.g.</a:t>
            </a:r>
          </a:p>
          <a:p>
            <a:pPr lvl="1"/>
            <a:r>
              <a:rPr lang="en-US" dirty="0" err="1" smtClean="0"/>
              <a:t>Gabiro</a:t>
            </a:r>
            <a:r>
              <a:rPr lang="en-US" dirty="0" smtClean="0"/>
              <a:t> Agribusiness Hub – phase 1: 5600 ha. Phase 2: 6,000 ha.</a:t>
            </a:r>
          </a:p>
          <a:p>
            <a:pPr lvl="1"/>
            <a:r>
              <a:rPr lang="en-US" dirty="0" smtClean="0"/>
              <a:t>Irrigation projects in </a:t>
            </a:r>
            <a:r>
              <a:rPr lang="en-US" dirty="0" err="1" smtClean="0"/>
              <a:t>Kirehe</a:t>
            </a:r>
            <a:r>
              <a:rPr lang="en-US" dirty="0" smtClean="0"/>
              <a:t> District</a:t>
            </a:r>
          </a:p>
          <a:p>
            <a:pPr lvl="1"/>
            <a:r>
              <a:rPr lang="en-US" dirty="0" smtClean="0"/>
              <a:t>Total area under irrigation currently 67,000 ha irrigated. Targeting to reach 102,400 ha irrigated by next year 2024</a:t>
            </a:r>
          </a:p>
          <a:p>
            <a:r>
              <a:rPr lang="en-US" dirty="0" smtClean="0"/>
              <a:t>Other flagship projects, e.g. CDAT project (300 million USD /300 billion </a:t>
            </a:r>
            <a:r>
              <a:rPr lang="en-US" dirty="0" err="1" smtClean="0"/>
              <a:t>Frw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Irrigation &amp; Land husbandry</a:t>
            </a:r>
          </a:p>
          <a:p>
            <a:pPr lvl="2"/>
            <a:r>
              <a:rPr lang="en-US" dirty="0" smtClean="0"/>
              <a:t>Access to finance</a:t>
            </a:r>
          </a:p>
          <a:p>
            <a:pPr lvl="2"/>
            <a:r>
              <a:rPr lang="en-US" dirty="0" smtClean="0"/>
              <a:t>Agriculture insurance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0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Fertilizer Prices Season 2023B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027" y="2316861"/>
            <a:ext cx="9266723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2713" y="3267986"/>
            <a:ext cx="633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THANK YOU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92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300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Inflation Policy Dialogue Agriculture Policies for Mitigation of Inflation</vt:lpstr>
      <vt:lpstr>Seasons 2022 A and 2023A Context</vt:lpstr>
      <vt:lpstr>PowerPoint Presentation</vt:lpstr>
      <vt:lpstr>PowerPoint Presentation</vt:lpstr>
      <vt:lpstr>PowerPoint Presentation</vt:lpstr>
      <vt:lpstr>Policies for Mitigation of Inflation - Agriculture</vt:lpstr>
      <vt:lpstr>Fertilizer Prices Season 2023B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Inflation Policy Dialogue Agriculture Policies for Mitigation of Inflation</dc:title>
  <dc:creator>user</dc:creator>
  <cp:lastModifiedBy>user</cp:lastModifiedBy>
  <cp:revision>15</cp:revision>
  <dcterms:created xsi:type="dcterms:W3CDTF">2023-02-23T05:12:32Z</dcterms:created>
  <dcterms:modified xsi:type="dcterms:W3CDTF">2023-03-08T16:25:29Z</dcterms:modified>
</cp:coreProperties>
</file>