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Lst>
  <p:notesMasterIdLst>
    <p:notesMasterId r:id="rId29"/>
  </p:notesMasterIdLst>
  <p:handoutMasterIdLst>
    <p:handoutMasterId r:id="rId30"/>
  </p:handoutMasterIdLst>
  <p:sldIdLst>
    <p:sldId id="256" r:id="rId3"/>
    <p:sldId id="340" r:id="rId4"/>
    <p:sldId id="419" r:id="rId5"/>
    <p:sldId id="409" r:id="rId6"/>
    <p:sldId id="377" r:id="rId7"/>
    <p:sldId id="421" r:id="rId8"/>
    <p:sldId id="380" r:id="rId9"/>
    <p:sldId id="433" r:id="rId10"/>
    <p:sldId id="420" r:id="rId11"/>
    <p:sldId id="381" r:id="rId12"/>
    <p:sldId id="407" r:id="rId13"/>
    <p:sldId id="428" r:id="rId14"/>
    <p:sldId id="408" r:id="rId15"/>
    <p:sldId id="423" r:id="rId16"/>
    <p:sldId id="411" r:id="rId17"/>
    <p:sldId id="410" r:id="rId18"/>
    <p:sldId id="435" r:id="rId19"/>
    <p:sldId id="413" r:id="rId20"/>
    <p:sldId id="415" r:id="rId21"/>
    <p:sldId id="426" r:id="rId22"/>
    <p:sldId id="416" r:id="rId23"/>
    <p:sldId id="405" r:id="rId24"/>
    <p:sldId id="422" r:id="rId25"/>
    <p:sldId id="439" r:id="rId26"/>
    <p:sldId id="440" r:id="rId27"/>
    <p:sldId id="418" r:id="rId28"/>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2B5B"/>
    <a:srgbClr val="0099FF"/>
    <a:srgbClr val="33CC33"/>
    <a:srgbClr val="CC3300"/>
    <a:srgbClr val="CC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77427" autoAdjust="0"/>
  </p:normalViewPr>
  <p:slideViewPr>
    <p:cSldViewPr>
      <p:cViewPr varScale="1">
        <p:scale>
          <a:sx n="77" d="100"/>
          <a:sy n="77" d="100"/>
        </p:scale>
        <p:origin x="1416" y="5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62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8" Type="http://schemas.openxmlformats.org/officeDocument/2006/relationships/slide" Target="slides/slide6.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EICV5_poverty_MS\EICV5_FIGU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2.2589800115034985E-2"/>
          <c:y val="3.3243312252266559E-2"/>
          <c:w val="0.95482039976992972"/>
          <c:h val="0.8185167390904462"/>
        </c:manualLayout>
      </c:layout>
      <c:barChart>
        <c:barDir val="col"/>
        <c:grouping val="clustered"/>
        <c:varyColors val="0"/>
        <c:ser>
          <c:idx val="0"/>
          <c:order val="0"/>
          <c:tx>
            <c:strRef>
              <c:f>'Figure 4'!$C$4</c:f>
              <c:strCache>
                <c:ptCount val="1"/>
                <c:pt idx="0">
                  <c:v>Headcount poverty rate</c:v>
                </c:pt>
              </c:strCache>
            </c:strRef>
          </c:tx>
          <c:spPr>
            <a:solidFill>
              <a:schemeClr val="tx2"/>
            </a:solidFill>
          </c:spPr>
          <c:invertIfNegative val="0"/>
          <c:dLbls>
            <c:spPr>
              <a:noFill/>
              <a:ln>
                <a:noFill/>
              </a:ln>
              <a:effectLst/>
            </c:spPr>
            <c:txPr>
              <a:bodyPr rot="0" vert="horz"/>
              <a:lstStyle/>
              <a:p>
                <a:pPr>
                  <a:defRPr sz="1800" b="1">
                    <a:solidFill>
                      <a:schemeClr val="bg1"/>
                    </a:solidFill>
                    <a:latin typeface="+mj-lt"/>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'Figure 4'!$B$5:$B$9</c:f>
              <c:strCache>
                <c:ptCount val="5"/>
                <c:pt idx="0">
                  <c:v>2000/01</c:v>
                </c:pt>
                <c:pt idx="1">
                  <c:v>2005/06</c:v>
                </c:pt>
                <c:pt idx="2">
                  <c:v>2010/11</c:v>
                </c:pt>
                <c:pt idx="3">
                  <c:v>2013/14</c:v>
                </c:pt>
                <c:pt idx="4">
                  <c:v>2016/17</c:v>
                </c:pt>
              </c:strCache>
            </c:strRef>
          </c:cat>
          <c:val>
            <c:numRef>
              <c:f>'Figure 4'!$C$5:$C$9</c:f>
              <c:numCache>
                <c:formatCode>General</c:formatCode>
                <c:ptCount val="5"/>
                <c:pt idx="0">
                  <c:v>58.9</c:v>
                </c:pt>
                <c:pt idx="1">
                  <c:v>56.7</c:v>
                </c:pt>
                <c:pt idx="2">
                  <c:v>44.9</c:v>
                </c:pt>
                <c:pt idx="3">
                  <c:v>39.1</c:v>
                </c:pt>
                <c:pt idx="4">
                  <c:v>38.200000000000003</c:v>
                </c:pt>
              </c:numCache>
            </c:numRef>
          </c:val>
          <c:extLst>
            <c:ext xmlns:c16="http://schemas.microsoft.com/office/drawing/2014/chart" uri="{C3380CC4-5D6E-409C-BE32-E72D297353CC}">
              <c16:uniqueId val="{00000000-195F-4F7F-8293-33F1EF5ECE51}"/>
            </c:ext>
          </c:extLst>
        </c:ser>
        <c:dLbls>
          <c:showLegendKey val="0"/>
          <c:showVal val="1"/>
          <c:showCatName val="0"/>
          <c:showSerName val="0"/>
          <c:showPercent val="0"/>
          <c:showBubbleSize val="0"/>
        </c:dLbls>
        <c:gapWidth val="41"/>
        <c:axId val="371328320"/>
        <c:axId val="371326752"/>
      </c:barChart>
      <c:catAx>
        <c:axId val="371328320"/>
        <c:scaling>
          <c:orientation val="minMax"/>
        </c:scaling>
        <c:delete val="0"/>
        <c:axPos val="b"/>
        <c:majorGridlines/>
        <c:numFmt formatCode="General" sourceLinked="1"/>
        <c:majorTickMark val="none"/>
        <c:minorTickMark val="none"/>
        <c:tickLblPos val="nextTo"/>
        <c:txPr>
          <a:bodyPr rot="-60000000" vert="horz"/>
          <a:lstStyle/>
          <a:p>
            <a:pPr>
              <a:defRPr sz="1400" b="1">
                <a:latin typeface="+mj-lt"/>
              </a:defRPr>
            </a:pPr>
            <a:endParaRPr lang="en-US"/>
          </a:p>
        </c:txPr>
        <c:crossAx val="371326752"/>
        <c:crosses val="autoZero"/>
        <c:auto val="1"/>
        <c:lblAlgn val="ctr"/>
        <c:lblOffset val="100"/>
        <c:noMultiLvlLbl val="0"/>
      </c:catAx>
      <c:valAx>
        <c:axId val="371326752"/>
        <c:scaling>
          <c:orientation val="minMax"/>
        </c:scaling>
        <c:delete val="1"/>
        <c:axPos val="l"/>
        <c:numFmt formatCode="General" sourceLinked="1"/>
        <c:majorTickMark val="none"/>
        <c:minorTickMark val="none"/>
        <c:tickLblPos val="none"/>
        <c:crossAx val="371328320"/>
        <c:crosses val="autoZero"/>
        <c:crossBetween val="between"/>
      </c:valAx>
    </c:plotArea>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62DE6F-DD7E-4683-8B0C-0CA1D9B9B5C1}"/>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91074CEC-FEA9-4AC7-9064-595A98D9EC4B}"/>
              </a:ext>
            </a:extLst>
          </p:cNvPr>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vl1pPr>
          </a:lstStyle>
          <a:p>
            <a:pPr>
              <a:defRPr/>
            </a:pPr>
            <a:fld id="{AC820E8E-FEF4-449F-BE7E-437A9C3704A0}" type="datetimeFigureOut">
              <a:rPr lang="en-US"/>
              <a:pPr>
                <a:defRPr/>
              </a:pPr>
              <a:t>9/17/2020</a:t>
            </a:fld>
            <a:endParaRPr lang="en-US" dirty="0"/>
          </a:p>
        </p:txBody>
      </p:sp>
      <p:sp>
        <p:nvSpPr>
          <p:cNvPr id="4" name="Footer Placeholder 3">
            <a:extLst>
              <a:ext uri="{FF2B5EF4-FFF2-40B4-BE49-F238E27FC236}">
                <a16:creationId xmlns:a16="http://schemas.microsoft.com/office/drawing/2014/main" id="{FFCDA941-1F52-43FD-B5E3-A5E137C1A5F4}"/>
              </a:ext>
            </a:extLst>
          </p:cNvPr>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600A3DD5-788E-496A-8C4E-941F312EE023}"/>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3FD2899-81A8-4D70-910C-09B134BCAF9B}" type="slidenum">
              <a:rPr lang="en-US" altLang="en-US"/>
              <a:pPr>
                <a:defRPr/>
              </a:pPr>
              <a:t>‹#›</a:t>
            </a:fld>
            <a:endParaRPr lang="en-US" altLang="en-US" dirty="0"/>
          </a:p>
        </p:txBody>
      </p:sp>
    </p:spTree>
    <p:extLst>
      <p:ext uri="{BB962C8B-B14F-4D97-AF65-F5344CB8AC3E}">
        <p14:creationId xmlns:p14="http://schemas.microsoft.com/office/powerpoint/2010/main" val="845982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6A84F8C4-B94C-4750-A235-4D2BF590620A}"/>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71" name="Rectangle 3">
            <a:extLst>
              <a:ext uri="{FF2B5EF4-FFF2-40B4-BE49-F238E27FC236}">
                <a16:creationId xmlns:a16="http://schemas.microsoft.com/office/drawing/2014/main" id="{B5F04B61-E83D-4138-B61C-4EA936B18C5E}"/>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a:extLst>
              <a:ext uri="{FF2B5EF4-FFF2-40B4-BE49-F238E27FC236}">
                <a16:creationId xmlns:a16="http://schemas.microsoft.com/office/drawing/2014/main" id="{B241B8B4-EC3F-47BB-A8E9-6AEF6B3BAF72}"/>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54250AF8-C151-476F-8E73-DD51883ACECF}"/>
              </a:ext>
            </a:extLst>
          </p:cNvPr>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Cliquez pour modifier les styles du texte du masque</a:t>
            </a:r>
          </a:p>
          <a:p>
            <a:pPr lvl="1"/>
            <a:r>
              <a:rPr lang="en-US" noProof="0"/>
              <a:t>Deuxième niveau</a:t>
            </a:r>
          </a:p>
          <a:p>
            <a:pPr lvl="2"/>
            <a:r>
              <a:rPr lang="en-US" noProof="0"/>
              <a:t>Troisième niveau</a:t>
            </a:r>
          </a:p>
          <a:p>
            <a:pPr lvl="3"/>
            <a:r>
              <a:rPr lang="en-US" noProof="0"/>
              <a:t>Quatrième niveau</a:t>
            </a:r>
          </a:p>
          <a:p>
            <a:pPr lvl="4"/>
            <a:r>
              <a:rPr lang="en-US" noProof="0"/>
              <a:t>Cinquième niveau</a:t>
            </a:r>
          </a:p>
        </p:txBody>
      </p:sp>
      <p:sp>
        <p:nvSpPr>
          <p:cNvPr id="7174" name="Rectangle 6">
            <a:extLst>
              <a:ext uri="{FF2B5EF4-FFF2-40B4-BE49-F238E27FC236}">
                <a16:creationId xmlns:a16="http://schemas.microsoft.com/office/drawing/2014/main" id="{F0E42778-F11D-4633-AB8F-7173CEC6E5E1}"/>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75" name="Rectangle 7">
            <a:extLst>
              <a:ext uri="{FF2B5EF4-FFF2-40B4-BE49-F238E27FC236}">
                <a16:creationId xmlns:a16="http://schemas.microsoft.com/office/drawing/2014/main" id="{4DC85367-C976-412A-840B-1615E5E7FBCD}"/>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D1E11891-4F1D-49A3-800C-EC87E318E3D0}" type="slidenum">
              <a:rPr lang="en-US" altLang="en-US"/>
              <a:pPr>
                <a:defRPr/>
              </a:pPr>
              <a:t>‹#›</a:t>
            </a:fld>
            <a:endParaRPr lang="en-US" altLang="en-US" dirty="0"/>
          </a:p>
        </p:txBody>
      </p:sp>
    </p:spTree>
    <p:extLst>
      <p:ext uri="{BB962C8B-B14F-4D97-AF65-F5344CB8AC3E}">
        <p14:creationId xmlns:p14="http://schemas.microsoft.com/office/powerpoint/2010/main" val="20319031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67E0C57-A3C1-4D76-917C-4258613E595B}"/>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43B79667-26CC-4EB6-83FC-1F067D41DD0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 top line shows GDP per capita in 2011 US dollars, adjusted for purchasing power parity, using the vertical scale on the right-hand side. This measure rose 59% between 2007 and 2017.</a:t>
            </a:r>
          </a:p>
          <a:p>
            <a:endParaRPr lang="en-US" altLang="en-US" dirty="0">
              <a:latin typeface="Arial" panose="020B0604020202020204" pitchFamily="34" charset="0"/>
            </a:endParaRPr>
          </a:p>
          <a:p>
            <a:r>
              <a:rPr lang="en-US" altLang="en-US" dirty="0">
                <a:latin typeface="Arial" panose="020B0604020202020204" pitchFamily="34" charset="0"/>
              </a:rPr>
              <a:t>The bars show GDP in billions of RWF in 2014 prices. GDP is separated into the contributions of agriculture (light green), industry (yellow), and services (dark green). The blue represent net direct taxes, which get included when GDP is measured in market prices. The dynamism of the economy is clear.</a:t>
            </a:r>
          </a:p>
        </p:txBody>
      </p:sp>
      <p:sp>
        <p:nvSpPr>
          <p:cNvPr id="24580" name="Slide Number Placeholder 3">
            <a:extLst>
              <a:ext uri="{FF2B5EF4-FFF2-40B4-BE49-F238E27FC236}">
                <a16:creationId xmlns:a16="http://schemas.microsoft.com/office/drawing/2014/main" id="{963CE8D0-F6D2-46AA-B7E9-D6AC6E6A26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849305D-0693-495D-89CB-C40C509764B5}" type="slidenum">
              <a:rPr lang="en-US" altLang="en-US" smtClean="0">
                <a:latin typeface="Arial" panose="020B0604020202020204" pitchFamily="34" charset="0"/>
              </a:rPr>
              <a:pPr/>
              <a:t>4</a:t>
            </a:fld>
            <a:endParaRPr lang="en-US" altLang="en-US">
              <a:latin typeface="Arial" panose="020B0604020202020204" pitchFamily="34" charset="0"/>
            </a:endParaRPr>
          </a:p>
        </p:txBody>
      </p:sp>
    </p:spTree>
    <p:extLst>
      <p:ext uri="{BB962C8B-B14F-4D97-AF65-F5344CB8AC3E}">
        <p14:creationId xmlns:p14="http://schemas.microsoft.com/office/powerpoint/2010/main" val="720762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quarter of households reported a farm shock (e.g. drought) in EICV5; 8% reported shocks due to high food prices, and 8% due to health problems (see bottom line of table).  Many responded by buying less food.</a:t>
            </a:r>
          </a:p>
        </p:txBody>
      </p:sp>
      <p:sp>
        <p:nvSpPr>
          <p:cNvPr id="4" name="Slide Number Placeholder 3"/>
          <p:cNvSpPr>
            <a:spLocks noGrp="1"/>
          </p:cNvSpPr>
          <p:nvPr>
            <p:ph type="sldNum" sz="quarter" idx="5"/>
          </p:nvPr>
        </p:nvSpPr>
        <p:spPr/>
        <p:txBody>
          <a:bodyPr/>
          <a:lstStyle/>
          <a:p>
            <a:pPr>
              <a:defRPr/>
            </a:pPr>
            <a:fld id="{D1E11891-4F1D-49A3-800C-EC87E318E3D0}" type="slidenum">
              <a:rPr lang="en-US" altLang="en-US" smtClean="0"/>
              <a:pPr>
                <a:defRPr/>
              </a:pPr>
              <a:t>17</a:t>
            </a:fld>
            <a:endParaRPr lang="en-US" altLang="en-US" dirty="0"/>
          </a:p>
        </p:txBody>
      </p:sp>
    </p:spTree>
    <p:extLst>
      <p:ext uri="{BB962C8B-B14F-4D97-AF65-F5344CB8AC3E}">
        <p14:creationId xmlns:p14="http://schemas.microsoft.com/office/powerpoint/2010/main" val="25687368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883B110D-A792-4A43-A606-81CEEEABFD15}"/>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425FB9E4-8C80-4B60-B412-338BFBF14B9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Gini coefficient measures inequality: a value of 0 means perfect equality, 1 shows perfect inequality.</a:t>
            </a:r>
          </a:p>
          <a:p>
            <a:endParaRPr lang="en-US" altLang="en-US">
              <a:latin typeface="Arial" panose="020B0604020202020204" pitchFamily="34" charset="0"/>
            </a:endParaRPr>
          </a:p>
          <a:p>
            <a:r>
              <a:rPr lang="en-US" altLang="en-US">
                <a:latin typeface="Arial" panose="020B0604020202020204" pitchFamily="34" charset="0"/>
              </a:rPr>
              <a:t>The Gini coefficient fell from 0.447 to 0.429 between 2013/14 and 2016/17, meaning that inequality fell. This was mainly due to a reduction in consumption in households at the top of the income distribution.</a:t>
            </a:r>
          </a:p>
          <a:p>
            <a:endParaRPr lang="en-US" altLang="en-US">
              <a:latin typeface="Arial" panose="020B0604020202020204" pitchFamily="34" charset="0"/>
            </a:endParaRPr>
          </a:p>
          <a:p>
            <a:r>
              <a:rPr lang="en-US" altLang="en-US">
                <a:latin typeface="Arial" panose="020B0604020202020204" pitchFamily="34" charset="0"/>
              </a:rPr>
              <a:t>Theil’s T also measures inequality, and goes from 0 (equal) to 1 (unequal), but can be decomposed into the sources of inequality. If there were no difference in consumption levels (per adult equivalent) between urban and rural areas, inequality would fall by a quarter – this is the “between” inequality. Inequality fall both within urban and within rural areas. Urban inequality is much greater than rural inequality.</a:t>
            </a:r>
          </a:p>
        </p:txBody>
      </p:sp>
      <p:sp>
        <p:nvSpPr>
          <p:cNvPr id="32772" name="Slide Number Placeholder 3">
            <a:extLst>
              <a:ext uri="{FF2B5EF4-FFF2-40B4-BE49-F238E27FC236}">
                <a16:creationId xmlns:a16="http://schemas.microsoft.com/office/drawing/2014/main" id="{5D7D1F9A-C57D-4851-B56C-10BF24FB17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8CDE0987-37F9-4F7C-B7B0-DC20FC9A4FAF}" type="slidenum">
              <a:rPr lang="en-US" altLang="en-US" smtClean="0">
                <a:latin typeface="Arial" panose="020B0604020202020204" pitchFamily="34" charset="0"/>
              </a:rPr>
              <a:pPr/>
              <a:t>18</a:t>
            </a:fld>
            <a:endParaRPr lang="en-US" altLang="en-US">
              <a:latin typeface="Arial" panose="020B0604020202020204" pitchFamily="34" charset="0"/>
            </a:endParaRPr>
          </a:p>
        </p:txBody>
      </p:sp>
    </p:spTree>
    <p:extLst>
      <p:ext uri="{BB962C8B-B14F-4D97-AF65-F5344CB8AC3E}">
        <p14:creationId xmlns:p14="http://schemas.microsoft.com/office/powerpoint/2010/main" val="2285272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7C64AFC3-D1BC-467B-AD36-1627DAE2E902}"/>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B33E26A3-3CF1-4FD2-919D-90346D1FEC8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Arial" panose="020B0604020202020204" pitchFamily="34" charset="0"/>
              </a:rPr>
              <a:t>A </a:t>
            </a:r>
            <a:r>
              <a:rPr lang="en-US" altLang="en-US" dirty="0">
                <a:latin typeface="Arial" panose="020B0604020202020204" pitchFamily="34" charset="0"/>
              </a:rPr>
              <a:t>way of looking at changes in poverty is to ask how much change occurs because poverty rates fall within urban and within rural areas, and how much is due to the movement of people from (poorer) rural areas to (richer) urban areas. We find that two-thirds of the reduction in poverty is within urban and rural areas (the “intra-</a:t>
            </a:r>
            <a:r>
              <a:rPr lang="en-US" altLang="en-US" dirty="0" err="1">
                <a:latin typeface="Arial" panose="020B0604020202020204" pitchFamily="34" charset="0"/>
              </a:rPr>
              <a:t>sectoral</a:t>
            </a:r>
            <a:r>
              <a:rPr lang="en-US" altLang="en-US" dirty="0">
                <a:latin typeface="Arial" panose="020B0604020202020204" pitchFamily="34" charset="0"/>
              </a:rPr>
              <a:t> effect”), and a third is because people moved from poorer to richer areas (the “population-shift effect”).</a:t>
            </a:r>
          </a:p>
        </p:txBody>
      </p:sp>
      <p:sp>
        <p:nvSpPr>
          <p:cNvPr id="36868" name="Slide Number Placeholder 3">
            <a:extLst>
              <a:ext uri="{FF2B5EF4-FFF2-40B4-BE49-F238E27FC236}">
                <a16:creationId xmlns:a16="http://schemas.microsoft.com/office/drawing/2014/main" id="{9DC35D7C-9BDD-4150-838E-E236E58E190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0261BA26-361B-44F3-BAE1-8DC30BC17DF1}" type="slidenum">
              <a:rPr lang="en-US" altLang="en-US" smtClean="0">
                <a:latin typeface="Arial" panose="020B0604020202020204" pitchFamily="34" charset="0"/>
              </a:rPr>
              <a:pPr/>
              <a:t>19</a:t>
            </a:fld>
            <a:endParaRPr lang="en-US" altLang="en-US">
              <a:latin typeface="Arial" panose="020B0604020202020204" pitchFamily="34" charset="0"/>
            </a:endParaRPr>
          </a:p>
        </p:txBody>
      </p:sp>
    </p:spTree>
    <p:extLst>
      <p:ext uri="{BB962C8B-B14F-4D97-AF65-F5344CB8AC3E}">
        <p14:creationId xmlns:p14="http://schemas.microsoft.com/office/powerpoint/2010/main" val="607108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D4909F2-AB02-405B-A0F4-A98DF7240409}"/>
              </a:ext>
            </a:extLst>
          </p:cNvPr>
          <p:cNvSpPr>
            <a:spLocks noGrp="1" noRot="1" noChangeAspect="1" noChangeArrowheads="1" noTextEdit="1"/>
          </p:cNvSpPr>
          <p:nvPr>
            <p:ph type="sldImg"/>
          </p:nvPr>
        </p:nvSpPr>
        <p:spPr>
          <a:ln/>
        </p:spPr>
      </p:sp>
      <p:sp>
        <p:nvSpPr>
          <p:cNvPr id="39939" name="Notes Placeholder 2">
            <a:extLst>
              <a:ext uri="{FF2B5EF4-FFF2-40B4-BE49-F238E27FC236}">
                <a16:creationId xmlns:a16="http://schemas.microsoft.com/office/drawing/2014/main" id="{E921B976-467A-45DD-8EEB-334942AB0F0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Poverty is lower in urban than rural areas, and in Kigali City compared to the other provinces.  There was a statistically significant reduction in the headcount poverty rate in Kigali City, but not elsewhere.</a:t>
            </a:r>
          </a:p>
        </p:txBody>
      </p:sp>
      <p:sp>
        <p:nvSpPr>
          <p:cNvPr id="39940" name="Slide Number Placeholder 3">
            <a:extLst>
              <a:ext uri="{FF2B5EF4-FFF2-40B4-BE49-F238E27FC236}">
                <a16:creationId xmlns:a16="http://schemas.microsoft.com/office/drawing/2014/main" id="{9A05B3FF-CB14-4FA6-9545-9E7B59B124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CDD3FF3-F94E-4A7C-BA54-C8B35E4C541B}" type="slidenum">
              <a:rPr lang="en-US" altLang="en-US" smtClean="0">
                <a:latin typeface="Arial" panose="020B0604020202020204" pitchFamily="34" charset="0"/>
              </a:rPr>
              <a:pPr/>
              <a:t>21</a:t>
            </a:fld>
            <a:endParaRPr lang="en-US" altLang="en-US">
              <a:latin typeface="Arial" panose="020B0604020202020204" pitchFamily="34" charset="0"/>
            </a:endParaRPr>
          </a:p>
        </p:txBody>
      </p:sp>
    </p:spTree>
    <p:extLst>
      <p:ext uri="{BB962C8B-B14F-4D97-AF65-F5344CB8AC3E}">
        <p14:creationId xmlns:p14="http://schemas.microsoft.com/office/powerpoint/2010/main" val="257226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8C7C23CF-6E4C-4C8F-ADAC-6D9DF558ED8F}"/>
              </a:ext>
            </a:extLst>
          </p:cNvPr>
          <p:cNvSpPr>
            <a:spLocks noGrp="1" noRot="1" noChangeAspect="1" noChangeArrowheads="1" noTextEdit="1"/>
          </p:cNvSpPr>
          <p:nvPr>
            <p:ph type="sldImg"/>
          </p:nvPr>
        </p:nvSpPr>
        <p:spPr>
          <a:ln/>
        </p:spPr>
      </p:sp>
      <p:sp>
        <p:nvSpPr>
          <p:cNvPr id="55299" name="Notes Placeholder 2">
            <a:extLst>
              <a:ext uri="{FF2B5EF4-FFF2-40B4-BE49-F238E27FC236}">
                <a16:creationId xmlns:a16="http://schemas.microsoft.com/office/drawing/2014/main" id="{FFF58197-4D04-4A9E-84AB-94975D341AC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This is another way of looking at mobility, but just between 2013/14 and 2016/17. There is considerable movement into and out of poverty in all provinces (except Kigali City).</a:t>
            </a:r>
          </a:p>
        </p:txBody>
      </p:sp>
      <p:sp>
        <p:nvSpPr>
          <p:cNvPr id="55300" name="Slide Number Placeholder 3">
            <a:extLst>
              <a:ext uri="{FF2B5EF4-FFF2-40B4-BE49-F238E27FC236}">
                <a16:creationId xmlns:a16="http://schemas.microsoft.com/office/drawing/2014/main" id="{D313B4C6-91DE-4D89-966C-2563F01AE5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C3BA47D0-E578-46F3-9D91-E5F50A6E269D}" type="slidenum">
              <a:rPr lang="en-US" altLang="en-US" smtClean="0">
                <a:latin typeface="Arial" panose="020B0604020202020204" pitchFamily="34" charset="0"/>
              </a:rPr>
              <a:pPr/>
              <a:t>22</a:t>
            </a:fld>
            <a:endParaRPr lang="en-US" altLang="en-US">
              <a:latin typeface="Arial" panose="020B0604020202020204" pitchFamily="34" charset="0"/>
            </a:endParaRPr>
          </a:p>
        </p:txBody>
      </p:sp>
    </p:spTree>
    <p:extLst>
      <p:ext uri="{BB962C8B-B14F-4D97-AF65-F5344CB8AC3E}">
        <p14:creationId xmlns:p14="http://schemas.microsoft.com/office/powerpoint/2010/main" val="193503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1E11891-4F1D-49A3-800C-EC87E318E3D0}" type="slidenum">
              <a:rPr lang="en-US" altLang="en-US" smtClean="0"/>
              <a:pPr>
                <a:defRPr/>
              </a:pPr>
              <a:t>24</a:t>
            </a:fld>
            <a:endParaRPr lang="en-US" altLang="en-US" dirty="0"/>
          </a:p>
        </p:txBody>
      </p:sp>
    </p:spTree>
    <p:extLst>
      <p:ext uri="{BB962C8B-B14F-4D97-AF65-F5344CB8AC3E}">
        <p14:creationId xmlns:p14="http://schemas.microsoft.com/office/powerpoint/2010/main" val="598585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D1AB0625-08A0-42C4-918A-AC0207264BF3}"/>
              </a:ext>
            </a:extLst>
          </p:cNvPr>
          <p:cNvSpPr>
            <a:spLocks noGrp="1" noRot="1" noChangeAspect="1" noChangeArrowheads="1" noTextEdit="1"/>
          </p:cNvSpPr>
          <p:nvPr>
            <p:ph type="sldImg"/>
          </p:nvPr>
        </p:nvSpPr>
        <p:spPr>
          <a:ln/>
        </p:spPr>
      </p:sp>
      <p:sp>
        <p:nvSpPr>
          <p:cNvPr id="10243" name="Notes Placeholder 2">
            <a:extLst>
              <a:ext uri="{FF2B5EF4-FFF2-40B4-BE49-F238E27FC236}">
                <a16:creationId xmlns:a16="http://schemas.microsoft.com/office/drawing/2014/main" id="{9B2C95D7-5526-48B6-A460-78F645661A0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 EICV5 data (2016/17) show that 38.2% of people were poor. This is below the poverty rate of 39.1% observed in 2013/14, but the reduction is not statistically significant.</a:t>
            </a:r>
          </a:p>
        </p:txBody>
      </p:sp>
      <p:sp>
        <p:nvSpPr>
          <p:cNvPr id="10244" name="Slide Number Placeholder 3">
            <a:extLst>
              <a:ext uri="{FF2B5EF4-FFF2-40B4-BE49-F238E27FC236}">
                <a16:creationId xmlns:a16="http://schemas.microsoft.com/office/drawing/2014/main" id="{A07D8258-3D3E-4601-AA41-28CCF01B4E9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348C63C-6318-4594-9332-932FEA42239C}" type="slidenum">
              <a:rPr lang="en-US" altLang="en-US" smtClean="0">
                <a:latin typeface="Arial" panose="020B0604020202020204" pitchFamily="34" charset="0"/>
              </a:rPr>
              <a:pPr/>
              <a:t>5</a:t>
            </a:fld>
            <a:endParaRPr lang="en-US" altLang="en-US">
              <a:latin typeface="Arial" panose="020B0604020202020204" pitchFamily="34" charset="0"/>
            </a:endParaRPr>
          </a:p>
        </p:txBody>
      </p:sp>
    </p:spTree>
    <p:extLst>
      <p:ext uri="{BB962C8B-B14F-4D97-AF65-F5344CB8AC3E}">
        <p14:creationId xmlns:p14="http://schemas.microsoft.com/office/powerpoint/2010/main" val="2126432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1BC4FAC-361C-4707-8086-CEB14B368296}"/>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9B4749ED-1AA1-4208-808C-097750CAA3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 EICV surveys are nationally representative, and interview households in all districts of the country. In Kigali City, 9 households were interviewed in 60 clusters chosen in each of the three districts. In each of the other 27 districts, 40 sample clusters were chosen and 12 households interviewed in each of these. Sampling was done in proportion to population, as measured by the 2012 census. Each household was visited multiple times. For the first time, the data were directly recorded on tablet computers rather than on paper.</a:t>
            </a:r>
          </a:p>
        </p:txBody>
      </p:sp>
      <p:sp>
        <p:nvSpPr>
          <p:cNvPr id="15364" name="Slide Number Placeholder 3">
            <a:extLst>
              <a:ext uri="{FF2B5EF4-FFF2-40B4-BE49-F238E27FC236}">
                <a16:creationId xmlns:a16="http://schemas.microsoft.com/office/drawing/2014/main" id="{26ADFB0E-FEB3-478E-BF21-CDE1F89DECB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EC980818-C2D5-4C82-BCF2-3D4A9AD37F58}" type="slidenum">
              <a:rPr lang="en-US" altLang="en-US" smtClean="0">
                <a:latin typeface="Arial" panose="020B0604020202020204" pitchFamily="34" charset="0"/>
              </a:rPr>
              <a:pPr/>
              <a:t>7</a:t>
            </a:fld>
            <a:endParaRPr lang="en-US" altLang="en-US">
              <a:latin typeface="Arial" panose="020B0604020202020204" pitchFamily="34" charset="0"/>
            </a:endParaRPr>
          </a:p>
        </p:txBody>
      </p:sp>
    </p:spTree>
    <p:extLst>
      <p:ext uri="{BB962C8B-B14F-4D97-AF65-F5344CB8AC3E}">
        <p14:creationId xmlns:p14="http://schemas.microsoft.com/office/powerpoint/2010/main" val="1831961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Mean expenditure per adult equivalent fell, but all of this was due to a lower reported level of per capita spending at the high end of the distribution. There was little change at the low end. Kigali saw gains in mean spending per adult equivalent, but the rest of the country did not. Median expenditure per adult equivalent rose slightly (+2.1%) over the three-year </a:t>
            </a:r>
            <a:r>
              <a:rPr lang="en-US" dirty="0" smtClean="0"/>
              <a:t>period: </a:t>
            </a:r>
            <a:r>
              <a:rPr lang="en-US" dirty="0"/>
              <a:t>income distribution improved.</a:t>
            </a:r>
          </a:p>
        </p:txBody>
      </p:sp>
      <p:sp>
        <p:nvSpPr>
          <p:cNvPr id="4" name="Slide Number Placeholder 3"/>
          <p:cNvSpPr>
            <a:spLocks noGrp="1"/>
          </p:cNvSpPr>
          <p:nvPr>
            <p:ph type="sldNum" sz="quarter" idx="5"/>
          </p:nvPr>
        </p:nvSpPr>
        <p:spPr/>
        <p:txBody>
          <a:bodyPr/>
          <a:lstStyle/>
          <a:p>
            <a:pPr>
              <a:defRPr/>
            </a:pPr>
            <a:fld id="{D1E11891-4F1D-49A3-800C-EC87E318E3D0}" type="slidenum">
              <a:rPr lang="en-US" altLang="en-US" smtClean="0"/>
              <a:pPr>
                <a:defRPr/>
              </a:pPr>
              <a:t>8</a:t>
            </a:fld>
            <a:endParaRPr lang="en-US" altLang="en-US" dirty="0"/>
          </a:p>
        </p:txBody>
      </p:sp>
    </p:spTree>
    <p:extLst>
      <p:ext uri="{BB962C8B-B14F-4D97-AF65-F5344CB8AC3E}">
        <p14:creationId xmlns:p14="http://schemas.microsoft.com/office/powerpoint/2010/main" val="1889671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19E277D8-A598-4682-9551-BD5834925FB6}"/>
              </a:ext>
            </a:extLst>
          </p:cNvPr>
          <p:cNvSpPr>
            <a:spLocks noGrp="1" noRot="1" noChangeAspect="1" noChangeArrowheads="1" noTextEdit="1"/>
          </p:cNvSpPr>
          <p:nvPr>
            <p:ph type="sldImg"/>
          </p:nvPr>
        </p:nvSpPr>
        <p:spPr>
          <a:ln/>
        </p:spPr>
      </p:sp>
      <p:sp>
        <p:nvSpPr>
          <p:cNvPr id="47107" name="Notes Placeholder 2">
            <a:extLst>
              <a:ext uri="{FF2B5EF4-FFF2-40B4-BE49-F238E27FC236}">
                <a16:creationId xmlns:a16="http://schemas.microsoft.com/office/drawing/2014/main" id="{F5DF0B63-89EE-4504-ABB8-22EB8ADA491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These numbers are based on the panel dataset, which followed the same households in 2013/14 and 2016/17. This allows us to determine who moves into, and out of, poverty over time. About half of the people in the sample were not poor in either year, and a quarter were poor in both years. The rest either moved out of poverty (13% of the sample) or into poverty (12%). These latter are the transient poor. This means that about half of the population is either poor, or vulnerable to being poor.</a:t>
            </a:r>
          </a:p>
        </p:txBody>
      </p:sp>
      <p:sp>
        <p:nvSpPr>
          <p:cNvPr id="47108" name="Slide Number Placeholder 3">
            <a:extLst>
              <a:ext uri="{FF2B5EF4-FFF2-40B4-BE49-F238E27FC236}">
                <a16:creationId xmlns:a16="http://schemas.microsoft.com/office/drawing/2014/main" id="{C3044EE8-4C14-49A7-9EFD-8FE6867CAA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39F2E6DB-09AF-482C-B1D9-ECF95BCEA872}" type="slidenum">
              <a:rPr lang="en-US" altLang="en-US" smtClean="0">
                <a:latin typeface="Arial" panose="020B0604020202020204" pitchFamily="34" charset="0"/>
              </a:rPr>
              <a:pPr/>
              <a:t>10</a:t>
            </a:fld>
            <a:endParaRPr lang="en-US" altLang="en-US">
              <a:latin typeface="Arial" panose="020B0604020202020204" pitchFamily="34" charset="0"/>
            </a:endParaRPr>
          </a:p>
        </p:txBody>
      </p:sp>
    </p:spTree>
    <p:extLst>
      <p:ext uri="{BB962C8B-B14F-4D97-AF65-F5344CB8AC3E}">
        <p14:creationId xmlns:p14="http://schemas.microsoft.com/office/powerpoint/2010/main" val="2255927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6E148F30-B0DB-4990-A4CE-3BAE9AC063FA}"/>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19AB781B-8948-4D49-A48C-1C814C7A802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This diagram tracks the poor and non-poor over three periods, using a panel of households who were surveyed in 2010/11, and again in 2013/14 and 2016/17. This is an unusual panel, in that it carefully tracked the original households and any household members who “split” off from those households. This is the correct way to follow people over time, but is rarely done in practice.</a:t>
            </a:r>
          </a:p>
        </p:txBody>
      </p:sp>
      <p:sp>
        <p:nvSpPr>
          <p:cNvPr id="49156" name="Slide Number Placeholder 3">
            <a:extLst>
              <a:ext uri="{FF2B5EF4-FFF2-40B4-BE49-F238E27FC236}">
                <a16:creationId xmlns:a16="http://schemas.microsoft.com/office/drawing/2014/main" id="{4B18B546-1C4B-4111-B027-74BB42C7FE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1621B88-6676-4AF5-AE7E-1F892C96E922}" type="slidenum">
              <a:rPr lang="en-US" altLang="en-US" smtClean="0">
                <a:latin typeface="Arial" panose="020B0604020202020204" pitchFamily="34" charset="0"/>
              </a:rPr>
              <a:pPr/>
              <a:t>11</a:t>
            </a:fld>
            <a:endParaRPr lang="en-US" altLang="en-US">
              <a:latin typeface="Arial" panose="020B0604020202020204" pitchFamily="34" charset="0"/>
            </a:endParaRPr>
          </a:p>
        </p:txBody>
      </p:sp>
    </p:spTree>
    <p:extLst>
      <p:ext uri="{BB962C8B-B14F-4D97-AF65-F5344CB8AC3E}">
        <p14:creationId xmlns:p14="http://schemas.microsoft.com/office/powerpoint/2010/main" val="2231932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11F006EB-ADFE-4E29-827F-7D429EF02D81}"/>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D8941BE6-D010-47F0-8E07-8726DFDB4E0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People are chronically poor if, on average, their consumption per adult equivalent in 2010/11, 2013/14, and 2016/17 was below the poverty line. Just over a third of the population was chronically poor by this measure.</a:t>
            </a:r>
          </a:p>
          <a:p>
            <a:r>
              <a:rPr lang="en-US" altLang="en-US">
                <a:latin typeface="Arial" panose="020B0604020202020204" pitchFamily="34" charset="0"/>
              </a:rPr>
              <a:t>The persistently poor were poor in all three years.</a:t>
            </a:r>
          </a:p>
          <a:p>
            <a:r>
              <a:rPr lang="en-US" altLang="en-US">
                <a:latin typeface="Arial" panose="020B0604020202020204" pitchFamily="34" charset="0"/>
              </a:rPr>
              <a:t>The transient poor are those who were poor in one or two survey years, but not in all three. About a third of the transient poor were chronically poor (i.e. poor on average), while the rest were not poor on average, but fell into poverty on occasion.</a:t>
            </a:r>
          </a:p>
          <a:p>
            <a:r>
              <a:rPr lang="en-US" altLang="en-US">
                <a:latin typeface="Arial" panose="020B0604020202020204" pitchFamily="34" charset="0"/>
              </a:rPr>
              <a:t>An estimated 38% of the population was not poor in any of the three survey years.</a:t>
            </a:r>
          </a:p>
        </p:txBody>
      </p:sp>
      <p:sp>
        <p:nvSpPr>
          <p:cNvPr id="51204" name="Slide Number Placeholder 3">
            <a:extLst>
              <a:ext uri="{FF2B5EF4-FFF2-40B4-BE49-F238E27FC236}">
                <a16:creationId xmlns:a16="http://schemas.microsoft.com/office/drawing/2014/main" id="{3CE390FB-63D9-4C98-826F-4A2347CF7C9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63ED685-BDFC-41E1-AC66-D74996F4557B}" type="slidenum">
              <a:rPr lang="en-US" altLang="en-US" smtClean="0">
                <a:latin typeface="Arial" panose="020B0604020202020204" pitchFamily="34" charset="0"/>
              </a:rPr>
              <a:pPr/>
              <a:t>13</a:t>
            </a:fld>
            <a:endParaRPr lang="en-US" altLang="en-US">
              <a:latin typeface="Arial" panose="020B0604020202020204" pitchFamily="34" charset="0"/>
            </a:endParaRPr>
          </a:p>
        </p:txBody>
      </p:sp>
    </p:spTree>
    <p:extLst>
      <p:ext uri="{BB962C8B-B14F-4D97-AF65-F5344CB8AC3E}">
        <p14:creationId xmlns:p14="http://schemas.microsoft.com/office/powerpoint/2010/main" val="2250056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541EEB69-7665-4107-94E3-B7F2D7A5CBCF}"/>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ECD7CAC2-1FF5-4913-A5BA-444562BAEA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The GDP elasticity of poverty measures the percentage change in the poverty rate divided by the percentage change in GDP.  </a:t>
            </a:r>
          </a:p>
          <a:p>
            <a:r>
              <a:rPr lang="en-US" altLang="en-US" dirty="0">
                <a:latin typeface="Arial" panose="020B0604020202020204" pitchFamily="34" charset="0"/>
              </a:rPr>
              <a:t>	Example: If GDP rises by 10%, and the poverty rate goes from 40% to 38% (i.e. a 5% drop in the poverty rate), the elasticity would be -0.5.</a:t>
            </a:r>
          </a:p>
          <a:p>
            <a:endParaRPr lang="en-US" altLang="en-US" dirty="0">
              <a:latin typeface="Arial" panose="020B0604020202020204" pitchFamily="34" charset="0"/>
            </a:endParaRPr>
          </a:p>
          <a:p>
            <a:r>
              <a:rPr lang="en-US" altLang="en-US" dirty="0">
                <a:latin typeface="Arial" panose="020B0604020202020204" pitchFamily="34" charset="0"/>
              </a:rPr>
              <a:t>Between 2010/11 and 2013/14, the poverty elasticity in Rwanda was relatively high, at -1.01; and between 2013/14 and 2016/17 is was relatively low (mainly, we believe, because of the food price spike). </a:t>
            </a:r>
          </a:p>
          <a:p>
            <a:endParaRPr lang="en-US" altLang="en-US" dirty="0">
              <a:latin typeface="Arial" panose="020B0604020202020204" pitchFamily="34" charset="0"/>
            </a:endParaRPr>
          </a:p>
          <a:p>
            <a:r>
              <a:rPr lang="en-US" altLang="en-US" dirty="0">
                <a:latin typeface="Arial" panose="020B0604020202020204" pitchFamily="34" charset="0"/>
              </a:rPr>
              <a:t>Suppose the price of food had risen following its long-run trend (rather than spiking). Then we estimate that the poverty rate would have fallen from 39.1% to 35.2% instead of the observed fall to 38.2%. This is a simulated result, included here to give a sense of the impact of the food price spike.</a:t>
            </a:r>
          </a:p>
        </p:txBody>
      </p:sp>
      <p:sp>
        <p:nvSpPr>
          <p:cNvPr id="28676" name="Slide Number Placeholder 3">
            <a:extLst>
              <a:ext uri="{FF2B5EF4-FFF2-40B4-BE49-F238E27FC236}">
                <a16:creationId xmlns:a16="http://schemas.microsoft.com/office/drawing/2014/main" id="{D8B3AD3F-D3FE-4456-BDAE-FCD8979845F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F353BDC2-7638-4C45-9D62-4EBAB8279E1E}" type="slidenum">
              <a:rPr lang="en-US" altLang="en-US" smtClean="0">
                <a:latin typeface="Arial" panose="020B0604020202020204" pitchFamily="34" charset="0"/>
              </a:rPr>
              <a:pPr/>
              <a:t>15</a:t>
            </a:fld>
            <a:endParaRPr lang="en-US" altLang="en-US">
              <a:latin typeface="Arial" panose="020B0604020202020204" pitchFamily="34" charset="0"/>
            </a:endParaRPr>
          </a:p>
        </p:txBody>
      </p:sp>
    </p:spTree>
    <p:extLst>
      <p:ext uri="{BB962C8B-B14F-4D97-AF65-F5344CB8AC3E}">
        <p14:creationId xmlns:p14="http://schemas.microsoft.com/office/powerpoint/2010/main" val="910791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CD2EF52E-F244-4D9F-AC4A-EE2712FF7B1B}"/>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DF0C83DB-3A72-414A-B40A-831DC128F1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Between 2010 and 2015, food and non-food prices rose at about the same rate. But during the period of the EICV5 survey – shown by the two right-hand vertical lines – food prices, and especially the prices of vegetables (which are important for poor people) was unusually high. This is important, because the high relative prices of food during the survey period help explain why the change in the poverty rate was so modest, despite the rapid growth of GDP.</a:t>
            </a:r>
          </a:p>
        </p:txBody>
      </p:sp>
      <p:sp>
        <p:nvSpPr>
          <p:cNvPr id="26628" name="Slide Number Placeholder 3">
            <a:extLst>
              <a:ext uri="{FF2B5EF4-FFF2-40B4-BE49-F238E27FC236}">
                <a16:creationId xmlns:a16="http://schemas.microsoft.com/office/drawing/2014/main" id="{A58BF2A0-D057-49B3-81A3-BA3EE729BBE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0435A3D-1F90-4ED3-A9E8-D08D21BCF6D5}" type="slidenum">
              <a:rPr lang="en-US" altLang="en-US" smtClean="0">
                <a:latin typeface="Arial" panose="020B0604020202020204" pitchFamily="34" charset="0"/>
              </a:rPr>
              <a:pPr/>
              <a:t>16</a:t>
            </a:fld>
            <a:endParaRPr lang="en-US" altLang="en-US">
              <a:latin typeface="Arial" panose="020B0604020202020204" pitchFamily="34" charset="0"/>
            </a:endParaRPr>
          </a:p>
        </p:txBody>
      </p:sp>
    </p:spTree>
    <p:extLst>
      <p:ext uri="{BB962C8B-B14F-4D97-AF65-F5344CB8AC3E}">
        <p14:creationId xmlns:p14="http://schemas.microsoft.com/office/powerpoint/2010/main" val="22478128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3">
            <a:extLst>
              <a:ext uri="{FF2B5EF4-FFF2-40B4-BE49-F238E27FC236}">
                <a16:creationId xmlns:a16="http://schemas.microsoft.com/office/drawing/2014/main" id="{77E470A5-DA5B-4444-AB27-953622C7947C}"/>
              </a:ext>
            </a:extLst>
          </p:cNvPr>
          <p:cNvSpPr>
            <a:spLocks noChangeShapeType="1"/>
          </p:cNvSpPr>
          <p:nvPr/>
        </p:nvSpPr>
        <p:spPr bwMode="auto">
          <a:xfrm>
            <a:off x="1447800" y="2514600"/>
            <a:ext cx="7239000" cy="0"/>
          </a:xfrm>
          <a:prstGeom prst="line">
            <a:avLst/>
          </a:prstGeom>
          <a:noFill/>
          <a:ln w="38100">
            <a:solidFill>
              <a:srgbClr val="FFFF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AutoShape 4" descr="flag">
            <a:extLst>
              <a:ext uri="{FF2B5EF4-FFF2-40B4-BE49-F238E27FC236}">
                <a16:creationId xmlns:a16="http://schemas.microsoft.com/office/drawing/2014/main" id="{677FD999-5827-4E87-ABF0-1200CB243C3A}"/>
              </a:ext>
            </a:extLst>
          </p:cNvPr>
          <p:cNvSpPr>
            <a:spLocks noChangeArrowheads="1"/>
          </p:cNvSpPr>
          <p:nvPr/>
        </p:nvSpPr>
        <p:spPr bwMode="auto">
          <a:xfrm>
            <a:off x="-2514600" y="1371600"/>
            <a:ext cx="3657600" cy="3657600"/>
          </a:xfrm>
          <a:custGeom>
            <a:avLst/>
            <a:gdLst>
              <a:gd name="T0" fmla="*/ 2147483646 w 64000"/>
              <a:gd name="T1" fmla="*/ 2147483646 h 64000"/>
              <a:gd name="T2" fmla="*/ 2147483646 w 64000"/>
              <a:gd name="T3" fmla="*/ 2147483646 h 64000"/>
              <a:gd name="T4" fmla="*/ 2147483646 w 64000"/>
              <a:gd name="T5" fmla="*/ 2147483646 h 64000"/>
              <a:gd name="T6" fmla="*/ 2147483646 w 64000"/>
              <a:gd name="T7" fmla="*/ 2147483646 h 64000"/>
              <a:gd name="T8" fmla="*/ 2147483646 w 64000"/>
              <a:gd name="T9" fmla="*/ 2147483646 h 64000"/>
              <a:gd name="T10" fmla="*/ 2147483646 w 64000"/>
              <a:gd name="T11" fmla="*/ 2147483646 h 64000"/>
              <a:gd name="T12" fmla="*/ 2147483646 w 64000"/>
              <a:gd name="T13" fmla="*/ 2147483646 h 64000"/>
              <a:gd name="T14" fmla="*/ 2147483646 w 64000"/>
              <a:gd name="T15" fmla="*/ 2147483646 h 64000"/>
              <a:gd name="T16" fmla="*/ 2147483646 w 64000"/>
              <a:gd name="T17" fmla="*/ 2147483646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1 h 64000"/>
              <a:gd name="T29" fmla="*/ 44083 w 64000"/>
              <a:gd name="T30" fmla="*/ 2963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6" name="AutoShape 5" descr="flag">
            <a:extLst>
              <a:ext uri="{FF2B5EF4-FFF2-40B4-BE49-F238E27FC236}">
                <a16:creationId xmlns:a16="http://schemas.microsoft.com/office/drawing/2014/main" id="{5B9DB85C-76DF-4AD3-A9DE-8CD41D64CA16}"/>
              </a:ext>
            </a:extLst>
          </p:cNvPr>
          <p:cNvSpPr>
            <a:spLocks noChangeArrowheads="1"/>
          </p:cNvSpPr>
          <p:nvPr/>
        </p:nvSpPr>
        <p:spPr bwMode="auto">
          <a:xfrm>
            <a:off x="-3222625" y="304800"/>
            <a:ext cx="4038600" cy="4038600"/>
          </a:xfrm>
          <a:custGeom>
            <a:avLst/>
            <a:gdLst>
              <a:gd name="T0" fmla="*/ 2147483646 w 64000"/>
              <a:gd name="T1" fmla="*/ 2147483646 h 64000"/>
              <a:gd name="T2" fmla="*/ 2147483646 w 64000"/>
              <a:gd name="T3" fmla="*/ 2147483646 h 64000"/>
              <a:gd name="T4" fmla="*/ 2147483646 w 64000"/>
              <a:gd name="T5" fmla="*/ 2147483646 h 64000"/>
              <a:gd name="T6" fmla="*/ 2147483646 w 64000"/>
              <a:gd name="T7" fmla="*/ 2147483646 h 64000"/>
              <a:gd name="T8" fmla="*/ 2147483646 w 64000"/>
              <a:gd name="T9" fmla="*/ 2147483646 h 64000"/>
              <a:gd name="T10" fmla="*/ 2147483646 w 64000"/>
              <a:gd name="T11" fmla="*/ 2147483646 h 64000"/>
              <a:gd name="T12" fmla="*/ 2147483646 w 64000"/>
              <a:gd name="T13" fmla="*/ 2147483646 h 64000"/>
              <a:gd name="T14" fmla="*/ 2147483646 w 64000"/>
              <a:gd name="T15" fmla="*/ 2147483646 h 64000"/>
              <a:gd name="T16" fmla="*/ 2147483646 w 64000"/>
              <a:gd name="T17" fmla="*/ 2147483646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53 h 64000"/>
              <a:gd name="T29" fmla="*/ 50994 w 64000"/>
              <a:gd name="T30" fmla="*/ 25753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blipFill dpi="0" rotWithShape="1">
            <a:blip r:embed="rId2"/>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7" name="Line 15">
            <a:extLst>
              <a:ext uri="{FF2B5EF4-FFF2-40B4-BE49-F238E27FC236}">
                <a16:creationId xmlns:a16="http://schemas.microsoft.com/office/drawing/2014/main" id="{65FFAE5D-8ED4-48AF-AAAA-10F3BC6ECD3A}"/>
              </a:ext>
            </a:extLst>
          </p:cNvPr>
          <p:cNvSpPr>
            <a:spLocks noChangeShapeType="1"/>
          </p:cNvSpPr>
          <p:nvPr userDrawn="1"/>
        </p:nvSpPr>
        <p:spPr bwMode="auto">
          <a:xfrm>
            <a:off x="1447800" y="2590800"/>
            <a:ext cx="7239000" cy="0"/>
          </a:xfrm>
          <a:prstGeom prst="line">
            <a:avLst/>
          </a:prstGeom>
          <a:noFill/>
          <a:ln w="38100">
            <a:solidFill>
              <a:srgbClr val="33CC33"/>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6" name="Rectangle 6"/>
          <p:cNvSpPr>
            <a:spLocks noGrp="1" noChangeArrowheads="1"/>
          </p:cNvSpPr>
          <p:nvPr>
            <p:ph type="ctrTitle"/>
          </p:nvPr>
        </p:nvSpPr>
        <p:spPr>
          <a:xfrm>
            <a:off x="1443038" y="985838"/>
            <a:ext cx="7239000" cy="1444625"/>
          </a:xfrm>
        </p:spPr>
        <p:txBody>
          <a:bodyPr/>
          <a:lstStyle>
            <a:lvl1pPr>
              <a:defRPr sz="4000"/>
            </a:lvl1pPr>
          </a:lstStyle>
          <a:p>
            <a:r>
              <a:rPr lang="en-US"/>
              <a:t>Cliquez pour modifier le style du titre</a:t>
            </a:r>
          </a:p>
        </p:txBody>
      </p:sp>
      <p:sp>
        <p:nvSpPr>
          <p:cNvPr id="5127"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r>
              <a:rPr lang="en-US"/>
              <a:t>Cliquez pour modifier le style des sous-titres du masque</a:t>
            </a:r>
          </a:p>
        </p:txBody>
      </p:sp>
      <p:sp>
        <p:nvSpPr>
          <p:cNvPr id="8" name="Rectangle 8">
            <a:extLst>
              <a:ext uri="{FF2B5EF4-FFF2-40B4-BE49-F238E27FC236}">
                <a16:creationId xmlns:a16="http://schemas.microsoft.com/office/drawing/2014/main" id="{E023A2EB-F71C-429A-B6D5-E97B899CD9CD}"/>
              </a:ext>
            </a:extLst>
          </p:cNvPr>
          <p:cNvSpPr>
            <a:spLocks noGrp="1" noChangeArrowheads="1"/>
          </p:cNvSpPr>
          <p:nvPr>
            <p:ph type="dt" sz="half" idx="10"/>
          </p:nvPr>
        </p:nvSpPr>
        <p:spPr/>
        <p:txBody>
          <a:bodyPr/>
          <a:lstStyle>
            <a:lvl1pPr>
              <a:defRPr/>
            </a:lvl1pPr>
          </a:lstStyle>
          <a:p>
            <a:pPr>
              <a:defRPr/>
            </a:pPr>
            <a:fld id="{4A7EB858-68D0-4318-A620-D299AEDFA9B2}" type="datetime4">
              <a:rPr lang="en-US"/>
              <a:pPr>
                <a:defRPr/>
              </a:pPr>
              <a:t>September 17, 2020</a:t>
            </a:fld>
            <a:endParaRPr lang="en-US" dirty="0"/>
          </a:p>
        </p:txBody>
      </p:sp>
      <p:sp>
        <p:nvSpPr>
          <p:cNvPr id="9" name="Rectangle 9">
            <a:extLst>
              <a:ext uri="{FF2B5EF4-FFF2-40B4-BE49-F238E27FC236}">
                <a16:creationId xmlns:a16="http://schemas.microsoft.com/office/drawing/2014/main" id="{5A417CE2-D76E-45FD-A969-6F1D3848FA1D}"/>
              </a:ext>
            </a:extLst>
          </p:cNvPr>
          <p:cNvSpPr>
            <a:spLocks noGrp="1" noChangeArrowheads="1"/>
          </p:cNvSpPr>
          <p:nvPr>
            <p:ph type="ftr" sz="quarter" idx="11"/>
          </p:nvPr>
        </p:nvSpPr>
        <p:spPr/>
        <p:txBody>
          <a:bodyPr/>
          <a:lstStyle>
            <a:lvl1pPr>
              <a:defRPr/>
            </a:lvl1pPr>
          </a:lstStyle>
          <a:p>
            <a:pPr>
              <a:defRPr/>
            </a:pPr>
            <a:r>
              <a:rPr lang="en-US"/>
              <a:t>National Institute of Statistics of Rwanda</a:t>
            </a:r>
          </a:p>
        </p:txBody>
      </p:sp>
      <p:sp>
        <p:nvSpPr>
          <p:cNvPr id="10" name="Rectangle 10">
            <a:extLst>
              <a:ext uri="{FF2B5EF4-FFF2-40B4-BE49-F238E27FC236}">
                <a16:creationId xmlns:a16="http://schemas.microsoft.com/office/drawing/2014/main" id="{2CF043CF-ADA5-471E-8321-FFB9A4BEB4E1}"/>
              </a:ext>
            </a:extLst>
          </p:cNvPr>
          <p:cNvSpPr>
            <a:spLocks noGrp="1" noChangeArrowheads="1"/>
          </p:cNvSpPr>
          <p:nvPr>
            <p:ph type="sldNum" sz="quarter" idx="12"/>
          </p:nvPr>
        </p:nvSpPr>
        <p:spPr/>
        <p:txBody>
          <a:bodyPr/>
          <a:lstStyle>
            <a:lvl1pPr>
              <a:defRPr/>
            </a:lvl1pPr>
          </a:lstStyle>
          <a:p>
            <a:pPr>
              <a:defRPr/>
            </a:pPr>
            <a:fld id="{22C1A72F-FE4B-40F2-86F7-9A49831CD908}" type="slidenum">
              <a:rPr lang="en-US" altLang="en-US"/>
              <a:pPr>
                <a:defRPr/>
              </a:pPr>
              <a:t>‹#›</a:t>
            </a:fld>
            <a:endParaRPr lang="en-US" altLang="en-US" dirty="0"/>
          </a:p>
        </p:txBody>
      </p:sp>
    </p:spTree>
    <p:extLst>
      <p:ext uri="{BB962C8B-B14F-4D97-AF65-F5344CB8AC3E}">
        <p14:creationId xmlns:p14="http://schemas.microsoft.com/office/powerpoint/2010/main" val="70209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B8FBCA88-7822-4549-B158-780E4D057C1A}"/>
              </a:ext>
            </a:extLst>
          </p:cNvPr>
          <p:cNvSpPr>
            <a:spLocks noGrp="1" noChangeArrowheads="1"/>
          </p:cNvSpPr>
          <p:nvPr>
            <p:ph type="dt" sz="half" idx="10"/>
          </p:nvPr>
        </p:nvSpPr>
        <p:spPr>
          <a:ln/>
        </p:spPr>
        <p:txBody>
          <a:bodyPr/>
          <a:lstStyle>
            <a:lvl1pPr>
              <a:defRPr/>
            </a:lvl1pPr>
          </a:lstStyle>
          <a:p>
            <a:pPr>
              <a:defRPr/>
            </a:pPr>
            <a:fld id="{41F8F337-D1AF-48B0-BED9-6657888408AE}" type="datetime4">
              <a:rPr lang="en-US"/>
              <a:pPr>
                <a:defRPr/>
              </a:pPr>
              <a:t>September 17, 2020</a:t>
            </a:fld>
            <a:endParaRPr lang="en-US" dirty="0"/>
          </a:p>
        </p:txBody>
      </p:sp>
      <p:sp>
        <p:nvSpPr>
          <p:cNvPr id="5" name="Rectangle 9">
            <a:extLst>
              <a:ext uri="{FF2B5EF4-FFF2-40B4-BE49-F238E27FC236}">
                <a16:creationId xmlns:a16="http://schemas.microsoft.com/office/drawing/2014/main" id="{9D928111-4566-4E1A-A240-C4007BC3CF89}"/>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10">
            <a:extLst>
              <a:ext uri="{FF2B5EF4-FFF2-40B4-BE49-F238E27FC236}">
                <a16:creationId xmlns:a16="http://schemas.microsoft.com/office/drawing/2014/main" id="{8866463B-DE3B-4D10-82E9-6B397DF9CAA1}"/>
              </a:ext>
            </a:extLst>
          </p:cNvPr>
          <p:cNvSpPr>
            <a:spLocks noGrp="1" noChangeArrowheads="1"/>
          </p:cNvSpPr>
          <p:nvPr>
            <p:ph type="sldNum" sz="quarter" idx="12"/>
          </p:nvPr>
        </p:nvSpPr>
        <p:spPr>
          <a:ln/>
        </p:spPr>
        <p:txBody>
          <a:bodyPr/>
          <a:lstStyle>
            <a:lvl1pPr>
              <a:defRPr/>
            </a:lvl1pPr>
          </a:lstStyle>
          <a:p>
            <a:pPr>
              <a:defRPr/>
            </a:pPr>
            <a:fld id="{9B202D44-2996-43E9-9EA5-21A938DE3564}" type="slidenum">
              <a:rPr lang="en-US" altLang="en-US"/>
              <a:pPr>
                <a:defRPr/>
              </a:pPr>
              <a:t>‹#›</a:t>
            </a:fld>
            <a:endParaRPr lang="en-US" altLang="en-US" dirty="0"/>
          </a:p>
        </p:txBody>
      </p:sp>
    </p:spTree>
    <p:extLst>
      <p:ext uri="{BB962C8B-B14F-4D97-AF65-F5344CB8AC3E}">
        <p14:creationId xmlns:p14="http://schemas.microsoft.com/office/powerpoint/2010/main" val="460054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F4206F7B-6B63-4D94-B21D-E013AB3FE672}"/>
              </a:ext>
            </a:extLst>
          </p:cNvPr>
          <p:cNvSpPr>
            <a:spLocks noGrp="1" noChangeArrowheads="1"/>
          </p:cNvSpPr>
          <p:nvPr>
            <p:ph type="dt" sz="half" idx="10"/>
          </p:nvPr>
        </p:nvSpPr>
        <p:spPr>
          <a:ln/>
        </p:spPr>
        <p:txBody>
          <a:bodyPr/>
          <a:lstStyle>
            <a:lvl1pPr>
              <a:defRPr/>
            </a:lvl1pPr>
          </a:lstStyle>
          <a:p>
            <a:pPr>
              <a:defRPr/>
            </a:pPr>
            <a:fld id="{30A87245-956D-400C-990C-34189F6DAF62}" type="datetime4">
              <a:rPr lang="en-US"/>
              <a:pPr>
                <a:defRPr/>
              </a:pPr>
              <a:t>September 17, 2020</a:t>
            </a:fld>
            <a:endParaRPr lang="en-US" dirty="0"/>
          </a:p>
        </p:txBody>
      </p:sp>
      <p:sp>
        <p:nvSpPr>
          <p:cNvPr id="5" name="Rectangle 9">
            <a:extLst>
              <a:ext uri="{FF2B5EF4-FFF2-40B4-BE49-F238E27FC236}">
                <a16:creationId xmlns:a16="http://schemas.microsoft.com/office/drawing/2014/main" id="{7FB1F310-9C31-4E45-854C-0A5FB084E647}"/>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10">
            <a:extLst>
              <a:ext uri="{FF2B5EF4-FFF2-40B4-BE49-F238E27FC236}">
                <a16:creationId xmlns:a16="http://schemas.microsoft.com/office/drawing/2014/main" id="{60832C1F-690E-47A7-A034-F574085BE136}"/>
              </a:ext>
            </a:extLst>
          </p:cNvPr>
          <p:cNvSpPr>
            <a:spLocks noGrp="1" noChangeArrowheads="1"/>
          </p:cNvSpPr>
          <p:nvPr>
            <p:ph type="sldNum" sz="quarter" idx="12"/>
          </p:nvPr>
        </p:nvSpPr>
        <p:spPr>
          <a:ln/>
        </p:spPr>
        <p:txBody>
          <a:bodyPr/>
          <a:lstStyle>
            <a:lvl1pPr>
              <a:defRPr/>
            </a:lvl1pPr>
          </a:lstStyle>
          <a:p>
            <a:pPr>
              <a:defRPr/>
            </a:pPr>
            <a:fld id="{F769F48D-69FA-4B74-B7B4-A21366861D94}" type="slidenum">
              <a:rPr lang="en-US" altLang="en-US"/>
              <a:pPr>
                <a:defRPr/>
              </a:pPr>
              <a:t>‹#›</a:t>
            </a:fld>
            <a:endParaRPr lang="en-US" altLang="en-US" dirty="0"/>
          </a:p>
        </p:txBody>
      </p:sp>
    </p:spTree>
    <p:extLst>
      <p:ext uri="{BB962C8B-B14F-4D97-AF65-F5344CB8AC3E}">
        <p14:creationId xmlns:p14="http://schemas.microsoft.com/office/powerpoint/2010/main" val="3040122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7998AAF-1A02-4A63-840A-412B7B39BFC3}"/>
              </a:ext>
            </a:extLst>
          </p:cNvPr>
          <p:cNvSpPr>
            <a:spLocks noGrp="1" noChangeArrowheads="1"/>
          </p:cNvSpPr>
          <p:nvPr>
            <p:ph type="dt" sz="half" idx="10"/>
          </p:nvPr>
        </p:nvSpPr>
        <p:spPr>
          <a:ln/>
        </p:spPr>
        <p:txBody>
          <a:bodyPr/>
          <a:lstStyle>
            <a:lvl1pPr>
              <a:defRPr/>
            </a:lvl1pPr>
          </a:lstStyle>
          <a:p>
            <a:pPr>
              <a:defRPr/>
            </a:pPr>
            <a:fld id="{87A56705-77E0-4DD9-B140-80B052637F0D}" type="datetime4">
              <a:rPr lang="en-US"/>
              <a:pPr>
                <a:defRPr/>
              </a:pPr>
              <a:t>September 17, 2020</a:t>
            </a:fld>
            <a:endParaRPr lang="en-US" dirty="0"/>
          </a:p>
        </p:txBody>
      </p:sp>
      <p:sp>
        <p:nvSpPr>
          <p:cNvPr id="5" name="Rectangle 5">
            <a:extLst>
              <a:ext uri="{FF2B5EF4-FFF2-40B4-BE49-F238E27FC236}">
                <a16:creationId xmlns:a16="http://schemas.microsoft.com/office/drawing/2014/main" id="{03D9528A-5E16-47A3-BA14-E30AD8F55560}"/>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6">
            <a:extLst>
              <a:ext uri="{FF2B5EF4-FFF2-40B4-BE49-F238E27FC236}">
                <a16:creationId xmlns:a16="http://schemas.microsoft.com/office/drawing/2014/main" id="{1ADEB529-9EC6-4BE9-BB57-D1C901A26AC1}"/>
              </a:ext>
            </a:extLst>
          </p:cNvPr>
          <p:cNvSpPr>
            <a:spLocks noGrp="1" noChangeArrowheads="1"/>
          </p:cNvSpPr>
          <p:nvPr>
            <p:ph type="sldNum" sz="quarter" idx="12"/>
          </p:nvPr>
        </p:nvSpPr>
        <p:spPr>
          <a:ln/>
        </p:spPr>
        <p:txBody>
          <a:bodyPr/>
          <a:lstStyle>
            <a:lvl1pPr>
              <a:defRPr/>
            </a:lvl1pPr>
          </a:lstStyle>
          <a:p>
            <a:pPr>
              <a:defRPr/>
            </a:pPr>
            <a:fld id="{8ED91E9A-10B6-45FB-A1F9-6805EB4B3791}" type="slidenum">
              <a:rPr lang="en-US" altLang="en-US"/>
              <a:pPr>
                <a:defRPr/>
              </a:pPr>
              <a:t>‹#›</a:t>
            </a:fld>
            <a:endParaRPr lang="en-US" altLang="en-US" dirty="0"/>
          </a:p>
        </p:txBody>
      </p:sp>
    </p:spTree>
    <p:extLst>
      <p:ext uri="{BB962C8B-B14F-4D97-AF65-F5344CB8AC3E}">
        <p14:creationId xmlns:p14="http://schemas.microsoft.com/office/powerpoint/2010/main" val="2878651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786EAA6-C44E-4D96-AEB0-E76B2439AC04}"/>
              </a:ext>
            </a:extLst>
          </p:cNvPr>
          <p:cNvSpPr>
            <a:spLocks noGrp="1" noChangeArrowheads="1"/>
          </p:cNvSpPr>
          <p:nvPr>
            <p:ph type="dt" sz="half" idx="10"/>
          </p:nvPr>
        </p:nvSpPr>
        <p:spPr>
          <a:ln/>
        </p:spPr>
        <p:txBody>
          <a:bodyPr/>
          <a:lstStyle>
            <a:lvl1pPr>
              <a:defRPr/>
            </a:lvl1pPr>
          </a:lstStyle>
          <a:p>
            <a:pPr>
              <a:defRPr/>
            </a:pPr>
            <a:fld id="{0F2E4F6E-A613-4DA8-BF12-9A67E98FFB53}" type="datetime4">
              <a:rPr lang="en-US"/>
              <a:pPr>
                <a:defRPr/>
              </a:pPr>
              <a:t>September 17, 2020</a:t>
            </a:fld>
            <a:endParaRPr lang="en-US" dirty="0"/>
          </a:p>
        </p:txBody>
      </p:sp>
      <p:sp>
        <p:nvSpPr>
          <p:cNvPr id="5" name="Rectangle 5">
            <a:extLst>
              <a:ext uri="{FF2B5EF4-FFF2-40B4-BE49-F238E27FC236}">
                <a16:creationId xmlns:a16="http://schemas.microsoft.com/office/drawing/2014/main" id="{EF3B389A-500C-4C50-9A67-48EDDEAAE5E8}"/>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6">
            <a:extLst>
              <a:ext uri="{FF2B5EF4-FFF2-40B4-BE49-F238E27FC236}">
                <a16:creationId xmlns:a16="http://schemas.microsoft.com/office/drawing/2014/main" id="{FCFFAFB8-6258-4597-B799-FE5E71A9D7D5}"/>
              </a:ext>
            </a:extLst>
          </p:cNvPr>
          <p:cNvSpPr>
            <a:spLocks noGrp="1" noChangeArrowheads="1"/>
          </p:cNvSpPr>
          <p:nvPr>
            <p:ph type="sldNum" sz="quarter" idx="12"/>
          </p:nvPr>
        </p:nvSpPr>
        <p:spPr>
          <a:ln/>
        </p:spPr>
        <p:txBody>
          <a:bodyPr/>
          <a:lstStyle>
            <a:lvl1pPr>
              <a:defRPr/>
            </a:lvl1pPr>
          </a:lstStyle>
          <a:p>
            <a:pPr>
              <a:defRPr/>
            </a:pPr>
            <a:fld id="{F56B4747-2ABA-48B6-9CD8-CD728C87229F}" type="slidenum">
              <a:rPr lang="en-US" altLang="en-US"/>
              <a:pPr>
                <a:defRPr/>
              </a:pPr>
              <a:t>‹#›</a:t>
            </a:fld>
            <a:endParaRPr lang="en-US" altLang="en-US" dirty="0"/>
          </a:p>
        </p:txBody>
      </p:sp>
    </p:spTree>
    <p:extLst>
      <p:ext uri="{BB962C8B-B14F-4D97-AF65-F5344CB8AC3E}">
        <p14:creationId xmlns:p14="http://schemas.microsoft.com/office/powerpoint/2010/main" val="3562291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BFDE6D8-34F8-4851-9E92-808D61341A3F}"/>
              </a:ext>
            </a:extLst>
          </p:cNvPr>
          <p:cNvSpPr>
            <a:spLocks noGrp="1" noChangeArrowheads="1"/>
          </p:cNvSpPr>
          <p:nvPr>
            <p:ph type="dt" sz="half" idx="10"/>
          </p:nvPr>
        </p:nvSpPr>
        <p:spPr>
          <a:ln/>
        </p:spPr>
        <p:txBody>
          <a:bodyPr/>
          <a:lstStyle>
            <a:lvl1pPr>
              <a:defRPr/>
            </a:lvl1pPr>
          </a:lstStyle>
          <a:p>
            <a:pPr>
              <a:defRPr/>
            </a:pPr>
            <a:fld id="{7D67C3A4-3756-48D1-BF7A-ECBDDA887661}" type="datetime4">
              <a:rPr lang="en-US"/>
              <a:pPr>
                <a:defRPr/>
              </a:pPr>
              <a:t>September 17, 2020</a:t>
            </a:fld>
            <a:endParaRPr lang="en-US" dirty="0"/>
          </a:p>
        </p:txBody>
      </p:sp>
      <p:sp>
        <p:nvSpPr>
          <p:cNvPr id="5" name="Rectangle 5">
            <a:extLst>
              <a:ext uri="{FF2B5EF4-FFF2-40B4-BE49-F238E27FC236}">
                <a16:creationId xmlns:a16="http://schemas.microsoft.com/office/drawing/2014/main" id="{C8FAF811-A550-4078-BE6B-81D9CD81CDC0}"/>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6">
            <a:extLst>
              <a:ext uri="{FF2B5EF4-FFF2-40B4-BE49-F238E27FC236}">
                <a16:creationId xmlns:a16="http://schemas.microsoft.com/office/drawing/2014/main" id="{FCB3B8C5-C563-4DCE-9ECD-061D31F93F6F}"/>
              </a:ext>
            </a:extLst>
          </p:cNvPr>
          <p:cNvSpPr>
            <a:spLocks noGrp="1" noChangeArrowheads="1"/>
          </p:cNvSpPr>
          <p:nvPr>
            <p:ph type="sldNum" sz="quarter" idx="12"/>
          </p:nvPr>
        </p:nvSpPr>
        <p:spPr>
          <a:ln/>
        </p:spPr>
        <p:txBody>
          <a:bodyPr/>
          <a:lstStyle>
            <a:lvl1pPr>
              <a:defRPr/>
            </a:lvl1pPr>
          </a:lstStyle>
          <a:p>
            <a:pPr>
              <a:defRPr/>
            </a:pPr>
            <a:fld id="{79C6ECBE-C31E-477D-89A0-9C69ABF135F1}" type="slidenum">
              <a:rPr lang="en-US" altLang="en-US"/>
              <a:pPr>
                <a:defRPr/>
              </a:pPr>
              <a:t>‹#›</a:t>
            </a:fld>
            <a:endParaRPr lang="en-US" altLang="en-US" dirty="0"/>
          </a:p>
        </p:txBody>
      </p:sp>
    </p:spTree>
    <p:extLst>
      <p:ext uri="{BB962C8B-B14F-4D97-AF65-F5344CB8AC3E}">
        <p14:creationId xmlns:p14="http://schemas.microsoft.com/office/powerpoint/2010/main" val="4270911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B23F5B4-523A-46C3-B2F8-684C4CFD8ECF}"/>
              </a:ext>
            </a:extLst>
          </p:cNvPr>
          <p:cNvSpPr>
            <a:spLocks noGrp="1" noChangeArrowheads="1"/>
          </p:cNvSpPr>
          <p:nvPr>
            <p:ph type="dt" sz="half" idx="10"/>
          </p:nvPr>
        </p:nvSpPr>
        <p:spPr>
          <a:ln/>
        </p:spPr>
        <p:txBody>
          <a:bodyPr/>
          <a:lstStyle>
            <a:lvl1pPr>
              <a:defRPr/>
            </a:lvl1pPr>
          </a:lstStyle>
          <a:p>
            <a:pPr>
              <a:defRPr/>
            </a:pPr>
            <a:fld id="{D191A559-42B1-4815-B6F6-1C5AA91A19BC}" type="datetime4">
              <a:rPr lang="en-US"/>
              <a:pPr>
                <a:defRPr/>
              </a:pPr>
              <a:t>September 17, 2020</a:t>
            </a:fld>
            <a:endParaRPr lang="en-US" dirty="0"/>
          </a:p>
        </p:txBody>
      </p:sp>
      <p:sp>
        <p:nvSpPr>
          <p:cNvPr id="6" name="Rectangle 5">
            <a:extLst>
              <a:ext uri="{FF2B5EF4-FFF2-40B4-BE49-F238E27FC236}">
                <a16:creationId xmlns:a16="http://schemas.microsoft.com/office/drawing/2014/main" id="{7405A54A-3FDA-49A2-8FF2-A06C5160C0EF}"/>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6">
            <a:extLst>
              <a:ext uri="{FF2B5EF4-FFF2-40B4-BE49-F238E27FC236}">
                <a16:creationId xmlns:a16="http://schemas.microsoft.com/office/drawing/2014/main" id="{6D37DBF6-DC84-4440-96D6-11B4413544B7}"/>
              </a:ext>
            </a:extLst>
          </p:cNvPr>
          <p:cNvSpPr>
            <a:spLocks noGrp="1" noChangeArrowheads="1"/>
          </p:cNvSpPr>
          <p:nvPr>
            <p:ph type="sldNum" sz="quarter" idx="12"/>
          </p:nvPr>
        </p:nvSpPr>
        <p:spPr>
          <a:ln/>
        </p:spPr>
        <p:txBody>
          <a:bodyPr/>
          <a:lstStyle>
            <a:lvl1pPr>
              <a:defRPr/>
            </a:lvl1pPr>
          </a:lstStyle>
          <a:p>
            <a:pPr>
              <a:defRPr/>
            </a:pPr>
            <a:fld id="{0EEB477E-5C82-4E89-A51A-B484314C467E}" type="slidenum">
              <a:rPr lang="en-US" altLang="en-US"/>
              <a:pPr>
                <a:defRPr/>
              </a:pPr>
              <a:t>‹#›</a:t>
            </a:fld>
            <a:endParaRPr lang="en-US" altLang="en-US" dirty="0"/>
          </a:p>
        </p:txBody>
      </p:sp>
    </p:spTree>
    <p:extLst>
      <p:ext uri="{BB962C8B-B14F-4D97-AF65-F5344CB8AC3E}">
        <p14:creationId xmlns:p14="http://schemas.microsoft.com/office/powerpoint/2010/main" val="3218327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1E0B6861-2BAC-4D26-8FD1-DF085617B084}"/>
              </a:ext>
            </a:extLst>
          </p:cNvPr>
          <p:cNvSpPr>
            <a:spLocks noGrp="1" noChangeArrowheads="1"/>
          </p:cNvSpPr>
          <p:nvPr>
            <p:ph type="dt" sz="half" idx="10"/>
          </p:nvPr>
        </p:nvSpPr>
        <p:spPr>
          <a:ln/>
        </p:spPr>
        <p:txBody>
          <a:bodyPr/>
          <a:lstStyle>
            <a:lvl1pPr>
              <a:defRPr/>
            </a:lvl1pPr>
          </a:lstStyle>
          <a:p>
            <a:pPr>
              <a:defRPr/>
            </a:pPr>
            <a:fld id="{A58D9592-7E6D-4C10-9C1F-173E00A90D36}" type="datetime4">
              <a:rPr lang="en-US"/>
              <a:pPr>
                <a:defRPr/>
              </a:pPr>
              <a:t>September 17, 2020</a:t>
            </a:fld>
            <a:endParaRPr lang="en-US" dirty="0"/>
          </a:p>
        </p:txBody>
      </p:sp>
      <p:sp>
        <p:nvSpPr>
          <p:cNvPr id="8" name="Rectangle 5">
            <a:extLst>
              <a:ext uri="{FF2B5EF4-FFF2-40B4-BE49-F238E27FC236}">
                <a16:creationId xmlns:a16="http://schemas.microsoft.com/office/drawing/2014/main" id="{10EC3643-4635-4692-97E6-6EEB6AD23578}"/>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9" name="Rectangle 6">
            <a:extLst>
              <a:ext uri="{FF2B5EF4-FFF2-40B4-BE49-F238E27FC236}">
                <a16:creationId xmlns:a16="http://schemas.microsoft.com/office/drawing/2014/main" id="{3BEF1644-032F-4A51-8748-FC09B5411FB1}"/>
              </a:ext>
            </a:extLst>
          </p:cNvPr>
          <p:cNvSpPr>
            <a:spLocks noGrp="1" noChangeArrowheads="1"/>
          </p:cNvSpPr>
          <p:nvPr>
            <p:ph type="sldNum" sz="quarter" idx="12"/>
          </p:nvPr>
        </p:nvSpPr>
        <p:spPr>
          <a:ln/>
        </p:spPr>
        <p:txBody>
          <a:bodyPr/>
          <a:lstStyle>
            <a:lvl1pPr>
              <a:defRPr/>
            </a:lvl1pPr>
          </a:lstStyle>
          <a:p>
            <a:pPr>
              <a:defRPr/>
            </a:pPr>
            <a:fld id="{6A297550-2838-48F4-94F0-67154EE497ED}" type="slidenum">
              <a:rPr lang="en-US" altLang="en-US"/>
              <a:pPr>
                <a:defRPr/>
              </a:pPr>
              <a:t>‹#›</a:t>
            </a:fld>
            <a:endParaRPr lang="en-US" altLang="en-US" dirty="0"/>
          </a:p>
        </p:txBody>
      </p:sp>
    </p:spTree>
    <p:extLst>
      <p:ext uri="{BB962C8B-B14F-4D97-AF65-F5344CB8AC3E}">
        <p14:creationId xmlns:p14="http://schemas.microsoft.com/office/powerpoint/2010/main" val="38553608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58AEB2D2-B282-45BC-8F44-768895ACDB5B}"/>
              </a:ext>
            </a:extLst>
          </p:cNvPr>
          <p:cNvSpPr>
            <a:spLocks noGrp="1" noChangeArrowheads="1"/>
          </p:cNvSpPr>
          <p:nvPr>
            <p:ph type="dt" sz="half" idx="10"/>
          </p:nvPr>
        </p:nvSpPr>
        <p:spPr>
          <a:ln/>
        </p:spPr>
        <p:txBody>
          <a:bodyPr/>
          <a:lstStyle>
            <a:lvl1pPr>
              <a:defRPr/>
            </a:lvl1pPr>
          </a:lstStyle>
          <a:p>
            <a:pPr>
              <a:defRPr/>
            </a:pPr>
            <a:fld id="{FD391041-8C1A-4335-A0B6-9BFC9685B4D2}" type="datetime4">
              <a:rPr lang="en-US"/>
              <a:pPr>
                <a:defRPr/>
              </a:pPr>
              <a:t>September 17, 2020</a:t>
            </a:fld>
            <a:endParaRPr lang="en-US" dirty="0"/>
          </a:p>
        </p:txBody>
      </p:sp>
      <p:sp>
        <p:nvSpPr>
          <p:cNvPr id="4" name="Rectangle 5">
            <a:extLst>
              <a:ext uri="{FF2B5EF4-FFF2-40B4-BE49-F238E27FC236}">
                <a16:creationId xmlns:a16="http://schemas.microsoft.com/office/drawing/2014/main" id="{AB95D595-3644-46C4-A65C-6609F0B35277}"/>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5" name="Rectangle 6">
            <a:extLst>
              <a:ext uri="{FF2B5EF4-FFF2-40B4-BE49-F238E27FC236}">
                <a16:creationId xmlns:a16="http://schemas.microsoft.com/office/drawing/2014/main" id="{67E1AEBF-AEA7-4AA6-92C3-C3B30D4FD0E6}"/>
              </a:ext>
            </a:extLst>
          </p:cNvPr>
          <p:cNvSpPr>
            <a:spLocks noGrp="1" noChangeArrowheads="1"/>
          </p:cNvSpPr>
          <p:nvPr>
            <p:ph type="sldNum" sz="quarter" idx="12"/>
          </p:nvPr>
        </p:nvSpPr>
        <p:spPr>
          <a:ln/>
        </p:spPr>
        <p:txBody>
          <a:bodyPr/>
          <a:lstStyle>
            <a:lvl1pPr>
              <a:defRPr/>
            </a:lvl1pPr>
          </a:lstStyle>
          <a:p>
            <a:pPr>
              <a:defRPr/>
            </a:pPr>
            <a:fld id="{ABC7F12F-703B-414E-8968-6666E2CA5699}" type="slidenum">
              <a:rPr lang="en-US" altLang="en-US"/>
              <a:pPr>
                <a:defRPr/>
              </a:pPr>
              <a:t>‹#›</a:t>
            </a:fld>
            <a:endParaRPr lang="en-US" altLang="en-US" dirty="0"/>
          </a:p>
        </p:txBody>
      </p:sp>
    </p:spTree>
    <p:extLst>
      <p:ext uri="{BB962C8B-B14F-4D97-AF65-F5344CB8AC3E}">
        <p14:creationId xmlns:p14="http://schemas.microsoft.com/office/powerpoint/2010/main" val="33753823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FE50BA79-60A3-4D2C-8219-F9984A1AA8A4}"/>
              </a:ext>
            </a:extLst>
          </p:cNvPr>
          <p:cNvSpPr>
            <a:spLocks noGrp="1" noChangeArrowheads="1"/>
          </p:cNvSpPr>
          <p:nvPr>
            <p:ph type="dt" sz="half" idx="10"/>
          </p:nvPr>
        </p:nvSpPr>
        <p:spPr>
          <a:ln/>
        </p:spPr>
        <p:txBody>
          <a:bodyPr/>
          <a:lstStyle>
            <a:lvl1pPr>
              <a:defRPr/>
            </a:lvl1pPr>
          </a:lstStyle>
          <a:p>
            <a:pPr>
              <a:defRPr/>
            </a:pPr>
            <a:fld id="{D1BC665A-ECE5-45A0-9DB0-4CB08EF4D07D}" type="datetime4">
              <a:rPr lang="en-US"/>
              <a:pPr>
                <a:defRPr/>
              </a:pPr>
              <a:t>September 17, 2020</a:t>
            </a:fld>
            <a:endParaRPr lang="en-US" dirty="0"/>
          </a:p>
        </p:txBody>
      </p:sp>
      <p:sp>
        <p:nvSpPr>
          <p:cNvPr id="3" name="Rectangle 5">
            <a:extLst>
              <a:ext uri="{FF2B5EF4-FFF2-40B4-BE49-F238E27FC236}">
                <a16:creationId xmlns:a16="http://schemas.microsoft.com/office/drawing/2014/main" id="{D6B81799-50D3-45C6-8598-88E337933BD0}"/>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4" name="Rectangle 6">
            <a:extLst>
              <a:ext uri="{FF2B5EF4-FFF2-40B4-BE49-F238E27FC236}">
                <a16:creationId xmlns:a16="http://schemas.microsoft.com/office/drawing/2014/main" id="{F4882293-2F80-44D5-BA3D-B424502FFFB6}"/>
              </a:ext>
            </a:extLst>
          </p:cNvPr>
          <p:cNvSpPr>
            <a:spLocks noGrp="1" noChangeArrowheads="1"/>
          </p:cNvSpPr>
          <p:nvPr>
            <p:ph type="sldNum" sz="quarter" idx="12"/>
          </p:nvPr>
        </p:nvSpPr>
        <p:spPr>
          <a:ln/>
        </p:spPr>
        <p:txBody>
          <a:bodyPr/>
          <a:lstStyle>
            <a:lvl1pPr>
              <a:defRPr/>
            </a:lvl1pPr>
          </a:lstStyle>
          <a:p>
            <a:pPr>
              <a:defRPr/>
            </a:pPr>
            <a:fld id="{21571591-01AD-4589-A561-92F995DC60FB}" type="slidenum">
              <a:rPr lang="en-US" altLang="en-US"/>
              <a:pPr>
                <a:defRPr/>
              </a:pPr>
              <a:t>‹#›</a:t>
            </a:fld>
            <a:endParaRPr lang="en-US" altLang="en-US" dirty="0"/>
          </a:p>
        </p:txBody>
      </p:sp>
    </p:spTree>
    <p:extLst>
      <p:ext uri="{BB962C8B-B14F-4D97-AF65-F5344CB8AC3E}">
        <p14:creationId xmlns:p14="http://schemas.microsoft.com/office/powerpoint/2010/main" val="20447067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EC9798C-9238-4C2B-AC70-5FE5A7C08BC5}"/>
              </a:ext>
            </a:extLst>
          </p:cNvPr>
          <p:cNvSpPr>
            <a:spLocks noGrp="1" noChangeArrowheads="1"/>
          </p:cNvSpPr>
          <p:nvPr>
            <p:ph type="dt" sz="half" idx="10"/>
          </p:nvPr>
        </p:nvSpPr>
        <p:spPr>
          <a:ln/>
        </p:spPr>
        <p:txBody>
          <a:bodyPr/>
          <a:lstStyle>
            <a:lvl1pPr>
              <a:defRPr/>
            </a:lvl1pPr>
          </a:lstStyle>
          <a:p>
            <a:pPr>
              <a:defRPr/>
            </a:pPr>
            <a:fld id="{0BAE09DA-4999-4DB1-BA6C-DD30BCCB12B2}" type="datetime4">
              <a:rPr lang="en-US"/>
              <a:pPr>
                <a:defRPr/>
              </a:pPr>
              <a:t>September 17, 2020</a:t>
            </a:fld>
            <a:endParaRPr lang="en-US" dirty="0"/>
          </a:p>
        </p:txBody>
      </p:sp>
      <p:sp>
        <p:nvSpPr>
          <p:cNvPr id="6" name="Rectangle 5">
            <a:extLst>
              <a:ext uri="{FF2B5EF4-FFF2-40B4-BE49-F238E27FC236}">
                <a16:creationId xmlns:a16="http://schemas.microsoft.com/office/drawing/2014/main" id="{AAC18EEC-7C9A-40EA-8B94-C9BA14017A46}"/>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6">
            <a:extLst>
              <a:ext uri="{FF2B5EF4-FFF2-40B4-BE49-F238E27FC236}">
                <a16:creationId xmlns:a16="http://schemas.microsoft.com/office/drawing/2014/main" id="{50CB85DC-3DBD-4CDC-9FDE-880980B35BE9}"/>
              </a:ext>
            </a:extLst>
          </p:cNvPr>
          <p:cNvSpPr>
            <a:spLocks noGrp="1" noChangeArrowheads="1"/>
          </p:cNvSpPr>
          <p:nvPr>
            <p:ph type="sldNum" sz="quarter" idx="12"/>
          </p:nvPr>
        </p:nvSpPr>
        <p:spPr>
          <a:ln/>
        </p:spPr>
        <p:txBody>
          <a:bodyPr/>
          <a:lstStyle>
            <a:lvl1pPr>
              <a:defRPr/>
            </a:lvl1pPr>
          </a:lstStyle>
          <a:p>
            <a:pPr>
              <a:defRPr/>
            </a:pPr>
            <a:fld id="{98A9F4EA-43B6-4A6A-AFDD-8B4A4D9C7B38}" type="slidenum">
              <a:rPr lang="en-US" altLang="en-US"/>
              <a:pPr>
                <a:defRPr/>
              </a:pPr>
              <a:t>‹#›</a:t>
            </a:fld>
            <a:endParaRPr lang="en-US" altLang="en-US" dirty="0"/>
          </a:p>
        </p:txBody>
      </p:sp>
    </p:spTree>
    <p:extLst>
      <p:ext uri="{BB962C8B-B14F-4D97-AF65-F5344CB8AC3E}">
        <p14:creationId xmlns:p14="http://schemas.microsoft.com/office/powerpoint/2010/main" val="361064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1C0356A1-817B-4CCD-9232-8ADF2DD51D0A}"/>
              </a:ext>
            </a:extLst>
          </p:cNvPr>
          <p:cNvSpPr>
            <a:spLocks noGrp="1" noChangeArrowheads="1"/>
          </p:cNvSpPr>
          <p:nvPr>
            <p:ph type="dt" sz="half" idx="10"/>
          </p:nvPr>
        </p:nvSpPr>
        <p:spPr>
          <a:ln/>
        </p:spPr>
        <p:txBody>
          <a:bodyPr/>
          <a:lstStyle>
            <a:lvl1pPr>
              <a:defRPr/>
            </a:lvl1pPr>
          </a:lstStyle>
          <a:p>
            <a:pPr>
              <a:defRPr/>
            </a:pPr>
            <a:fld id="{85892DD0-1E7E-4C9C-96AD-F26112C71EC8}" type="datetime4">
              <a:rPr lang="en-US"/>
              <a:pPr>
                <a:defRPr/>
              </a:pPr>
              <a:t>September 17, 2020</a:t>
            </a:fld>
            <a:endParaRPr lang="en-US" dirty="0"/>
          </a:p>
        </p:txBody>
      </p:sp>
      <p:sp>
        <p:nvSpPr>
          <p:cNvPr id="5" name="Rectangle 9">
            <a:extLst>
              <a:ext uri="{FF2B5EF4-FFF2-40B4-BE49-F238E27FC236}">
                <a16:creationId xmlns:a16="http://schemas.microsoft.com/office/drawing/2014/main" id="{24F9A24B-29A4-47D8-9B1C-8C589A3A4E9E}"/>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10">
            <a:extLst>
              <a:ext uri="{FF2B5EF4-FFF2-40B4-BE49-F238E27FC236}">
                <a16:creationId xmlns:a16="http://schemas.microsoft.com/office/drawing/2014/main" id="{3E0126A9-37BB-415B-99E1-517AEB663793}"/>
              </a:ext>
            </a:extLst>
          </p:cNvPr>
          <p:cNvSpPr>
            <a:spLocks noGrp="1" noChangeArrowheads="1"/>
          </p:cNvSpPr>
          <p:nvPr>
            <p:ph type="sldNum" sz="quarter" idx="12"/>
          </p:nvPr>
        </p:nvSpPr>
        <p:spPr>
          <a:ln/>
        </p:spPr>
        <p:txBody>
          <a:bodyPr/>
          <a:lstStyle>
            <a:lvl1pPr>
              <a:defRPr/>
            </a:lvl1pPr>
          </a:lstStyle>
          <a:p>
            <a:pPr>
              <a:defRPr/>
            </a:pPr>
            <a:fld id="{9396BC8A-A949-46AE-8682-C3D34B2959BC}" type="slidenum">
              <a:rPr lang="en-US" altLang="en-US"/>
              <a:pPr>
                <a:defRPr/>
              </a:pPr>
              <a:t>‹#›</a:t>
            </a:fld>
            <a:endParaRPr lang="en-US" altLang="en-US" dirty="0"/>
          </a:p>
        </p:txBody>
      </p:sp>
    </p:spTree>
    <p:extLst>
      <p:ext uri="{BB962C8B-B14F-4D97-AF65-F5344CB8AC3E}">
        <p14:creationId xmlns:p14="http://schemas.microsoft.com/office/powerpoint/2010/main" val="1740544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2F9E7B2-ACA8-4DFC-BB6A-99BEF3914327}"/>
              </a:ext>
            </a:extLst>
          </p:cNvPr>
          <p:cNvSpPr>
            <a:spLocks noGrp="1" noChangeArrowheads="1"/>
          </p:cNvSpPr>
          <p:nvPr>
            <p:ph type="dt" sz="half" idx="10"/>
          </p:nvPr>
        </p:nvSpPr>
        <p:spPr>
          <a:ln/>
        </p:spPr>
        <p:txBody>
          <a:bodyPr/>
          <a:lstStyle>
            <a:lvl1pPr>
              <a:defRPr/>
            </a:lvl1pPr>
          </a:lstStyle>
          <a:p>
            <a:pPr>
              <a:defRPr/>
            </a:pPr>
            <a:fld id="{2519716E-FF5E-43B3-8D53-936C7E103816}" type="datetime4">
              <a:rPr lang="en-US"/>
              <a:pPr>
                <a:defRPr/>
              </a:pPr>
              <a:t>September 17, 2020</a:t>
            </a:fld>
            <a:endParaRPr lang="en-US" dirty="0"/>
          </a:p>
        </p:txBody>
      </p:sp>
      <p:sp>
        <p:nvSpPr>
          <p:cNvPr id="6" name="Rectangle 5">
            <a:extLst>
              <a:ext uri="{FF2B5EF4-FFF2-40B4-BE49-F238E27FC236}">
                <a16:creationId xmlns:a16="http://schemas.microsoft.com/office/drawing/2014/main" id="{8D91A6BD-9943-4369-9AF5-28B3C03A12C9}"/>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6">
            <a:extLst>
              <a:ext uri="{FF2B5EF4-FFF2-40B4-BE49-F238E27FC236}">
                <a16:creationId xmlns:a16="http://schemas.microsoft.com/office/drawing/2014/main" id="{C7AA1215-B3F2-4956-9862-B557F409C13C}"/>
              </a:ext>
            </a:extLst>
          </p:cNvPr>
          <p:cNvSpPr>
            <a:spLocks noGrp="1" noChangeArrowheads="1"/>
          </p:cNvSpPr>
          <p:nvPr>
            <p:ph type="sldNum" sz="quarter" idx="12"/>
          </p:nvPr>
        </p:nvSpPr>
        <p:spPr>
          <a:ln/>
        </p:spPr>
        <p:txBody>
          <a:bodyPr/>
          <a:lstStyle>
            <a:lvl1pPr>
              <a:defRPr/>
            </a:lvl1pPr>
          </a:lstStyle>
          <a:p>
            <a:pPr>
              <a:defRPr/>
            </a:pPr>
            <a:fld id="{F3E4BC6E-CEDE-457F-B987-D08A12C46F57}" type="slidenum">
              <a:rPr lang="en-US" altLang="en-US"/>
              <a:pPr>
                <a:defRPr/>
              </a:pPr>
              <a:t>‹#›</a:t>
            </a:fld>
            <a:endParaRPr lang="en-US" altLang="en-US" dirty="0"/>
          </a:p>
        </p:txBody>
      </p:sp>
    </p:spTree>
    <p:extLst>
      <p:ext uri="{BB962C8B-B14F-4D97-AF65-F5344CB8AC3E}">
        <p14:creationId xmlns:p14="http://schemas.microsoft.com/office/powerpoint/2010/main" val="41535332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3B1DE29-02C4-47F7-946D-D982EC551863}"/>
              </a:ext>
            </a:extLst>
          </p:cNvPr>
          <p:cNvSpPr>
            <a:spLocks noGrp="1" noChangeArrowheads="1"/>
          </p:cNvSpPr>
          <p:nvPr>
            <p:ph type="dt" sz="half" idx="10"/>
          </p:nvPr>
        </p:nvSpPr>
        <p:spPr>
          <a:ln/>
        </p:spPr>
        <p:txBody>
          <a:bodyPr/>
          <a:lstStyle>
            <a:lvl1pPr>
              <a:defRPr/>
            </a:lvl1pPr>
          </a:lstStyle>
          <a:p>
            <a:pPr>
              <a:defRPr/>
            </a:pPr>
            <a:fld id="{D7A8BAC6-0F91-4651-9CBA-53179160A49C}" type="datetime4">
              <a:rPr lang="en-US"/>
              <a:pPr>
                <a:defRPr/>
              </a:pPr>
              <a:t>September 17, 2020</a:t>
            </a:fld>
            <a:endParaRPr lang="en-US" dirty="0"/>
          </a:p>
        </p:txBody>
      </p:sp>
      <p:sp>
        <p:nvSpPr>
          <p:cNvPr id="5" name="Rectangle 5">
            <a:extLst>
              <a:ext uri="{FF2B5EF4-FFF2-40B4-BE49-F238E27FC236}">
                <a16:creationId xmlns:a16="http://schemas.microsoft.com/office/drawing/2014/main" id="{68752730-6747-41E2-833B-E2F2B66677CD}"/>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6">
            <a:extLst>
              <a:ext uri="{FF2B5EF4-FFF2-40B4-BE49-F238E27FC236}">
                <a16:creationId xmlns:a16="http://schemas.microsoft.com/office/drawing/2014/main" id="{FB151888-90AD-4D2C-B875-E0946671D6C4}"/>
              </a:ext>
            </a:extLst>
          </p:cNvPr>
          <p:cNvSpPr>
            <a:spLocks noGrp="1" noChangeArrowheads="1"/>
          </p:cNvSpPr>
          <p:nvPr>
            <p:ph type="sldNum" sz="quarter" idx="12"/>
          </p:nvPr>
        </p:nvSpPr>
        <p:spPr>
          <a:ln/>
        </p:spPr>
        <p:txBody>
          <a:bodyPr/>
          <a:lstStyle>
            <a:lvl1pPr>
              <a:defRPr/>
            </a:lvl1pPr>
          </a:lstStyle>
          <a:p>
            <a:pPr>
              <a:defRPr/>
            </a:pPr>
            <a:fld id="{BFEA9139-31AF-480A-85A0-9A9F807BFB84}" type="slidenum">
              <a:rPr lang="en-US" altLang="en-US"/>
              <a:pPr>
                <a:defRPr/>
              </a:pPr>
              <a:t>‹#›</a:t>
            </a:fld>
            <a:endParaRPr lang="en-US" altLang="en-US" dirty="0"/>
          </a:p>
        </p:txBody>
      </p:sp>
    </p:spTree>
    <p:extLst>
      <p:ext uri="{BB962C8B-B14F-4D97-AF65-F5344CB8AC3E}">
        <p14:creationId xmlns:p14="http://schemas.microsoft.com/office/powerpoint/2010/main" val="3275954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8A0C953-B2D1-4A93-A17C-AD6827C6935F}"/>
              </a:ext>
            </a:extLst>
          </p:cNvPr>
          <p:cNvSpPr>
            <a:spLocks noGrp="1" noChangeArrowheads="1"/>
          </p:cNvSpPr>
          <p:nvPr>
            <p:ph type="dt" sz="half" idx="10"/>
          </p:nvPr>
        </p:nvSpPr>
        <p:spPr>
          <a:ln/>
        </p:spPr>
        <p:txBody>
          <a:bodyPr/>
          <a:lstStyle>
            <a:lvl1pPr>
              <a:defRPr/>
            </a:lvl1pPr>
          </a:lstStyle>
          <a:p>
            <a:pPr>
              <a:defRPr/>
            </a:pPr>
            <a:fld id="{C2A79853-740F-4BC0-8925-C4D7824983FB}" type="datetime4">
              <a:rPr lang="en-US"/>
              <a:pPr>
                <a:defRPr/>
              </a:pPr>
              <a:t>September 17, 2020</a:t>
            </a:fld>
            <a:endParaRPr lang="en-US" dirty="0"/>
          </a:p>
        </p:txBody>
      </p:sp>
      <p:sp>
        <p:nvSpPr>
          <p:cNvPr id="5" name="Rectangle 5">
            <a:extLst>
              <a:ext uri="{FF2B5EF4-FFF2-40B4-BE49-F238E27FC236}">
                <a16:creationId xmlns:a16="http://schemas.microsoft.com/office/drawing/2014/main" id="{E20605F9-5CE1-4D9C-9CD7-CF0AEB9CC512}"/>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6">
            <a:extLst>
              <a:ext uri="{FF2B5EF4-FFF2-40B4-BE49-F238E27FC236}">
                <a16:creationId xmlns:a16="http://schemas.microsoft.com/office/drawing/2014/main" id="{BB08B1D7-A259-40BC-8A34-5177FE4FABD2}"/>
              </a:ext>
            </a:extLst>
          </p:cNvPr>
          <p:cNvSpPr>
            <a:spLocks noGrp="1" noChangeArrowheads="1"/>
          </p:cNvSpPr>
          <p:nvPr>
            <p:ph type="sldNum" sz="quarter" idx="12"/>
          </p:nvPr>
        </p:nvSpPr>
        <p:spPr>
          <a:ln/>
        </p:spPr>
        <p:txBody>
          <a:bodyPr/>
          <a:lstStyle>
            <a:lvl1pPr>
              <a:defRPr/>
            </a:lvl1pPr>
          </a:lstStyle>
          <a:p>
            <a:pPr>
              <a:defRPr/>
            </a:pPr>
            <a:fld id="{EF6CB5D3-4EB2-4CC7-A9A6-1AECA84A0913}" type="slidenum">
              <a:rPr lang="en-US" altLang="en-US"/>
              <a:pPr>
                <a:defRPr/>
              </a:pPr>
              <a:t>‹#›</a:t>
            </a:fld>
            <a:endParaRPr lang="en-US" altLang="en-US" dirty="0"/>
          </a:p>
        </p:txBody>
      </p:sp>
    </p:spTree>
    <p:extLst>
      <p:ext uri="{BB962C8B-B14F-4D97-AF65-F5344CB8AC3E}">
        <p14:creationId xmlns:p14="http://schemas.microsoft.com/office/powerpoint/2010/main" val="4152151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8043EA41-31E0-41AA-AE41-891B43082410}"/>
              </a:ext>
            </a:extLst>
          </p:cNvPr>
          <p:cNvSpPr>
            <a:spLocks noGrp="1" noChangeArrowheads="1"/>
          </p:cNvSpPr>
          <p:nvPr>
            <p:ph type="dt" sz="half" idx="10"/>
          </p:nvPr>
        </p:nvSpPr>
        <p:spPr>
          <a:ln/>
        </p:spPr>
        <p:txBody>
          <a:bodyPr/>
          <a:lstStyle>
            <a:lvl1pPr>
              <a:defRPr/>
            </a:lvl1pPr>
          </a:lstStyle>
          <a:p>
            <a:pPr>
              <a:defRPr/>
            </a:pPr>
            <a:fld id="{EF17F810-ADA4-4519-8B31-E686C2B34F6E}" type="datetime4">
              <a:rPr lang="en-US"/>
              <a:pPr>
                <a:defRPr/>
              </a:pPr>
              <a:t>September 17, 2020</a:t>
            </a:fld>
            <a:endParaRPr lang="en-US" dirty="0"/>
          </a:p>
        </p:txBody>
      </p:sp>
      <p:sp>
        <p:nvSpPr>
          <p:cNvPr id="5" name="Rectangle 9">
            <a:extLst>
              <a:ext uri="{FF2B5EF4-FFF2-40B4-BE49-F238E27FC236}">
                <a16:creationId xmlns:a16="http://schemas.microsoft.com/office/drawing/2014/main" id="{AC222253-C8B3-42D4-A2C3-1B3DBD9AE35E}"/>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6" name="Rectangle 10">
            <a:extLst>
              <a:ext uri="{FF2B5EF4-FFF2-40B4-BE49-F238E27FC236}">
                <a16:creationId xmlns:a16="http://schemas.microsoft.com/office/drawing/2014/main" id="{33344171-84A6-455F-AE4F-56BC4DAA1D33}"/>
              </a:ext>
            </a:extLst>
          </p:cNvPr>
          <p:cNvSpPr>
            <a:spLocks noGrp="1" noChangeArrowheads="1"/>
          </p:cNvSpPr>
          <p:nvPr>
            <p:ph type="sldNum" sz="quarter" idx="12"/>
          </p:nvPr>
        </p:nvSpPr>
        <p:spPr>
          <a:ln/>
        </p:spPr>
        <p:txBody>
          <a:bodyPr/>
          <a:lstStyle>
            <a:lvl1pPr>
              <a:defRPr/>
            </a:lvl1pPr>
          </a:lstStyle>
          <a:p>
            <a:pPr>
              <a:defRPr/>
            </a:pPr>
            <a:fld id="{82711E9B-0B64-41BB-A5E6-ED69321FF510}" type="slidenum">
              <a:rPr lang="en-US" altLang="en-US"/>
              <a:pPr>
                <a:defRPr/>
              </a:pPr>
              <a:t>‹#›</a:t>
            </a:fld>
            <a:endParaRPr lang="en-US" altLang="en-US" dirty="0"/>
          </a:p>
        </p:txBody>
      </p:sp>
    </p:spTree>
    <p:extLst>
      <p:ext uri="{BB962C8B-B14F-4D97-AF65-F5344CB8AC3E}">
        <p14:creationId xmlns:p14="http://schemas.microsoft.com/office/powerpoint/2010/main" val="1124140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CF977AE0-6F67-4197-BC53-785280D84F3B}"/>
              </a:ext>
            </a:extLst>
          </p:cNvPr>
          <p:cNvSpPr>
            <a:spLocks noGrp="1" noChangeArrowheads="1"/>
          </p:cNvSpPr>
          <p:nvPr>
            <p:ph type="dt" sz="half" idx="10"/>
          </p:nvPr>
        </p:nvSpPr>
        <p:spPr>
          <a:ln/>
        </p:spPr>
        <p:txBody>
          <a:bodyPr/>
          <a:lstStyle>
            <a:lvl1pPr>
              <a:defRPr/>
            </a:lvl1pPr>
          </a:lstStyle>
          <a:p>
            <a:pPr>
              <a:defRPr/>
            </a:pPr>
            <a:fld id="{B321F158-2338-4D12-AA38-6DC7AED051FF}" type="datetime4">
              <a:rPr lang="en-US"/>
              <a:pPr>
                <a:defRPr/>
              </a:pPr>
              <a:t>September 17, 2020</a:t>
            </a:fld>
            <a:endParaRPr lang="en-US" dirty="0"/>
          </a:p>
        </p:txBody>
      </p:sp>
      <p:sp>
        <p:nvSpPr>
          <p:cNvPr id="6" name="Rectangle 9">
            <a:extLst>
              <a:ext uri="{FF2B5EF4-FFF2-40B4-BE49-F238E27FC236}">
                <a16:creationId xmlns:a16="http://schemas.microsoft.com/office/drawing/2014/main" id="{1B730216-8636-4FF0-8484-AA2DBAEE5200}"/>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10">
            <a:extLst>
              <a:ext uri="{FF2B5EF4-FFF2-40B4-BE49-F238E27FC236}">
                <a16:creationId xmlns:a16="http://schemas.microsoft.com/office/drawing/2014/main" id="{1D568A29-1DA6-4F6B-B5FE-F12B8E9CD6EC}"/>
              </a:ext>
            </a:extLst>
          </p:cNvPr>
          <p:cNvSpPr>
            <a:spLocks noGrp="1" noChangeArrowheads="1"/>
          </p:cNvSpPr>
          <p:nvPr>
            <p:ph type="sldNum" sz="quarter" idx="12"/>
          </p:nvPr>
        </p:nvSpPr>
        <p:spPr>
          <a:ln/>
        </p:spPr>
        <p:txBody>
          <a:bodyPr/>
          <a:lstStyle>
            <a:lvl1pPr>
              <a:defRPr/>
            </a:lvl1pPr>
          </a:lstStyle>
          <a:p>
            <a:pPr>
              <a:defRPr/>
            </a:pPr>
            <a:fld id="{8D957838-DD68-402F-81FA-C378CD5CAED0}" type="slidenum">
              <a:rPr lang="en-US" altLang="en-US"/>
              <a:pPr>
                <a:defRPr/>
              </a:pPr>
              <a:t>‹#›</a:t>
            </a:fld>
            <a:endParaRPr lang="en-US" altLang="en-US" dirty="0"/>
          </a:p>
        </p:txBody>
      </p:sp>
    </p:spTree>
    <p:extLst>
      <p:ext uri="{BB962C8B-B14F-4D97-AF65-F5344CB8AC3E}">
        <p14:creationId xmlns:p14="http://schemas.microsoft.com/office/powerpoint/2010/main" val="2603266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CE4CF732-723D-45BA-A5FF-6575A786CAF3}"/>
              </a:ext>
            </a:extLst>
          </p:cNvPr>
          <p:cNvSpPr>
            <a:spLocks noGrp="1" noChangeArrowheads="1"/>
          </p:cNvSpPr>
          <p:nvPr>
            <p:ph type="dt" sz="half" idx="10"/>
          </p:nvPr>
        </p:nvSpPr>
        <p:spPr>
          <a:ln/>
        </p:spPr>
        <p:txBody>
          <a:bodyPr/>
          <a:lstStyle>
            <a:lvl1pPr>
              <a:defRPr/>
            </a:lvl1pPr>
          </a:lstStyle>
          <a:p>
            <a:pPr>
              <a:defRPr/>
            </a:pPr>
            <a:fld id="{45478FB4-4053-48BD-B16B-1D2BDAF4DCF0}" type="datetime4">
              <a:rPr lang="en-US"/>
              <a:pPr>
                <a:defRPr/>
              </a:pPr>
              <a:t>September 17, 2020</a:t>
            </a:fld>
            <a:endParaRPr lang="en-US" dirty="0"/>
          </a:p>
        </p:txBody>
      </p:sp>
      <p:sp>
        <p:nvSpPr>
          <p:cNvPr id="8" name="Rectangle 9">
            <a:extLst>
              <a:ext uri="{FF2B5EF4-FFF2-40B4-BE49-F238E27FC236}">
                <a16:creationId xmlns:a16="http://schemas.microsoft.com/office/drawing/2014/main" id="{01A5AD07-AB23-4B60-B83D-695BC86BF2C7}"/>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9" name="Rectangle 10">
            <a:extLst>
              <a:ext uri="{FF2B5EF4-FFF2-40B4-BE49-F238E27FC236}">
                <a16:creationId xmlns:a16="http://schemas.microsoft.com/office/drawing/2014/main" id="{4A8221AA-5D77-4DD6-B5A7-FDE87671A148}"/>
              </a:ext>
            </a:extLst>
          </p:cNvPr>
          <p:cNvSpPr>
            <a:spLocks noGrp="1" noChangeArrowheads="1"/>
          </p:cNvSpPr>
          <p:nvPr>
            <p:ph type="sldNum" sz="quarter" idx="12"/>
          </p:nvPr>
        </p:nvSpPr>
        <p:spPr>
          <a:ln/>
        </p:spPr>
        <p:txBody>
          <a:bodyPr/>
          <a:lstStyle>
            <a:lvl1pPr>
              <a:defRPr/>
            </a:lvl1pPr>
          </a:lstStyle>
          <a:p>
            <a:pPr>
              <a:defRPr/>
            </a:pPr>
            <a:fld id="{4681FCD5-5DCF-4031-9117-768EF879CC7A}" type="slidenum">
              <a:rPr lang="en-US" altLang="en-US"/>
              <a:pPr>
                <a:defRPr/>
              </a:pPr>
              <a:t>‹#›</a:t>
            </a:fld>
            <a:endParaRPr lang="en-US" altLang="en-US" dirty="0"/>
          </a:p>
        </p:txBody>
      </p:sp>
    </p:spTree>
    <p:extLst>
      <p:ext uri="{BB962C8B-B14F-4D97-AF65-F5344CB8AC3E}">
        <p14:creationId xmlns:p14="http://schemas.microsoft.com/office/powerpoint/2010/main" val="4175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673E86E0-7E23-4B05-8AE8-CFE0B332E40B}"/>
              </a:ext>
            </a:extLst>
          </p:cNvPr>
          <p:cNvSpPr>
            <a:spLocks noGrp="1" noChangeArrowheads="1"/>
          </p:cNvSpPr>
          <p:nvPr>
            <p:ph type="dt" sz="half" idx="10"/>
          </p:nvPr>
        </p:nvSpPr>
        <p:spPr>
          <a:ln/>
        </p:spPr>
        <p:txBody>
          <a:bodyPr/>
          <a:lstStyle>
            <a:lvl1pPr>
              <a:defRPr/>
            </a:lvl1pPr>
          </a:lstStyle>
          <a:p>
            <a:pPr>
              <a:defRPr/>
            </a:pPr>
            <a:fld id="{8FCCE0C2-B20D-471B-A65F-6926D5DEB4CD}" type="datetime4">
              <a:rPr lang="en-US"/>
              <a:pPr>
                <a:defRPr/>
              </a:pPr>
              <a:t>September 17, 2020</a:t>
            </a:fld>
            <a:endParaRPr lang="en-US" dirty="0"/>
          </a:p>
        </p:txBody>
      </p:sp>
      <p:sp>
        <p:nvSpPr>
          <p:cNvPr id="4" name="Rectangle 9">
            <a:extLst>
              <a:ext uri="{FF2B5EF4-FFF2-40B4-BE49-F238E27FC236}">
                <a16:creationId xmlns:a16="http://schemas.microsoft.com/office/drawing/2014/main" id="{3D8D4210-A2D8-44F5-A172-191BA0493471}"/>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5" name="Rectangle 10">
            <a:extLst>
              <a:ext uri="{FF2B5EF4-FFF2-40B4-BE49-F238E27FC236}">
                <a16:creationId xmlns:a16="http://schemas.microsoft.com/office/drawing/2014/main" id="{03C38028-7556-42AE-9494-D0FBDEAB89CB}"/>
              </a:ext>
            </a:extLst>
          </p:cNvPr>
          <p:cNvSpPr>
            <a:spLocks noGrp="1" noChangeArrowheads="1"/>
          </p:cNvSpPr>
          <p:nvPr>
            <p:ph type="sldNum" sz="quarter" idx="12"/>
          </p:nvPr>
        </p:nvSpPr>
        <p:spPr>
          <a:ln/>
        </p:spPr>
        <p:txBody>
          <a:bodyPr/>
          <a:lstStyle>
            <a:lvl1pPr>
              <a:defRPr/>
            </a:lvl1pPr>
          </a:lstStyle>
          <a:p>
            <a:pPr>
              <a:defRPr/>
            </a:pPr>
            <a:fld id="{B8309AA1-C275-442A-946A-189F52D90A4E}" type="slidenum">
              <a:rPr lang="en-US" altLang="en-US"/>
              <a:pPr>
                <a:defRPr/>
              </a:pPr>
              <a:t>‹#›</a:t>
            </a:fld>
            <a:endParaRPr lang="en-US" altLang="en-US" dirty="0"/>
          </a:p>
        </p:txBody>
      </p:sp>
    </p:spTree>
    <p:extLst>
      <p:ext uri="{BB962C8B-B14F-4D97-AF65-F5344CB8AC3E}">
        <p14:creationId xmlns:p14="http://schemas.microsoft.com/office/powerpoint/2010/main" val="312458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F297D9E4-063E-49D6-879C-EB0327CBF1B7}"/>
              </a:ext>
            </a:extLst>
          </p:cNvPr>
          <p:cNvSpPr>
            <a:spLocks noGrp="1" noChangeArrowheads="1"/>
          </p:cNvSpPr>
          <p:nvPr>
            <p:ph type="dt" sz="half" idx="10"/>
          </p:nvPr>
        </p:nvSpPr>
        <p:spPr>
          <a:ln/>
        </p:spPr>
        <p:txBody>
          <a:bodyPr/>
          <a:lstStyle>
            <a:lvl1pPr>
              <a:defRPr/>
            </a:lvl1pPr>
          </a:lstStyle>
          <a:p>
            <a:pPr>
              <a:defRPr/>
            </a:pPr>
            <a:fld id="{C24FB297-B465-499B-8701-EC5F30F455DD}" type="datetime4">
              <a:rPr lang="en-US"/>
              <a:pPr>
                <a:defRPr/>
              </a:pPr>
              <a:t>September 17, 2020</a:t>
            </a:fld>
            <a:endParaRPr lang="en-US" dirty="0"/>
          </a:p>
        </p:txBody>
      </p:sp>
      <p:sp>
        <p:nvSpPr>
          <p:cNvPr id="3" name="Rectangle 9">
            <a:extLst>
              <a:ext uri="{FF2B5EF4-FFF2-40B4-BE49-F238E27FC236}">
                <a16:creationId xmlns:a16="http://schemas.microsoft.com/office/drawing/2014/main" id="{87986A0F-09B6-4D45-A11A-B0DA9F5FB1E9}"/>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4" name="Rectangle 10">
            <a:extLst>
              <a:ext uri="{FF2B5EF4-FFF2-40B4-BE49-F238E27FC236}">
                <a16:creationId xmlns:a16="http://schemas.microsoft.com/office/drawing/2014/main" id="{F9EB8496-4175-4B19-A916-BBA486A273ED}"/>
              </a:ext>
            </a:extLst>
          </p:cNvPr>
          <p:cNvSpPr>
            <a:spLocks noGrp="1" noChangeArrowheads="1"/>
          </p:cNvSpPr>
          <p:nvPr>
            <p:ph type="sldNum" sz="quarter" idx="12"/>
          </p:nvPr>
        </p:nvSpPr>
        <p:spPr>
          <a:ln/>
        </p:spPr>
        <p:txBody>
          <a:bodyPr/>
          <a:lstStyle>
            <a:lvl1pPr>
              <a:defRPr/>
            </a:lvl1pPr>
          </a:lstStyle>
          <a:p>
            <a:pPr>
              <a:defRPr/>
            </a:pPr>
            <a:fld id="{8C430E47-A5A8-4BC2-9507-B2C0E18C7B76}" type="slidenum">
              <a:rPr lang="en-US" altLang="en-US"/>
              <a:pPr>
                <a:defRPr/>
              </a:pPr>
              <a:t>‹#›</a:t>
            </a:fld>
            <a:endParaRPr lang="en-US" altLang="en-US" dirty="0"/>
          </a:p>
        </p:txBody>
      </p:sp>
    </p:spTree>
    <p:extLst>
      <p:ext uri="{BB962C8B-B14F-4D97-AF65-F5344CB8AC3E}">
        <p14:creationId xmlns:p14="http://schemas.microsoft.com/office/powerpoint/2010/main" val="1723889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35EFC333-A2FC-4879-91EB-A9B107690A60}"/>
              </a:ext>
            </a:extLst>
          </p:cNvPr>
          <p:cNvSpPr>
            <a:spLocks noGrp="1" noChangeArrowheads="1"/>
          </p:cNvSpPr>
          <p:nvPr>
            <p:ph type="dt" sz="half" idx="10"/>
          </p:nvPr>
        </p:nvSpPr>
        <p:spPr>
          <a:ln/>
        </p:spPr>
        <p:txBody>
          <a:bodyPr/>
          <a:lstStyle>
            <a:lvl1pPr>
              <a:defRPr/>
            </a:lvl1pPr>
          </a:lstStyle>
          <a:p>
            <a:pPr>
              <a:defRPr/>
            </a:pPr>
            <a:fld id="{5104D142-2EFA-4CA6-BE20-AA38BAAA83E5}" type="datetime4">
              <a:rPr lang="en-US"/>
              <a:pPr>
                <a:defRPr/>
              </a:pPr>
              <a:t>September 17, 2020</a:t>
            </a:fld>
            <a:endParaRPr lang="en-US" dirty="0"/>
          </a:p>
        </p:txBody>
      </p:sp>
      <p:sp>
        <p:nvSpPr>
          <p:cNvPr id="6" name="Rectangle 9">
            <a:extLst>
              <a:ext uri="{FF2B5EF4-FFF2-40B4-BE49-F238E27FC236}">
                <a16:creationId xmlns:a16="http://schemas.microsoft.com/office/drawing/2014/main" id="{218E44F3-5A3F-4CA6-B7CE-532CD15BE5DE}"/>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10">
            <a:extLst>
              <a:ext uri="{FF2B5EF4-FFF2-40B4-BE49-F238E27FC236}">
                <a16:creationId xmlns:a16="http://schemas.microsoft.com/office/drawing/2014/main" id="{6D1E7AE1-72ED-405A-9695-C6AE8EACEDCD}"/>
              </a:ext>
            </a:extLst>
          </p:cNvPr>
          <p:cNvSpPr>
            <a:spLocks noGrp="1" noChangeArrowheads="1"/>
          </p:cNvSpPr>
          <p:nvPr>
            <p:ph type="sldNum" sz="quarter" idx="12"/>
          </p:nvPr>
        </p:nvSpPr>
        <p:spPr>
          <a:ln/>
        </p:spPr>
        <p:txBody>
          <a:bodyPr/>
          <a:lstStyle>
            <a:lvl1pPr>
              <a:defRPr/>
            </a:lvl1pPr>
          </a:lstStyle>
          <a:p>
            <a:pPr>
              <a:defRPr/>
            </a:pPr>
            <a:fld id="{48FC7CD3-5FC4-4DEF-B5A6-B0055CDDB416}" type="slidenum">
              <a:rPr lang="en-US" altLang="en-US"/>
              <a:pPr>
                <a:defRPr/>
              </a:pPr>
              <a:t>‹#›</a:t>
            </a:fld>
            <a:endParaRPr lang="en-US" altLang="en-US" dirty="0"/>
          </a:p>
        </p:txBody>
      </p:sp>
    </p:spTree>
    <p:extLst>
      <p:ext uri="{BB962C8B-B14F-4D97-AF65-F5344CB8AC3E}">
        <p14:creationId xmlns:p14="http://schemas.microsoft.com/office/powerpoint/2010/main" val="420911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991EB0CE-EA3F-4B83-86E4-3EE97DD1D2A2}"/>
              </a:ext>
            </a:extLst>
          </p:cNvPr>
          <p:cNvSpPr>
            <a:spLocks noGrp="1" noChangeArrowheads="1"/>
          </p:cNvSpPr>
          <p:nvPr>
            <p:ph type="dt" sz="half" idx="10"/>
          </p:nvPr>
        </p:nvSpPr>
        <p:spPr>
          <a:ln/>
        </p:spPr>
        <p:txBody>
          <a:bodyPr/>
          <a:lstStyle>
            <a:lvl1pPr>
              <a:defRPr/>
            </a:lvl1pPr>
          </a:lstStyle>
          <a:p>
            <a:pPr>
              <a:defRPr/>
            </a:pPr>
            <a:fld id="{804FD5F0-D79F-499F-A3B3-206EB4269179}" type="datetime4">
              <a:rPr lang="en-US"/>
              <a:pPr>
                <a:defRPr/>
              </a:pPr>
              <a:t>September 17, 2020</a:t>
            </a:fld>
            <a:endParaRPr lang="en-US" dirty="0"/>
          </a:p>
        </p:txBody>
      </p:sp>
      <p:sp>
        <p:nvSpPr>
          <p:cNvPr id="6" name="Rectangle 9">
            <a:extLst>
              <a:ext uri="{FF2B5EF4-FFF2-40B4-BE49-F238E27FC236}">
                <a16:creationId xmlns:a16="http://schemas.microsoft.com/office/drawing/2014/main" id="{3B44FD3B-52C9-4D46-83D8-F00525808AFE}"/>
              </a:ext>
            </a:extLst>
          </p:cNvPr>
          <p:cNvSpPr>
            <a:spLocks noGrp="1" noChangeArrowheads="1"/>
          </p:cNvSpPr>
          <p:nvPr>
            <p:ph type="ftr" sz="quarter" idx="11"/>
          </p:nvPr>
        </p:nvSpPr>
        <p:spPr>
          <a:ln/>
        </p:spPr>
        <p:txBody>
          <a:bodyPr/>
          <a:lstStyle>
            <a:lvl1pPr>
              <a:defRPr/>
            </a:lvl1pPr>
          </a:lstStyle>
          <a:p>
            <a:pPr>
              <a:defRPr/>
            </a:pPr>
            <a:r>
              <a:rPr lang="en-US"/>
              <a:t>National Institute of Statistics of Rwanda</a:t>
            </a:r>
          </a:p>
        </p:txBody>
      </p:sp>
      <p:sp>
        <p:nvSpPr>
          <p:cNvPr id="7" name="Rectangle 10">
            <a:extLst>
              <a:ext uri="{FF2B5EF4-FFF2-40B4-BE49-F238E27FC236}">
                <a16:creationId xmlns:a16="http://schemas.microsoft.com/office/drawing/2014/main" id="{955826E4-8F2D-4CB4-95F8-227BFF8E2BED}"/>
              </a:ext>
            </a:extLst>
          </p:cNvPr>
          <p:cNvSpPr>
            <a:spLocks noGrp="1" noChangeArrowheads="1"/>
          </p:cNvSpPr>
          <p:nvPr>
            <p:ph type="sldNum" sz="quarter" idx="12"/>
          </p:nvPr>
        </p:nvSpPr>
        <p:spPr>
          <a:ln/>
        </p:spPr>
        <p:txBody>
          <a:bodyPr/>
          <a:lstStyle>
            <a:lvl1pPr>
              <a:defRPr/>
            </a:lvl1pPr>
          </a:lstStyle>
          <a:p>
            <a:pPr>
              <a:defRPr/>
            </a:pPr>
            <a:fld id="{E08B4C9F-E703-4BF2-83DD-8E28FD9205A4}" type="slidenum">
              <a:rPr lang="en-US" altLang="en-US"/>
              <a:pPr>
                <a:defRPr/>
              </a:pPr>
              <a:t>‹#›</a:t>
            </a:fld>
            <a:endParaRPr lang="en-US" altLang="en-US" dirty="0"/>
          </a:p>
        </p:txBody>
      </p:sp>
    </p:spTree>
    <p:extLst>
      <p:ext uri="{BB962C8B-B14F-4D97-AF65-F5344CB8AC3E}">
        <p14:creationId xmlns:p14="http://schemas.microsoft.com/office/powerpoint/2010/main" val="154509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87D68382-621B-4085-9686-27784D4B9A64}"/>
              </a:ext>
            </a:extLst>
          </p:cNvPr>
          <p:cNvGrpSpPr>
            <a:grpSpLocks/>
          </p:cNvGrpSpPr>
          <p:nvPr/>
        </p:nvGrpSpPr>
        <p:grpSpPr bwMode="auto">
          <a:xfrm>
            <a:off x="-3238500" y="0"/>
            <a:ext cx="11925300" cy="3810000"/>
            <a:chOff x="-2040" y="0"/>
            <a:chExt cx="7512" cy="2400"/>
          </a:xfrm>
        </p:grpSpPr>
        <p:sp>
          <p:nvSpPr>
            <p:cNvPr id="1032" name="AutoShape 3">
              <a:extLst>
                <a:ext uri="{FF2B5EF4-FFF2-40B4-BE49-F238E27FC236}">
                  <a16:creationId xmlns:a16="http://schemas.microsoft.com/office/drawing/2014/main" id="{76F5F48A-26F9-41A5-9ABA-6CA83534D396}"/>
                </a:ext>
              </a:extLst>
            </p:cNvPr>
            <p:cNvSpPr>
              <a:spLocks noChangeArrowheads="1"/>
            </p:cNvSpPr>
            <p:nvPr/>
          </p:nvSpPr>
          <p:spPr bwMode="auto">
            <a:xfrm>
              <a:off x="-2040" y="432"/>
              <a:ext cx="2592" cy="1968"/>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3" name="AutoShape 4" descr="flag">
              <a:extLst>
                <a:ext uri="{FF2B5EF4-FFF2-40B4-BE49-F238E27FC236}">
                  <a16:creationId xmlns:a16="http://schemas.microsoft.com/office/drawing/2014/main" id="{A55217E5-1586-4F1A-A07C-F46A2420A1AC}"/>
                </a:ext>
              </a:extLst>
            </p:cNvPr>
            <p:cNvSpPr>
              <a:spLocks noChangeArrowheads="1"/>
            </p:cNvSpPr>
            <p:nvPr/>
          </p:nvSpPr>
          <p:spPr bwMode="auto">
            <a:xfrm>
              <a:off x="-1528" y="0"/>
              <a:ext cx="1949" cy="1987"/>
            </a:xfrm>
            <a:custGeom>
              <a:avLst/>
              <a:gdLst>
                <a:gd name="T0" fmla="*/ 0 w 64000"/>
                <a:gd name="T1" fmla="*/ 0 h 64000"/>
                <a:gd name="T2" fmla="*/ 0 w 64000"/>
                <a:gd name="T3" fmla="*/ 0 h 64000"/>
                <a:gd name="T4" fmla="*/ 0 w 64000"/>
                <a:gd name="T5" fmla="*/ 0 h 64000"/>
                <a:gd name="T6" fmla="*/ 0 w 64000"/>
                <a:gd name="T7" fmla="*/ 0 h 64000"/>
                <a:gd name="T8" fmla="*/ 0 w 64000"/>
                <a:gd name="T9" fmla="*/ 0 h 64000"/>
                <a:gd name="T10" fmla="*/ 0 w 64000"/>
                <a:gd name="T11" fmla="*/ 0 h 64000"/>
                <a:gd name="T12" fmla="*/ 0 w 64000"/>
                <a:gd name="T13" fmla="*/ 0 h 64000"/>
                <a:gd name="T14" fmla="*/ 0 w 64000"/>
                <a:gd name="T15" fmla="*/ 0 h 64000"/>
                <a:gd name="T16" fmla="*/ 0 w 64000"/>
                <a:gd name="T17" fmla="*/ 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blipFill dpi="0" rotWithShape="1">
              <a:blip r:embed="rId1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a:extLst>
                <a:ext uri="{FF2B5EF4-FFF2-40B4-BE49-F238E27FC236}">
                  <a16:creationId xmlns:a16="http://schemas.microsoft.com/office/drawing/2014/main" id="{F36C2BB6-62A4-406D-8C9B-5762D3DC373A}"/>
                </a:ext>
              </a:extLst>
            </p:cNvPr>
            <p:cNvSpPr>
              <a:spLocks noChangeShapeType="1"/>
            </p:cNvSpPr>
            <p:nvPr/>
          </p:nvSpPr>
          <p:spPr bwMode="auto">
            <a:xfrm>
              <a:off x="864" y="960"/>
              <a:ext cx="460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 name="Rectangle 6">
            <a:extLst>
              <a:ext uri="{FF2B5EF4-FFF2-40B4-BE49-F238E27FC236}">
                <a16:creationId xmlns:a16="http://schemas.microsoft.com/office/drawing/2014/main" id="{AE77443A-07EE-4ABB-99F8-775FAF249E7E}"/>
              </a:ext>
            </a:extLst>
          </p:cNvPr>
          <p:cNvSpPr>
            <a:spLocks noGrp="1" noChangeArrowheads="1"/>
          </p:cNvSpPr>
          <p:nvPr>
            <p:ph type="title"/>
          </p:nvPr>
        </p:nvSpPr>
        <p:spPr bwMode="auto">
          <a:xfrm>
            <a:off x="1370013" y="301625"/>
            <a:ext cx="7313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Cliquez pour modifier le style du titre</a:t>
            </a:r>
          </a:p>
        </p:txBody>
      </p:sp>
      <p:sp>
        <p:nvSpPr>
          <p:cNvPr id="1028" name="Rectangle 7">
            <a:extLst>
              <a:ext uri="{FF2B5EF4-FFF2-40B4-BE49-F238E27FC236}">
                <a16:creationId xmlns:a16="http://schemas.microsoft.com/office/drawing/2014/main" id="{D8F3EA64-C371-4B49-9B4E-EBBC19D3D26A}"/>
              </a:ext>
            </a:extLst>
          </p:cNvPr>
          <p:cNvSpPr>
            <a:spLocks noGrp="1" noChangeArrowheads="1"/>
          </p:cNvSpPr>
          <p:nvPr>
            <p:ph type="body" idx="1"/>
          </p:nvPr>
        </p:nvSpPr>
        <p:spPr bwMode="auto">
          <a:xfrm>
            <a:off x="1370013" y="1827213"/>
            <a:ext cx="731361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du texte du masque</a:t>
            </a:r>
          </a:p>
          <a:p>
            <a:pPr lvl="1"/>
            <a:r>
              <a:rPr lang="en-US" altLang="en-US"/>
              <a:t>Deuxième niveau</a:t>
            </a:r>
          </a:p>
          <a:p>
            <a:pPr lvl="2"/>
            <a:r>
              <a:rPr lang="en-US" altLang="en-US"/>
              <a:t>Troisième niveau</a:t>
            </a:r>
          </a:p>
        </p:txBody>
      </p:sp>
      <p:sp>
        <p:nvSpPr>
          <p:cNvPr id="4104" name="Rectangle 8">
            <a:extLst>
              <a:ext uri="{FF2B5EF4-FFF2-40B4-BE49-F238E27FC236}">
                <a16:creationId xmlns:a16="http://schemas.microsoft.com/office/drawing/2014/main" id="{81DD02EB-1146-4789-9209-3B0D6A46582E}"/>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fld id="{8000CE0B-04E9-484F-BFD7-C3E8914380BF}" type="datetime4">
              <a:rPr lang="en-US"/>
              <a:pPr>
                <a:defRPr/>
              </a:pPr>
              <a:t>September 17, 2020</a:t>
            </a:fld>
            <a:endParaRPr lang="en-US" dirty="0"/>
          </a:p>
        </p:txBody>
      </p:sp>
      <p:sp>
        <p:nvSpPr>
          <p:cNvPr id="4105" name="Rectangle 9">
            <a:extLst>
              <a:ext uri="{FF2B5EF4-FFF2-40B4-BE49-F238E27FC236}">
                <a16:creationId xmlns:a16="http://schemas.microsoft.com/office/drawing/2014/main" id="{EA7AD3D1-F695-40C8-9DA4-C9BE02B7EF55}"/>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000"/>
            </a:lvl1pPr>
          </a:lstStyle>
          <a:p>
            <a:pPr>
              <a:defRPr/>
            </a:pPr>
            <a:r>
              <a:rPr lang="en-US"/>
              <a:t>National Institute of Statistics of Rwanda</a:t>
            </a:r>
          </a:p>
        </p:txBody>
      </p:sp>
      <p:sp>
        <p:nvSpPr>
          <p:cNvPr id="4106" name="Rectangle 10">
            <a:extLst>
              <a:ext uri="{FF2B5EF4-FFF2-40B4-BE49-F238E27FC236}">
                <a16:creationId xmlns:a16="http://schemas.microsoft.com/office/drawing/2014/main" id="{03326A95-62C9-4DEE-8BBC-F5DA98910774}"/>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ED9C097-4E45-4DE2-8250-00CAB0C08AC0}"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707" r:id="rId1"/>
    <p:sldLayoutId id="2147484686" r:id="rId2"/>
    <p:sldLayoutId id="2147484687" r:id="rId3"/>
    <p:sldLayoutId id="2147484688" r:id="rId4"/>
    <p:sldLayoutId id="2147484689" r:id="rId5"/>
    <p:sldLayoutId id="2147484690" r:id="rId6"/>
    <p:sldLayoutId id="2147484691" r:id="rId7"/>
    <p:sldLayoutId id="2147484692" r:id="rId8"/>
    <p:sldLayoutId id="2147484693" r:id="rId9"/>
    <p:sldLayoutId id="2147484694" r:id="rId10"/>
    <p:sldLayoutId id="2147484695" r:id="rId11"/>
  </p:sldLayoutIdLst>
  <p:hf hdr="0"/>
  <p:txStyles>
    <p:titleStyle>
      <a:lvl1pPr algn="l" rtl="0" eaLnBrk="0" fontAlgn="base" hangingPunct="0">
        <a:spcBef>
          <a:spcPct val="0"/>
        </a:spcBef>
        <a:spcAft>
          <a:spcPct val="0"/>
        </a:spcAft>
        <a:defRPr sz="3600">
          <a:solidFill>
            <a:srgbClr val="0099FF"/>
          </a:solidFill>
          <a:latin typeface="+mj-lt"/>
          <a:ea typeface="+mj-ea"/>
          <a:cs typeface="+mj-cs"/>
        </a:defRPr>
      </a:lvl1pPr>
      <a:lvl2pPr algn="l" rtl="0" eaLnBrk="0" fontAlgn="base" hangingPunct="0">
        <a:spcBef>
          <a:spcPct val="0"/>
        </a:spcBef>
        <a:spcAft>
          <a:spcPct val="0"/>
        </a:spcAft>
        <a:defRPr sz="3600">
          <a:solidFill>
            <a:srgbClr val="0099FF"/>
          </a:solidFill>
          <a:latin typeface="Arial" charset="0"/>
        </a:defRPr>
      </a:lvl2pPr>
      <a:lvl3pPr algn="l" rtl="0" eaLnBrk="0" fontAlgn="base" hangingPunct="0">
        <a:spcBef>
          <a:spcPct val="0"/>
        </a:spcBef>
        <a:spcAft>
          <a:spcPct val="0"/>
        </a:spcAft>
        <a:defRPr sz="3600">
          <a:solidFill>
            <a:srgbClr val="0099FF"/>
          </a:solidFill>
          <a:latin typeface="Arial" charset="0"/>
        </a:defRPr>
      </a:lvl3pPr>
      <a:lvl4pPr algn="l" rtl="0" eaLnBrk="0" fontAlgn="base" hangingPunct="0">
        <a:spcBef>
          <a:spcPct val="0"/>
        </a:spcBef>
        <a:spcAft>
          <a:spcPct val="0"/>
        </a:spcAft>
        <a:defRPr sz="3600">
          <a:solidFill>
            <a:srgbClr val="0099FF"/>
          </a:solidFill>
          <a:latin typeface="Arial" charset="0"/>
        </a:defRPr>
      </a:lvl4pPr>
      <a:lvl5pPr algn="l" rtl="0" eaLnBrk="0" fontAlgn="base" hangingPunct="0">
        <a:spcBef>
          <a:spcPct val="0"/>
        </a:spcBef>
        <a:spcAft>
          <a:spcPct val="0"/>
        </a:spcAft>
        <a:defRPr sz="3600">
          <a:solidFill>
            <a:srgbClr val="0099FF"/>
          </a:solidFill>
          <a:latin typeface="Arial" charset="0"/>
        </a:defRPr>
      </a:lvl5pPr>
      <a:lvl6pPr marL="457200" algn="l" rtl="0" fontAlgn="base">
        <a:spcBef>
          <a:spcPct val="0"/>
        </a:spcBef>
        <a:spcAft>
          <a:spcPct val="0"/>
        </a:spcAft>
        <a:defRPr sz="3600">
          <a:solidFill>
            <a:srgbClr val="0099FF"/>
          </a:solidFill>
          <a:latin typeface="Arial" charset="0"/>
        </a:defRPr>
      </a:lvl6pPr>
      <a:lvl7pPr marL="914400" algn="l" rtl="0" fontAlgn="base">
        <a:spcBef>
          <a:spcPct val="0"/>
        </a:spcBef>
        <a:spcAft>
          <a:spcPct val="0"/>
        </a:spcAft>
        <a:defRPr sz="3600">
          <a:solidFill>
            <a:srgbClr val="0099FF"/>
          </a:solidFill>
          <a:latin typeface="Arial" charset="0"/>
        </a:defRPr>
      </a:lvl7pPr>
      <a:lvl8pPr marL="1371600" algn="l" rtl="0" fontAlgn="base">
        <a:spcBef>
          <a:spcPct val="0"/>
        </a:spcBef>
        <a:spcAft>
          <a:spcPct val="0"/>
        </a:spcAft>
        <a:defRPr sz="3600">
          <a:solidFill>
            <a:srgbClr val="0099FF"/>
          </a:solidFill>
          <a:latin typeface="Arial" charset="0"/>
        </a:defRPr>
      </a:lvl8pPr>
      <a:lvl9pPr marL="1828800" algn="l" rtl="0" fontAlgn="base">
        <a:spcBef>
          <a:spcPct val="0"/>
        </a:spcBef>
        <a:spcAft>
          <a:spcPct val="0"/>
        </a:spcAft>
        <a:defRPr sz="3600">
          <a:solidFill>
            <a:srgbClr val="0099FF"/>
          </a:solidFill>
          <a:latin typeface="Arial" charset="0"/>
        </a:defRPr>
      </a:lvl9pPr>
    </p:titleStyle>
    <p:bodyStyle>
      <a:lvl1pPr marL="342900" indent="-342900" algn="l" rtl="0" eaLnBrk="0" fontAlgn="base" hangingPunct="0">
        <a:spcBef>
          <a:spcPct val="20000"/>
        </a:spcBef>
        <a:spcAft>
          <a:spcPct val="0"/>
        </a:spcAft>
        <a:buClr>
          <a:srgbClr val="0099FF"/>
        </a:buClr>
        <a:buSzPct val="70000"/>
        <a:buFont typeface="Wingdings" panose="05000000000000000000" pitchFamily="2" charset="2"/>
        <a:buChar char="q"/>
        <a:defRPr sz="2600">
          <a:solidFill>
            <a:schemeClr val="tx1"/>
          </a:solidFill>
          <a:latin typeface="+mn-lt"/>
          <a:ea typeface="+mn-ea"/>
          <a:cs typeface="+mn-cs"/>
        </a:defRPr>
      </a:lvl1pPr>
      <a:lvl2pPr marL="742950" indent="-285750" algn="l" rtl="0" eaLnBrk="0" fontAlgn="base" hangingPunct="0">
        <a:spcBef>
          <a:spcPct val="20000"/>
        </a:spcBef>
        <a:spcAft>
          <a:spcPct val="0"/>
        </a:spcAft>
        <a:buClr>
          <a:srgbClr val="0099FF"/>
        </a:buClr>
        <a:buSzPct val="70000"/>
        <a:buFont typeface="Wingdings" panose="05000000000000000000" pitchFamily="2" charset="2"/>
        <a:buChar char="Ø"/>
        <a:defRPr sz="2200">
          <a:solidFill>
            <a:schemeClr val="tx1"/>
          </a:solidFill>
          <a:latin typeface="+mn-lt"/>
        </a:defRPr>
      </a:lvl2pPr>
      <a:lvl3pPr marL="1143000" indent="-228600" algn="l" rtl="0" eaLnBrk="0" fontAlgn="base" hangingPunct="0">
        <a:spcBef>
          <a:spcPct val="20000"/>
        </a:spcBef>
        <a:spcAft>
          <a:spcPct val="0"/>
        </a:spcAft>
        <a:buClr>
          <a:srgbClr val="0099FF"/>
        </a:buClr>
        <a:buSzPct val="65000"/>
        <a:buFont typeface="Wingdings" panose="05000000000000000000" pitchFamily="2" charset="2"/>
        <a:buChar char="§"/>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l"/>
        <a:defRPr sz="1900">
          <a:solidFill>
            <a:schemeClr val="tx1"/>
          </a:solidFill>
          <a:latin typeface="Verdana" pitchFamily="34" charset="0"/>
        </a:defRPr>
      </a:lvl4pPr>
      <a:lvl5pPr marL="2057400" indent="-228600" algn="l" rtl="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itchFamily="34" charset="0"/>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82410A9-DC60-40A8-9D13-56DF018ACEF5}"/>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Cliquez pour modifier le style du titre</a:t>
            </a:r>
          </a:p>
        </p:txBody>
      </p:sp>
      <p:sp>
        <p:nvSpPr>
          <p:cNvPr id="2051" name="Rectangle 3">
            <a:extLst>
              <a:ext uri="{FF2B5EF4-FFF2-40B4-BE49-F238E27FC236}">
                <a16:creationId xmlns:a16="http://schemas.microsoft.com/office/drawing/2014/main" id="{FF3471EB-898A-4944-9A51-0AB13A7DCF6F}"/>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Cliquez pour modifier les styles du texte du masque</a:t>
            </a:r>
          </a:p>
          <a:p>
            <a:pPr lvl="1"/>
            <a:r>
              <a:rPr lang="en-US" altLang="en-US"/>
              <a:t>Deuxième niveau</a:t>
            </a:r>
          </a:p>
          <a:p>
            <a:pPr lvl="2"/>
            <a:r>
              <a:rPr lang="en-US" altLang="en-US"/>
              <a:t>Troisième niveau</a:t>
            </a:r>
          </a:p>
          <a:p>
            <a:pPr lvl="3"/>
            <a:r>
              <a:rPr lang="en-US" altLang="en-US"/>
              <a:t>Quatrième niveau</a:t>
            </a:r>
          </a:p>
          <a:p>
            <a:pPr lvl="4"/>
            <a:r>
              <a:rPr lang="en-US" altLang="en-US"/>
              <a:t>Cinquième niveau</a:t>
            </a:r>
          </a:p>
        </p:txBody>
      </p:sp>
      <p:sp>
        <p:nvSpPr>
          <p:cNvPr id="11268" name="Rectangle 4">
            <a:extLst>
              <a:ext uri="{FF2B5EF4-FFF2-40B4-BE49-F238E27FC236}">
                <a16:creationId xmlns:a16="http://schemas.microsoft.com/office/drawing/2014/main" id="{9863ECF2-2C99-4B32-A33B-68B1612FC0AF}"/>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fld id="{A8DFF434-E6A2-4819-BD96-B5DABC2FCDF6}" type="datetime4">
              <a:rPr lang="en-US"/>
              <a:pPr>
                <a:defRPr/>
              </a:pPr>
              <a:t>September 17, 2020</a:t>
            </a:fld>
            <a:endParaRPr lang="en-US" dirty="0"/>
          </a:p>
        </p:txBody>
      </p:sp>
      <p:sp>
        <p:nvSpPr>
          <p:cNvPr id="11269" name="Rectangle 5">
            <a:extLst>
              <a:ext uri="{FF2B5EF4-FFF2-40B4-BE49-F238E27FC236}">
                <a16:creationId xmlns:a16="http://schemas.microsoft.com/office/drawing/2014/main" id="{1858ECB8-FEFF-4CA4-BB80-2DACF9AB523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r>
              <a:rPr lang="en-US"/>
              <a:t>National Institute of Statistics of Rwanda</a:t>
            </a:r>
          </a:p>
        </p:txBody>
      </p:sp>
      <p:sp>
        <p:nvSpPr>
          <p:cNvPr id="11270" name="Rectangle 6">
            <a:extLst>
              <a:ext uri="{FF2B5EF4-FFF2-40B4-BE49-F238E27FC236}">
                <a16:creationId xmlns:a16="http://schemas.microsoft.com/office/drawing/2014/main" id="{EE707F1D-5DE4-4719-8A26-5A61F8F486F4}"/>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7891AF71-9D7D-4E79-88B9-4211D1E75BE9}"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4696" r:id="rId1"/>
    <p:sldLayoutId id="2147484697" r:id="rId2"/>
    <p:sldLayoutId id="2147484698" r:id="rId3"/>
    <p:sldLayoutId id="2147484699" r:id="rId4"/>
    <p:sldLayoutId id="2147484700" r:id="rId5"/>
    <p:sldLayoutId id="2147484701" r:id="rId6"/>
    <p:sldLayoutId id="2147484702" r:id="rId7"/>
    <p:sldLayoutId id="2147484703" r:id="rId8"/>
    <p:sldLayoutId id="2147484704" r:id="rId9"/>
    <p:sldLayoutId id="2147484705" r:id="rId10"/>
    <p:sldLayoutId id="2147484706"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statistics.gov.r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a:extLst>
              <a:ext uri="{FF2B5EF4-FFF2-40B4-BE49-F238E27FC236}">
                <a16:creationId xmlns:a16="http://schemas.microsoft.com/office/drawing/2014/main" id="{35BBF7CC-A3F5-45F8-88C7-87285C7C0283}"/>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EDE6F4C6-A14E-4F60-BE31-870CF58F0DF2}"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6147" name="Rectangle 9">
            <a:extLst>
              <a:ext uri="{FF2B5EF4-FFF2-40B4-BE49-F238E27FC236}">
                <a16:creationId xmlns:a16="http://schemas.microsoft.com/office/drawing/2014/main" id="{02D30BA0-C518-4829-B45B-ECE9C4C362DA}"/>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6148" name="Rectangle 10">
            <a:extLst>
              <a:ext uri="{FF2B5EF4-FFF2-40B4-BE49-F238E27FC236}">
                <a16:creationId xmlns:a16="http://schemas.microsoft.com/office/drawing/2014/main" id="{4902E419-7716-45C0-B61C-9383DD3B4198}"/>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EDDEF8E-51BF-42D5-A275-49F148EA1676}" type="slidenum">
              <a:rPr lang="en-US" altLang="en-US" sz="1200" smtClean="0">
                <a:latin typeface="Verdana" panose="020B0604030504040204" pitchFamily="34" charset="0"/>
              </a:rPr>
              <a:pPr>
                <a:spcBef>
                  <a:spcPct val="0"/>
                </a:spcBef>
                <a:buClrTx/>
                <a:buSzTx/>
                <a:buFontTx/>
                <a:buNone/>
              </a:pPr>
              <a:t>1</a:t>
            </a:fld>
            <a:endParaRPr lang="en-US" altLang="en-US" sz="1200">
              <a:latin typeface="Verdana" panose="020B0604030504040204" pitchFamily="34" charset="0"/>
            </a:endParaRPr>
          </a:p>
        </p:txBody>
      </p:sp>
      <p:sp>
        <p:nvSpPr>
          <p:cNvPr id="6149" name="Rectangle 2">
            <a:extLst>
              <a:ext uri="{FF2B5EF4-FFF2-40B4-BE49-F238E27FC236}">
                <a16:creationId xmlns:a16="http://schemas.microsoft.com/office/drawing/2014/main" id="{B1D8E618-0D35-4FCE-9068-E24B6C6B1FE7}"/>
              </a:ext>
            </a:extLst>
          </p:cNvPr>
          <p:cNvSpPr>
            <a:spLocks noGrp="1" noChangeArrowheads="1"/>
          </p:cNvSpPr>
          <p:nvPr>
            <p:ph type="ctrTitle"/>
          </p:nvPr>
        </p:nvSpPr>
        <p:spPr>
          <a:xfrm>
            <a:off x="2209800" y="228601"/>
            <a:ext cx="4724400" cy="1447800"/>
          </a:xfrm>
        </p:spPr>
        <p:txBody>
          <a:bodyPr/>
          <a:lstStyle/>
          <a:p>
            <a:pPr eaLnBrk="1" hangingPunct="1"/>
            <a:r>
              <a:rPr lang="en-US" altLang="en-US" sz="3600" b="1" dirty="0"/>
              <a:t> National Institute of  Statistics of Rwanda</a:t>
            </a:r>
          </a:p>
        </p:txBody>
      </p:sp>
      <p:sp>
        <p:nvSpPr>
          <p:cNvPr id="5126" name="Rectangle 3">
            <a:extLst>
              <a:ext uri="{FF2B5EF4-FFF2-40B4-BE49-F238E27FC236}">
                <a16:creationId xmlns:a16="http://schemas.microsoft.com/office/drawing/2014/main" id="{27758CB9-7F5E-4D44-AE18-D3366AB5A701}"/>
              </a:ext>
            </a:extLst>
          </p:cNvPr>
          <p:cNvSpPr>
            <a:spLocks noGrp="1" noChangeArrowheads="1"/>
          </p:cNvSpPr>
          <p:nvPr>
            <p:ph type="subTitle" idx="1"/>
          </p:nvPr>
        </p:nvSpPr>
        <p:spPr>
          <a:xfrm>
            <a:off x="1447800" y="2026096"/>
            <a:ext cx="7239000" cy="3993704"/>
          </a:xfrm>
        </p:spPr>
        <p:txBody>
          <a:bodyPr/>
          <a:lstStyle/>
          <a:p>
            <a:pPr algn="ctr" eaLnBrk="1" hangingPunct="1">
              <a:defRPr/>
            </a:pPr>
            <a:endParaRPr lang="en-US" sz="3600" b="1" dirty="0">
              <a:solidFill>
                <a:srgbClr val="33CC33"/>
              </a:solidFill>
            </a:endParaRPr>
          </a:p>
          <a:p>
            <a:pPr algn="ctr" eaLnBrk="1" hangingPunct="1">
              <a:defRPr/>
            </a:pPr>
            <a:r>
              <a:rPr lang="en-US" sz="3600" b="1" dirty="0">
                <a:solidFill>
                  <a:srgbClr val="33CC33"/>
                </a:solidFill>
              </a:rPr>
              <a:t>Rwanda Poverty Panel </a:t>
            </a:r>
            <a:r>
              <a:rPr lang="en-US" sz="3600" b="1" dirty="0" smtClean="0">
                <a:solidFill>
                  <a:srgbClr val="33CC33"/>
                </a:solidFill>
              </a:rPr>
              <a:t>Report</a:t>
            </a:r>
          </a:p>
          <a:p>
            <a:pPr algn="ctr" eaLnBrk="1" hangingPunct="1">
              <a:defRPr/>
            </a:pPr>
            <a:r>
              <a:rPr lang="en-US" sz="2000" b="1" dirty="0" smtClean="0"/>
              <a:t>Policy </a:t>
            </a:r>
            <a:r>
              <a:rPr lang="en-US" sz="2000" b="1" dirty="0"/>
              <a:t>Dialogue about Poverty and Inequality</a:t>
            </a:r>
          </a:p>
          <a:p>
            <a:pPr algn="ctr" eaLnBrk="1" hangingPunct="1">
              <a:defRPr/>
            </a:pPr>
            <a:r>
              <a:rPr lang="en-US" sz="2000" b="1" dirty="0"/>
              <a:t>EPRN and UNDP</a:t>
            </a:r>
          </a:p>
          <a:p>
            <a:pPr algn="ctr" eaLnBrk="1" hangingPunct="1">
              <a:defRPr/>
            </a:pPr>
            <a:r>
              <a:rPr lang="en-US" sz="2000" b="1" dirty="0" smtClean="0"/>
              <a:t>Marriott </a:t>
            </a:r>
            <a:r>
              <a:rPr lang="en-US" sz="2000" b="1" dirty="0"/>
              <a:t>Hotel, Kigali</a:t>
            </a:r>
          </a:p>
          <a:p>
            <a:pPr algn="ctr" eaLnBrk="1" hangingPunct="1">
              <a:defRPr/>
            </a:pPr>
            <a:r>
              <a:rPr lang="en-US" sz="2000" b="1" dirty="0"/>
              <a:t>May 28, </a:t>
            </a:r>
            <a:r>
              <a:rPr lang="en-US" sz="2000" b="1" dirty="0" smtClean="0"/>
              <a:t>2019</a:t>
            </a:r>
          </a:p>
          <a:p>
            <a:pPr eaLnBrk="1" hangingPunct="1">
              <a:defRPr/>
            </a:pPr>
            <a:r>
              <a:rPr lang="en-US" sz="2000" b="1" dirty="0" smtClean="0"/>
              <a:t>Presented by: </a:t>
            </a:r>
          </a:p>
          <a:p>
            <a:pPr eaLnBrk="1" hangingPunct="1">
              <a:defRPr/>
            </a:pPr>
            <a:r>
              <a:rPr lang="en-US" sz="2000" b="1" dirty="0" smtClean="0"/>
              <a:t>KAMANA Roger</a:t>
            </a:r>
          </a:p>
          <a:p>
            <a:pPr eaLnBrk="1" hangingPunct="1">
              <a:defRPr/>
            </a:pPr>
            <a:r>
              <a:rPr lang="en-US" sz="2000" b="1" dirty="0" smtClean="0"/>
              <a:t>Data Analyst</a:t>
            </a:r>
          </a:p>
          <a:p>
            <a:pPr algn="ctr" eaLnBrk="1" hangingPunct="1">
              <a:defRPr/>
            </a:pPr>
            <a:endParaRPr lang="en-US" sz="2000" b="1" dirty="0"/>
          </a:p>
          <a:p>
            <a:pPr algn="ctr" eaLnBrk="1" hangingPunct="1">
              <a:defRPr/>
            </a:pPr>
            <a:endParaRPr lang="en-US" sz="2000" b="1" dirty="0"/>
          </a:p>
          <a:p>
            <a:pPr algn="r" eaLnBrk="1" hangingPunct="1">
              <a:defRPr/>
            </a:pPr>
            <a:r>
              <a:rPr lang="en-US" sz="2000" b="1" i="1" dirty="0"/>
              <a:t> </a:t>
            </a:r>
          </a:p>
          <a:p>
            <a:pPr algn="r" eaLnBrk="1" hangingPunct="1">
              <a:defRPr/>
            </a:pPr>
            <a:endParaRPr lang="en-US" sz="1600" b="1" i="1" dirty="0">
              <a:solidFill>
                <a:srgbClr val="0099FF"/>
              </a:solidFill>
              <a:latin typeface="+mj-lt"/>
              <a:ea typeface="+mj-ea"/>
              <a:cs typeface="+mj-cs"/>
            </a:endParaRPr>
          </a:p>
          <a:p>
            <a:pPr algn="r" eaLnBrk="1" hangingPunct="1">
              <a:defRPr/>
            </a:pPr>
            <a:endParaRPr lang="en-US" sz="2000" b="1" i="1" dirty="0"/>
          </a:p>
        </p:txBody>
      </p:sp>
      <p:pic>
        <p:nvPicPr>
          <p:cNvPr id="6151" name="Picture 5" descr="armoirie">
            <a:extLst>
              <a:ext uri="{FF2B5EF4-FFF2-40B4-BE49-F238E27FC236}">
                <a16:creationId xmlns:a16="http://schemas.microsoft.com/office/drawing/2014/main" id="{DA3EC4DC-6DF9-4C14-BCD1-9252D426BF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9716" y="328540"/>
            <a:ext cx="1295400" cy="14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8">
            <a:extLst>
              <a:ext uri="{FF2B5EF4-FFF2-40B4-BE49-F238E27FC236}">
                <a16:creationId xmlns:a16="http://schemas.microsoft.com/office/drawing/2014/main" id="{7939D402-38D5-4B99-A993-BBA6C83D5B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303732"/>
            <a:ext cx="1371600"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2216F79C-FF15-4DDA-BBA0-F66B7CBC535F}"/>
              </a:ext>
            </a:extLst>
          </p:cNvPr>
          <p:cNvSpPr>
            <a:spLocks noGrp="1" noChangeArrowheads="1"/>
          </p:cNvSpPr>
          <p:nvPr>
            <p:ph type="title"/>
          </p:nvPr>
        </p:nvSpPr>
        <p:spPr/>
        <p:txBody>
          <a:bodyPr/>
          <a:lstStyle/>
          <a:p>
            <a:r>
              <a:rPr lang="en-US" altLang="en-US" dirty="0"/>
              <a:t>Dynamics: Poverty Transitions</a:t>
            </a:r>
          </a:p>
        </p:txBody>
      </p:sp>
      <p:graphicFrame>
        <p:nvGraphicFramePr>
          <p:cNvPr id="7" name="Content Placeholder 6">
            <a:extLst>
              <a:ext uri="{FF2B5EF4-FFF2-40B4-BE49-F238E27FC236}">
                <a16:creationId xmlns:a16="http://schemas.microsoft.com/office/drawing/2014/main" id="{192EF477-3A6E-4412-987E-0B670BCEC9F3}"/>
              </a:ext>
            </a:extLst>
          </p:cNvPr>
          <p:cNvGraphicFramePr>
            <a:graphicFrameLocks noGrp="1"/>
          </p:cNvGraphicFramePr>
          <p:nvPr>
            <p:ph idx="1"/>
            <p:extLst>
              <p:ext uri="{D42A27DB-BD31-4B8C-83A1-F6EECF244321}">
                <p14:modId xmlns:p14="http://schemas.microsoft.com/office/powerpoint/2010/main" val="2845798311"/>
              </p:ext>
            </p:extLst>
          </p:nvPr>
        </p:nvGraphicFramePr>
        <p:xfrm>
          <a:off x="1370013" y="2362200"/>
          <a:ext cx="7156450" cy="1432560"/>
        </p:xfrm>
        <a:graphic>
          <a:graphicData uri="http://schemas.openxmlformats.org/drawingml/2006/table">
            <a:tbl>
              <a:tblPr firstRow="1" firstCol="1" bandRow="1">
                <a:tableStyleId>{BC89EF96-8CEA-46FF-86C4-4CE0E7609802}</a:tableStyleId>
              </a:tblPr>
              <a:tblGrid>
                <a:gridCol w="1447669">
                  <a:extLst>
                    <a:ext uri="{9D8B030D-6E8A-4147-A177-3AD203B41FA5}">
                      <a16:colId xmlns:a16="http://schemas.microsoft.com/office/drawing/2014/main" val="3772114332"/>
                    </a:ext>
                  </a:extLst>
                </a:gridCol>
                <a:gridCol w="1219089">
                  <a:extLst>
                    <a:ext uri="{9D8B030D-6E8A-4147-A177-3AD203B41FA5}">
                      <a16:colId xmlns:a16="http://schemas.microsoft.com/office/drawing/2014/main" val="1913061387"/>
                    </a:ext>
                  </a:extLst>
                </a:gridCol>
                <a:gridCol w="1496564">
                  <a:extLst>
                    <a:ext uri="{9D8B030D-6E8A-4147-A177-3AD203B41FA5}">
                      <a16:colId xmlns:a16="http://schemas.microsoft.com/office/drawing/2014/main" val="2302092501"/>
                    </a:ext>
                  </a:extLst>
                </a:gridCol>
                <a:gridCol w="1496564">
                  <a:extLst>
                    <a:ext uri="{9D8B030D-6E8A-4147-A177-3AD203B41FA5}">
                      <a16:colId xmlns:a16="http://schemas.microsoft.com/office/drawing/2014/main" val="972526616"/>
                    </a:ext>
                  </a:extLst>
                </a:gridCol>
                <a:gridCol w="1496564">
                  <a:extLst>
                    <a:ext uri="{9D8B030D-6E8A-4147-A177-3AD203B41FA5}">
                      <a16:colId xmlns:a16="http://schemas.microsoft.com/office/drawing/2014/main" val="339249821"/>
                    </a:ext>
                  </a:extLst>
                </a:gridCol>
              </a:tblGrid>
              <a:tr h="274198">
                <a:tc>
                  <a:txBody>
                    <a:bodyPr/>
                    <a:lstStyle/>
                    <a:p>
                      <a:pPr marL="0" marR="0">
                        <a:spcBef>
                          <a:spcPts val="0"/>
                        </a:spcBef>
                        <a:spcAft>
                          <a:spcPts val="0"/>
                        </a:spcAft>
                      </a:pPr>
                      <a:r>
                        <a:rPr lang="en-GB" sz="1600" dirty="0">
                          <a:effectLst/>
                        </a:rPr>
                        <a:t> </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endParaRPr lang="en-US" sz="1800" dirty="0"/>
                    </a:p>
                  </a:txBody>
                  <a:tcPr marL="68574" marR="68574" marT="0" marB="0"/>
                </a:tc>
                <a:tc gridSpan="3">
                  <a:txBody>
                    <a:bodyPr/>
                    <a:lstStyle/>
                    <a:p>
                      <a:pPr marL="0" marR="0" algn="ctr">
                        <a:spcBef>
                          <a:spcPts val="0"/>
                        </a:spcBef>
                        <a:spcAft>
                          <a:spcPts val="0"/>
                        </a:spcAft>
                      </a:pPr>
                      <a:r>
                        <a:rPr lang="en-GB" sz="1600" dirty="0">
                          <a:effectLst/>
                        </a:rPr>
                        <a:t>EICV5: 2016/17</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hMerge="1">
                  <a:txBody>
                    <a:bodyPr/>
                    <a:lstStyle/>
                    <a:p>
                      <a:endParaRPr lang="en-US"/>
                    </a:p>
                  </a:txBody>
                  <a:tcPr/>
                </a:tc>
                <a:tc hMerge="1">
                  <a:txBody>
                    <a:bodyPr/>
                    <a:lstStyle/>
                    <a:p>
                      <a:pPr marL="0" marR="0" algn="ctr">
                        <a:spcBef>
                          <a:spcPts val="0"/>
                        </a:spcBef>
                        <a:spcAft>
                          <a:spcPts val="0"/>
                        </a:spcAft>
                      </a:pP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90624295"/>
                  </a:ext>
                </a:extLst>
              </a:tr>
              <a:tr h="274198">
                <a:tc>
                  <a:txBody>
                    <a:bodyPr/>
                    <a:lstStyle/>
                    <a:p>
                      <a:pPr marL="0" marR="0">
                        <a:spcBef>
                          <a:spcPts val="0"/>
                        </a:spcBef>
                        <a:spcAft>
                          <a:spcPts val="0"/>
                        </a:spcAft>
                      </a:pP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endParaRPr lang="en-US" sz="1800" b="1" dirty="0"/>
                    </a:p>
                  </a:txBody>
                  <a:tcPr marL="68574" marR="68574" marT="0" marB="0"/>
                </a:tc>
                <a:tc>
                  <a:txBody>
                    <a:bodyPr/>
                    <a:lstStyle/>
                    <a:p>
                      <a:pPr marL="0" marR="0" algn="ctr">
                        <a:spcBef>
                          <a:spcPts val="0"/>
                        </a:spcBef>
                        <a:spcAft>
                          <a:spcPts val="0"/>
                        </a:spcAft>
                      </a:pPr>
                      <a:r>
                        <a:rPr lang="en-GB" sz="1600" b="1" dirty="0">
                          <a:effectLst/>
                        </a:rPr>
                        <a:t>Poor</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pPr marL="0" marR="0" algn="ctr">
                        <a:spcBef>
                          <a:spcPts val="0"/>
                        </a:spcBef>
                        <a:spcAft>
                          <a:spcPts val="0"/>
                        </a:spcAft>
                      </a:pPr>
                      <a:r>
                        <a:rPr lang="en-GB" sz="1600" b="1" dirty="0">
                          <a:effectLst/>
                        </a:rPr>
                        <a:t>Not poor</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pPr marL="0" marR="0" algn="ctr">
                        <a:spcBef>
                          <a:spcPts val="0"/>
                        </a:spcBef>
                        <a:spcAft>
                          <a:spcPts val="0"/>
                        </a:spcAft>
                      </a:pPr>
                      <a:r>
                        <a:rPr lang="en-US" sz="1600" b="1" dirty="0">
                          <a:effectLst/>
                        </a:rPr>
                        <a:t>Total</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extLst>
                  <a:ext uri="{0D108BD9-81ED-4DB2-BD59-A6C34878D82A}">
                    <a16:rowId xmlns:a16="http://schemas.microsoft.com/office/drawing/2014/main" val="3624621211"/>
                  </a:ext>
                </a:extLst>
              </a:tr>
              <a:tr h="243732">
                <a:tc rowSpan="3">
                  <a:txBody>
                    <a:bodyPr/>
                    <a:lstStyle/>
                    <a:p>
                      <a:pPr marL="0" marR="0">
                        <a:spcBef>
                          <a:spcPts val="0"/>
                        </a:spcBef>
                        <a:spcAft>
                          <a:spcPts val="0"/>
                        </a:spcAft>
                      </a:pPr>
                      <a:r>
                        <a:rPr lang="en-GB" sz="1600" dirty="0">
                          <a:effectLst/>
                        </a:rPr>
                        <a:t>EICV4: 2013/14</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spcBef>
                          <a:spcPts val="0"/>
                        </a:spcBef>
                        <a:spcAft>
                          <a:spcPts val="0"/>
                        </a:spcAft>
                      </a:pPr>
                      <a:r>
                        <a:rPr lang="en-GB" sz="1600" b="1" dirty="0">
                          <a:effectLst/>
                        </a:rPr>
                        <a:t>Poor</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pPr marL="0" marR="0" algn="ctr">
                        <a:spcBef>
                          <a:spcPts val="0"/>
                        </a:spcBef>
                        <a:spcAft>
                          <a:spcPts val="0"/>
                        </a:spcAft>
                        <a:tabLst>
                          <a:tab pos="457835" algn="dec"/>
                        </a:tabLst>
                      </a:pPr>
                      <a:r>
                        <a:rPr lang="en-GB" sz="1600" dirty="0">
                          <a:effectLst/>
                        </a:rPr>
                        <a:t>24.6</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GB" sz="1600" dirty="0">
                          <a:effectLst/>
                        </a:rPr>
                        <a:t>13.4</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US" sz="1600" dirty="0">
                          <a:effectLst/>
                        </a:rPr>
                        <a:t>38.1</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extLst>
                  <a:ext uri="{0D108BD9-81ED-4DB2-BD59-A6C34878D82A}">
                    <a16:rowId xmlns:a16="http://schemas.microsoft.com/office/drawing/2014/main" val="1466482274"/>
                  </a:ext>
                </a:extLst>
              </a:tr>
              <a:tr h="243732">
                <a:tc vMerge="1">
                  <a:txBody>
                    <a:bodyPr/>
                    <a:lstStyle/>
                    <a:p>
                      <a:endParaRPr lang="en-US"/>
                    </a:p>
                  </a:txBody>
                  <a:tcPr/>
                </a:tc>
                <a:tc>
                  <a:txBody>
                    <a:bodyPr/>
                    <a:lstStyle/>
                    <a:p>
                      <a:pPr marL="0" marR="0">
                        <a:spcBef>
                          <a:spcPts val="0"/>
                        </a:spcBef>
                        <a:spcAft>
                          <a:spcPts val="0"/>
                        </a:spcAft>
                      </a:pPr>
                      <a:r>
                        <a:rPr lang="en-GB" sz="1600" b="1" dirty="0">
                          <a:effectLst/>
                        </a:rPr>
                        <a:t>Not poor</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pPr marL="0" marR="0" algn="ctr">
                        <a:spcBef>
                          <a:spcPts val="0"/>
                        </a:spcBef>
                        <a:spcAft>
                          <a:spcPts val="0"/>
                        </a:spcAft>
                        <a:tabLst>
                          <a:tab pos="457835" algn="dec"/>
                        </a:tabLst>
                      </a:pPr>
                      <a:r>
                        <a:rPr lang="en-GB" sz="1600" dirty="0">
                          <a:effectLst/>
                        </a:rPr>
                        <a:t>11.7</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GB" sz="1600" dirty="0">
                          <a:effectLst/>
                        </a:rPr>
                        <a:t>50.2</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US" sz="1600" dirty="0">
                          <a:effectLst/>
                        </a:rPr>
                        <a:t>61.9</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extLst>
                  <a:ext uri="{0D108BD9-81ED-4DB2-BD59-A6C34878D82A}">
                    <a16:rowId xmlns:a16="http://schemas.microsoft.com/office/drawing/2014/main" val="1092739944"/>
                  </a:ext>
                </a:extLst>
              </a:tr>
              <a:tr h="243732">
                <a:tc vMerge="1">
                  <a:txBody>
                    <a:bodyPr/>
                    <a:lstStyle/>
                    <a:p>
                      <a:pPr marL="0" marR="0">
                        <a:spcBef>
                          <a:spcPts val="0"/>
                        </a:spcBef>
                        <a:spcAft>
                          <a:spcPts val="0"/>
                        </a:spcAft>
                      </a:pP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b="1" dirty="0">
                          <a:effectLst/>
                        </a:rPr>
                        <a:t>Total</a:t>
                      </a:r>
                      <a:endPar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tc>
                <a:tc>
                  <a:txBody>
                    <a:bodyPr/>
                    <a:lstStyle/>
                    <a:p>
                      <a:pPr marL="0" marR="0" algn="ctr">
                        <a:spcBef>
                          <a:spcPts val="0"/>
                        </a:spcBef>
                        <a:spcAft>
                          <a:spcPts val="0"/>
                        </a:spcAft>
                        <a:tabLst>
                          <a:tab pos="457835" algn="dec"/>
                        </a:tabLst>
                      </a:pPr>
                      <a:r>
                        <a:rPr lang="en-US" sz="1600" dirty="0">
                          <a:effectLst/>
                        </a:rPr>
                        <a:t>36.3</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US" sz="1600" dirty="0">
                          <a:effectLst/>
                        </a:rPr>
                        <a:t>63.7</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a:txBody>
                    <a:bodyPr/>
                    <a:lstStyle/>
                    <a:p>
                      <a:pPr marL="0" marR="0" algn="ctr">
                        <a:spcBef>
                          <a:spcPts val="0"/>
                        </a:spcBef>
                        <a:spcAft>
                          <a:spcPts val="0"/>
                        </a:spcAft>
                        <a:tabLst>
                          <a:tab pos="457835" algn="dec"/>
                        </a:tabLst>
                      </a:pPr>
                      <a:r>
                        <a:rPr lang="en-US" sz="1600" dirty="0">
                          <a:effectLst/>
                        </a:rPr>
                        <a:t>100.0</a:t>
                      </a:r>
                      <a:endParaRPr lang="en-US"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extLst>
                  <a:ext uri="{0D108BD9-81ED-4DB2-BD59-A6C34878D82A}">
                    <a16:rowId xmlns:a16="http://schemas.microsoft.com/office/drawing/2014/main" val="1195810678"/>
                  </a:ext>
                </a:extLst>
              </a:tr>
              <a:tr h="152332">
                <a:tc gridSpan="5">
                  <a:txBody>
                    <a:bodyPr/>
                    <a:lstStyle/>
                    <a:p>
                      <a:pPr marL="0" marR="0">
                        <a:spcBef>
                          <a:spcPts val="0"/>
                        </a:spcBef>
                        <a:spcAft>
                          <a:spcPts val="0"/>
                        </a:spcAft>
                      </a:pPr>
                      <a:r>
                        <a:rPr lang="en-US" sz="1000" dirty="0">
                          <a:effectLst/>
                        </a:rPr>
                        <a:t>Totals may not sum to 100 due to rounding errors. Percentages use base-year (EICV4) sampling weights.</a:t>
                      </a: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74" marR="68574" marT="0" marB="0" anchor="ctr"/>
                </a:tc>
                <a:tc hMerge="1">
                  <a:txBody>
                    <a:bodyPr/>
                    <a:lstStyle/>
                    <a:p>
                      <a:pPr marL="0" marR="0">
                        <a:spcBef>
                          <a:spcPts val="0"/>
                        </a:spcBef>
                        <a:spcAft>
                          <a:spcPts val="0"/>
                        </a:spcAft>
                      </a:pP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r">
                        <a:spcBef>
                          <a:spcPts val="0"/>
                        </a:spcBef>
                        <a:spcAft>
                          <a:spcPts val="0"/>
                        </a:spcAft>
                        <a:tabLst>
                          <a:tab pos="457835" algn="dec"/>
                        </a:tabLst>
                      </a:pP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r">
                        <a:spcBef>
                          <a:spcPts val="0"/>
                        </a:spcBef>
                        <a:spcAft>
                          <a:spcPts val="0"/>
                        </a:spcAft>
                        <a:tabLst>
                          <a:tab pos="457835" algn="dec"/>
                        </a:tabLst>
                      </a:pP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r">
                        <a:spcBef>
                          <a:spcPts val="0"/>
                        </a:spcBef>
                        <a:spcAft>
                          <a:spcPts val="0"/>
                        </a:spcAft>
                        <a:tabLst>
                          <a:tab pos="457835" algn="dec"/>
                        </a:tabLst>
                      </a:pPr>
                      <a:endParaRPr lang="en-US" sz="1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5793472"/>
                  </a:ext>
                </a:extLst>
              </a:tr>
            </a:tbl>
          </a:graphicData>
        </a:graphic>
      </p:graphicFrame>
      <p:sp>
        <p:nvSpPr>
          <p:cNvPr id="46119" name="Date Placeholder 3">
            <a:extLst>
              <a:ext uri="{FF2B5EF4-FFF2-40B4-BE49-F238E27FC236}">
                <a16:creationId xmlns:a16="http://schemas.microsoft.com/office/drawing/2014/main" id="{636FC20A-DFDB-4A3A-95B4-755DE613C389}"/>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F5D8F7E1-55B8-40DE-AA78-61E1B9304937}"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46120" name="Footer Placeholder 4">
            <a:extLst>
              <a:ext uri="{FF2B5EF4-FFF2-40B4-BE49-F238E27FC236}">
                <a16:creationId xmlns:a16="http://schemas.microsoft.com/office/drawing/2014/main" id="{99527B8C-4591-4731-ADC0-5087C8C7EACF}"/>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46121" name="Slide Number Placeholder 5">
            <a:extLst>
              <a:ext uri="{FF2B5EF4-FFF2-40B4-BE49-F238E27FC236}">
                <a16:creationId xmlns:a16="http://schemas.microsoft.com/office/drawing/2014/main" id="{AC3F8824-4D2D-4BC1-BAD1-E4F30C12714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9C335BA8-E2E1-4AE7-8513-B98CF8FB632B}" type="slidenum">
              <a:rPr lang="en-US" altLang="en-US" sz="1200" smtClean="0">
                <a:latin typeface="Verdana" panose="020B0604030504040204" pitchFamily="34" charset="0"/>
              </a:rPr>
              <a:pPr>
                <a:spcBef>
                  <a:spcPct val="0"/>
                </a:spcBef>
                <a:buClrTx/>
                <a:buSzTx/>
                <a:buFontTx/>
                <a:buNone/>
              </a:pPr>
              <a:t>10</a:t>
            </a:fld>
            <a:endParaRPr lang="en-US" altLang="en-US" sz="1200">
              <a:latin typeface="Verdana" panose="020B0604030504040204" pitchFamily="34" charset="0"/>
            </a:endParaRPr>
          </a:p>
        </p:txBody>
      </p:sp>
      <p:pic>
        <p:nvPicPr>
          <p:cNvPr id="46122" name="Picture 7">
            <a:extLst>
              <a:ext uri="{FF2B5EF4-FFF2-40B4-BE49-F238E27FC236}">
                <a16:creationId xmlns:a16="http://schemas.microsoft.com/office/drawing/2014/main" id="{FD191221-CBC2-41AB-A834-1EDD58496A5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954213"/>
            <a:ext cx="10415587" cy="407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123" name="TextBox 8">
            <a:extLst>
              <a:ext uri="{FF2B5EF4-FFF2-40B4-BE49-F238E27FC236}">
                <a16:creationId xmlns:a16="http://schemas.microsoft.com/office/drawing/2014/main" id="{75E62F26-15C9-4082-A593-30F75330DA0B}"/>
              </a:ext>
            </a:extLst>
          </p:cNvPr>
          <p:cNvSpPr txBox="1">
            <a:spLocks noChangeArrowheads="1"/>
          </p:cNvSpPr>
          <p:nvPr/>
        </p:nvSpPr>
        <p:spPr bwMode="auto">
          <a:xfrm>
            <a:off x="1370013" y="4495800"/>
            <a:ext cx="64023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 typeface="Wingdings" panose="05000000000000000000" pitchFamily="2" charset="2"/>
              <a:buChar char="Ø"/>
            </a:pPr>
            <a:r>
              <a:rPr lang="en-US" altLang="en-US" sz="1600" dirty="0">
                <a:latin typeface="Verdana" panose="020B0604030504040204" pitchFamily="34" charset="0"/>
              </a:rPr>
              <a:t>Half were not poor in 2013/14 or 2016/17</a:t>
            </a:r>
          </a:p>
          <a:p>
            <a:pPr>
              <a:spcBef>
                <a:spcPct val="0"/>
              </a:spcBef>
              <a:buClrTx/>
              <a:buSzTx/>
              <a:buFont typeface="Wingdings" panose="05000000000000000000" pitchFamily="2" charset="2"/>
              <a:buChar char="Ø"/>
            </a:pPr>
            <a:r>
              <a:rPr lang="en-US" altLang="en-US" sz="1600" dirty="0">
                <a:latin typeface="Verdana" panose="020B0604030504040204" pitchFamily="34" charset="0"/>
              </a:rPr>
              <a:t>A quarter were poor in both years</a:t>
            </a:r>
          </a:p>
          <a:p>
            <a:pPr>
              <a:spcBef>
                <a:spcPct val="0"/>
              </a:spcBef>
              <a:buClrTx/>
              <a:buSzTx/>
              <a:buFont typeface="Wingdings" panose="05000000000000000000" pitchFamily="2" charset="2"/>
              <a:buChar char="Ø"/>
            </a:pPr>
            <a:r>
              <a:rPr lang="en-US" altLang="en-US" sz="1600" dirty="0">
                <a:latin typeface="Verdana" panose="020B0604030504040204" pitchFamily="34" charset="0"/>
              </a:rPr>
              <a:t>A quarter were poor in one year, not both</a:t>
            </a:r>
          </a:p>
          <a:p>
            <a:pPr>
              <a:spcBef>
                <a:spcPct val="0"/>
              </a:spcBef>
              <a:buClrTx/>
              <a:buSzTx/>
              <a:buFont typeface="Wingdings" panose="05000000000000000000" pitchFamily="2" charset="2"/>
              <a:buChar char="Ø"/>
            </a:pPr>
            <a:endParaRPr lang="en-US" altLang="en-US" sz="1600" dirty="0">
              <a:latin typeface="Verdana" panose="020B0604030504040204" pitchFamily="34" charset="0"/>
            </a:endParaRPr>
          </a:p>
          <a:p>
            <a:pPr>
              <a:spcBef>
                <a:spcPct val="0"/>
              </a:spcBef>
              <a:buClrTx/>
              <a:buSzTx/>
              <a:buFont typeface="Wingdings" panose="05000000000000000000" pitchFamily="2" charset="2"/>
              <a:buChar char="Ø"/>
            </a:pPr>
            <a:r>
              <a:rPr lang="en-US" altLang="en-US" sz="1600" dirty="0">
                <a:latin typeface="Verdana" panose="020B0604030504040204" pitchFamily="34" charset="0"/>
              </a:rPr>
              <a:t>Based on panel dataset (surveyed in both years)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9340D36E-DAE0-4C50-862B-66DF7C56A219}"/>
              </a:ext>
            </a:extLst>
          </p:cNvPr>
          <p:cNvSpPr>
            <a:spLocks noGrp="1" noChangeArrowheads="1"/>
          </p:cNvSpPr>
          <p:nvPr>
            <p:ph type="title"/>
          </p:nvPr>
        </p:nvSpPr>
        <p:spPr/>
        <p:txBody>
          <a:bodyPr/>
          <a:lstStyle/>
          <a:p>
            <a:r>
              <a:rPr lang="en-US" altLang="en-US"/>
              <a:t>Movement into/out of poverty</a:t>
            </a:r>
            <a:br>
              <a:rPr lang="en-US" altLang="en-US"/>
            </a:br>
            <a:r>
              <a:rPr lang="en-US" altLang="en-US" sz="2400"/>
              <a:t>2010/11 to 2013/14 to 2016/17</a:t>
            </a:r>
            <a:endParaRPr lang="en-US" altLang="en-US"/>
          </a:p>
        </p:txBody>
      </p:sp>
      <p:pic>
        <p:nvPicPr>
          <p:cNvPr id="48131" name="Content Placeholder 6">
            <a:extLst>
              <a:ext uri="{FF2B5EF4-FFF2-40B4-BE49-F238E27FC236}">
                <a16:creationId xmlns:a16="http://schemas.microsoft.com/office/drawing/2014/main" id="{F0682580-3E01-43EF-9BEC-81DE270C409F}"/>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667000" y="1593850"/>
            <a:ext cx="3810000" cy="2324100"/>
          </a:xfrm>
        </p:spPr>
      </p:pic>
      <p:sp>
        <p:nvSpPr>
          <p:cNvPr id="48132" name="Date Placeholder 3">
            <a:extLst>
              <a:ext uri="{FF2B5EF4-FFF2-40B4-BE49-F238E27FC236}">
                <a16:creationId xmlns:a16="http://schemas.microsoft.com/office/drawing/2014/main" id="{28DFF64B-0553-4D19-BC39-BA98CA6B57A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6070AACB-53B4-408D-AEFD-7596AF481583}"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48133" name="Footer Placeholder 4">
            <a:extLst>
              <a:ext uri="{FF2B5EF4-FFF2-40B4-BE49-F238E27FC236}">
                <a16:creationId xmlns:a16="http://schemas.microsoft.com/office/drawing/2014/main" id="{37C86FB0-38EB-4D35-AEF1-77CE7C7D2247}"/>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48134" name="Slide Number Placeholder 5">
            <a:extLst>
              <a:ext uri="{FF2B5EF4-FFF2-40B4-BE49-F238E27FC236}">
                <a16:creationId xmlns:a16="http://schemas.microsoft.com/office/drawing/2014/main" id="{5D784289-DA0E-4970-BF35-2B8E77A709B0}"/>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0212D60D-5DB5-4B62-90AF-B7B3E8DC8BD4}" type="slidenum">
              <a:rPr lang="en-US" altLang="en-US" sz="1200" smtClean="0">
                <a:latin typeface="Verdana" panose="020B0604030504040204" pitchFamily="34" charset="0"/>
              </a:rPr>
              <a:pPr>
                <a:spcBef>
                  <a:spcPct val="0"/>
                </a:spcBef>
                <a:buClrTx/>
                <a:buSzTx/>
                <a:buFontTx/>
                <a:buNone/>
              </a:pPr>
              <a:t>11</a:t>
            </a:fld>
            <a:endParaRPr lang="en-US" altLang="en-US" sz="1200">
              <a:latin typeface="Verdana" panose="020B0604030504040204" pitchFamily="34" charset="0"/>
            </a:endParaRPr>
          </a:p>
        </p:txBody>
      </p:sp>
      <p:pic>
        <p:nvPicPr>
          <p:cNvPr id="48135" name="Picture 7">
            <a:extLst>
              <a:ext uri="{FF2B5EF4-FFF2-40B4-BE49-F238E27FC236}">
                <a16:creationId xmlns:a16="http://schemas.microsoft.com/office/drawing/2014/main" id="{E7BC7B31-CC53-435C-BE38-F2CEAC3FD29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3775075"/>
            <a:ext cx="3733800" cy="247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09A9D-92D0-4F7B-AA35-99D8A2CA98FE}"/>
              </a:ext>
            </a:extLst>
          </p:cNvPr>
          <p:cNvSpPr>
            <a:spLocks noGrp="1"/>
          </p:cNvSpPr>
          <p:nvPr>
            <p:ph type="title"/>
          </p:nvPr>
        </p:nvSpPr>
        <p:spPr/>
        <p:txBody>
          <a:bodyPr/>
          <a:lstStyle/>
          <a:p>
            <a:r>
              <a:rPr lang="en-US" dirty="0"/>
              <a:t>Very poor, poor, not poor</a:t>
            </a:r>
          </a:p>
        </p:txBody>
      </p:sp>
      <p:graphicFrame>
        <p:nvGraphicFramePr>
          <p:cNvPr id="7" name="Content Placeholder 6">
            <a:extLst>
              <a:ext uri="{FF2B5EF4-FFF2-40B4-BE49-F238E27FC236}">
                <a16:creationId xmlns:a16="http://schemas.microsoft.com/office/drawing/2014/main" id="{ECDCFC0E-469B-408F-A437-13937D4E8D6E}"/>
              </a:ext>
            </a:extLst>
          </p:cNvPr>
          <p:cNvGraphicFramePr>
            <a:graphicFrameLocks noGrp="1"/>
          </p:cNvGraphicFramePr>
          <p:nvPr>
            <p:ph idx="1"/>
            <p:extLst>
              <p:ext uri="{D42A27DB-BD31-4B8C-83A1-F6EECF244321}">
                <p14:modId xmlns:p14="http://schemas.microsoft.com/office/powerpoint/2010/main" val="1280547294"/>
              </p:ext>
            </p:extLst>
          </p:nvPr>
        </p:nvGraphicFramePr>
        <p:xfrm>
          <a:off x="457201" y="3124200"/>
          <a:ext cx="8226426" cy="1309052"/>
        </p:xfrm>
        <a:graphic>
          <a:graphicData uri="http://schemas.openxmlformats.org/drawingml/2006/table">
            <a:tbl>
              <a:tblPr firstRow="1" firstCol="1" bandRow="1">
                <a:tableStyleId>{3B4B98B0-60AC-42C2-AFA5-B58CD77FA1E5}</a:tableStyleId>
              </a:tblPr>
              <a:tblGrid>
                <a:gridCol w="2770660">
                  <a:extLst>
                    <a:ext uri="{9D8B030D-6E8A-4147-A177-3AD203B41FA5}">
                      <a16:colId xmlns:a16="http://schemas.microsoft.com/office/drawing/2014/main" val="2288246451"/>
                    </a:ext>
                  </a:extLst>
                </a:gridCol>
                <a:gridCol w="1530115">
                  <a:extLst>
                    <a:ext uri="{9D8B030D-6E8A-4147-A177-3AD203B41FA5}">
                      <a16:colId xmlns:a16="http://schemas.microsoft.com/office/drawing/2014/main" val="1957396836"/>
                    </a:ext>
                  </a:extLst>
                </a:gridCol>
                <a:gridCol w="1607444">
                  <a:extLst>
                    <a:ext uri="{9D8B030D-6E8A-4147-A177-3AD203B41FA5}">
                      <a16:colId xmlns:a16="http://schemas.microsoft.com/office/drawing/2014/main" val="405385735"/>
                    </a:ext>
                  </a:extLst>
                </a:gridCol>
                <a:gridCol w="1377104">
                  <a:extLst>
                    <a:ext uri="{9D8B030D-6E8A-4147-A177-3AD203B41FA5}">
                      <a16:colId xmlns:a16="http://schemas.microsoft.com/office/drawing/2014/main" val="4243745853"/>
                    </a:ext>
                  </a:extLst>
                </a:gridCol>
                <a:gridCol w="941103">
                  <a:extLst>
                    <a:ext uri="{9D8B030D-6E8A-4147-A177-3AD203B41FA5}">
                      <a16:colId xmlns:a16="http://schemas.microsoft.com/office/drawing/2014/main" val="1045206288"/>
                    </a:ext>
                  </a:extLst>
                </a:gridCol>
              </a:tblGrid>
              <a:tr h="399988">
                <a:tc>
                  <a:txBody>
                    <a:bodyPr/>
                    <a:lstStyle/>
                    <a:p>
                      <a:pPr marL="0" marR="0" algn="l">
                        <a:spcBef>
                          <a:spcPts val="0"/>
                        </a:spcBef>
                        <a:spcAft>
                          <a:spcPts val="0"/>
                        </a:spcAft>
                      </a:pPr>
                      <a:r>
                        <a:rPr lang="en-US" sz="1100" dirty="0">
                          <a:effectLst/>
                        </a:rPr>
                        <a:t>Poverty Status</a:t>
                      </a:r>
                      <a:endParaRPr lang="en-US" sz="11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Extreme  poor in 2016/17</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Moderate poor in 2016/17</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Non poor in 2016/17</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Total</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89639207"/>
                  </a:ext>
                </a:extLst>
              </a:tr>
              <a:tr h="227266">
                <a:tc>
                  <a:txBody>
                    <a:bodyPr/>
                    <a:lstStyle/>
                    <a:p>
                      <a:pPr marL="0" marR="0" algn="l">
                        <a:spcBef>
                          <a:spcPts val="0"/>
                        </a:spcBef>
                        <a:spcAft>
                          <a:spcPts val="0"/>
                        </a:spcAft>
                      </a:pPr>
                      <a:r>
                        <a:rPr lang="en-US" sz="1100" dirty="0">
                          <a:effectLst/>
                        </a:rPr>
                        <a:t>Extreme poor in 2013/14</a:t>
                      </a:r>
                      <a:endParaRPr lang="en-US" sz="11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8.2</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3.2</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4.0</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15.3</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51141251"/>
                  </a:ext>
                </a:extLst>
              </a:tr>
              <a:tr h="227266">
                <a:tc>
                  <a:txBody>
                    <a:bodyPr/>
                    <a:lstStyle/>
                    <a:p>
                      <a:pPr marL="0" marR="0" algn="l">
                        <a:spcBef>
                          <a:spcPts val="0"/>
                        </a:spcBef>
                        <a:spcAft>
                          <a:spcPts val="0"/>
                        </a:spcAft>
                      </a:pPr>
                      <a:r>
                        <a:rPr lang="en-US" sz="1100" dirty="0">
                          <a:effectLst/>
                        </a:rPr>
                        <a:t>Moderately poor in 2013/14</a:t>
                      </a:r>
                      <a:endParaRPr lang="en-US" sz="11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4.0</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9.3</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9.5</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22.8</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296614215"/>
                  </a:ext>
                </a:extLst>
              </a:tr>
              <a:tr h="227266">
                <a:tc>
                  <a:txBody>
                    <a:bodyPr/>
                    <a:lstStyle/>
                    <a:p>
                      <a:pPr marL="0" marR="0" algn="l">
                        <a:spcBef>
                          <a:spcPts val="0"/>
                        </a:spcBef>
                        <a:spcAft>
                          <a:spcPts val="0"/>
                        </a:spcAft>
                      </a:pPr>
                      <a:r>
                        <a:rPr lang="en-US" sz="1100">
                          <a:effectLst/>
                        </a:rPr>
                        <a:t>Non poor in 2013/14</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2.5</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9.2</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50.2</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a:effectLst/>
                        </a:rPr>
                        <a:t>61.9</a:t>
                      </a:r>
                      <a:endParaRPr lang="en-US" sz="110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127155280"/>
                  </a:ext>
                </a:extLst>
              </a:tr>
              <a:tr h="227266">
                <a:tc>
                  <a:txBody>
                    <a:bodyPr/>
                    <a:lstStyle/>
                    <a:p>
                      <a:pPr marL="0" marR="0" algn="l">
                        <a:spcBef>
                          <a:spcPts val="0"/>
                        </a:spcBef>
                        <a:spcAft>
                          <a:spcPts val="0"/>
                        </a:spcAft>
                      </a:pPr>
                      <a:r>
                        <a:rPr lang="en-US" sz="1100" b="1" dirty="0">
                          <a:effectLst/>
                        </a:rPr>
                        <a:t>Total</a:t>
                      </a:r>
                      <a:endParaRPr lang="en-US" sz="11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dirty="0">
                          <a:effectLst/>
                        </a:rPr>
                        <a:t>14.7</a:t>
                      </a:r>
                      <a:endParaRPr lang="en-US" sz="11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dirty="0">
                          <a:effectLst/>
                        </a:rPr>
                        <a:t>21.7</a:t>
                      </a:r>
                      <a:endParaRPr lang="en-US" sz="11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dirty="0">
                          <a:effectLst/>
                        </a:rPr>
                        <a:t>63.6</a:t>
                      </a:r>
                      <a:endParaRPr lang="en-US" sz="11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100" b="1" dirty="0">
                          <a:effectLst/>
                        </a:rPr>
                        <a:t>100</a:t>
                      </a:r>
                      <a:endParaRPr lang="en-US" sz="1100" b="1"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081317746"/>
                  </a:ext>
                </a:extLst>
              </a:tr>
            </a:tbl>
          </a:graphicData>
        </a:graphic>
      </p:graphicFrame>
      <p:sp>
        <p:nvSpPr>
          <p:cNvPr id="4" name="Date Placeholder 3">
            <a:extLst>
              <a:ext uri="{FF2B5EF4-FFF2-40B4-BE49-F238E27FC236}">
                <a16:creationId xmlns:a16="http://schemas.microsoft.com/office/drawing/2014/main" id="{D4B542BC-F04E-40A5-9D2D-B1EEB67CF2A2}"/>
              </a:ext>
            </a:extLst>
          </p:cNvPr>
          <p:cNvSpPr>
            <a:spLocks noGrp="1"/>
          </p:cNvSpPr>
          <p:nvPr>
            <p:ph type="dt" sz="half" idx="10"/>
          </p:nvPr>
        </p:nvSpPr>
        <p:spPr/>
        <p:txBody>
          <a:bodyPr/>
          <a:lstStyle/>
          <a:p>
            <a:pPr>
              <a:defRPr/>
            </a:pPr>
            <a:fld id="{85892DD0-1E7E-4C9C-96AD-F26112C71EC8}" type="datetime4">
              <a:rPr lang="en-US" smtClean="0"/>
              <a:pPr>
                <a:defRPr/>
              </a:pPr>
              <a:t>September 17, 2020</a:t>
            </a:fld>
            <a:endParaRPr lang="en-US" dirty="0"/>
          </a:p>
        </p:txBody>
      </p:sp>
      <p:sp>
        <p:nvSpPr>
          <p:cNvPr id="5" name="Footer Placeholder 4">
            <a:extLst>
              <a:ext uri="{FF2B5EF4-FFF2-40B4-BE49-F238E27FC236}">
                <a16:creationId xmlns:a16="http://schemas.microsoft.com/office/drawing/2014/main" id="{6278A62C-69C0-4BD5-ADCB-7363CEB3DECD}"/>
              </a:ext>
            </a:extLst>
          </p:cNvPr>
          <p:cNvSpPr>
            <a:spLocks noGrp="1"/>
          </p:cNvSpPr>
          <p:nvPr>
            <p:ph type="ftr" sz="quarter" idx="11"/>
          </p:nvPr>
        </p:nvSpPr>
        <p:spPr/>
        <p:txBody>
          <a:bodyPr/>
          <a:lstStyle/>
          <a:p>
            <a:pPr>
              <a:defRPr/>
            </a:pPr>
            <a:r>
              <a:rPr lang="en-US"/>
              <a:t>National Institute of Statistics of Rwanda</a:t>
            </a:r>
          </a:p>
        </p:txBody>
      </p:sp>
      <p:sp>
        <p:nvSpPr>
          <p:cNvPr id="6" name="Slide Number Placeholder 5">
            <a:extLst>
              <a:ext uri="{FF2B5EF4-FFF2-40B4-BE49-F238E27FC236}">
                <a16:creationId xmlns:a16="http://schemas.microsoft.com/office/drawing/2014/main" id="{D934760B-4AB9-41BC-9C93-D25D96022B96}"/>
              </a:ext>
            </a:extLst>
          </p:cNvPr>
          <p:cNvSpPr>
            <a:spLocks noGrp="1"/>
          </p:cNvSpPr>
          <p:nvPr>
            <p:ph type="sldNum" sz="quarter" idx="12"/>
          </p:nvPr>
        </p:nvSpPr>
        <p:spPr/>
        <p:txBody>
          <a:bodyPr/>
          <a:lstStyle/>
          <a:p>
            <a:pPr>
              <a:defRPr/>
            </a:pPr>
            <a:fld id="{9396BC8A-A949-46AE-8682-C3D34B2959BC}" type="slidenum">
              <a:rPr lang="en-US" altLang="en-US" smtClean="0"/>
              <a:pPr>
                <a:defRPr/>
              </a:pPr>
              <a:t>12</a:t>
            </a:fld>
            <a:endParaRPr lang="en-US" altLang="en-US" dirty="0"/>
          </a:p>
        </p:txBody>
      </p:sp>
      <p:sp>
        <p:nvSpPr>
          <p:cNvPr id="8" name="Oval 7">
            <a:extLst>
              <a:ext uri="{FF2B5EF4-FFF2-40B4-BE49-F238E27FC236}">
                <a16:creationId xmlns:a16="http://schemas.microsoft.com/office/drawing/2014/main" id="{8E7809E0-97DE-46C7-93E0-890E46082447}"/>
              </a:ext>
            </a:extLst>
          </p:cNvPr>
          <p:cNvSpPr/>
          <p:nvPr/>
        </p:nvSpPr>
        <p:spPr>
          <a:xfrm>
            <a:off x="3581400" y="3429000"/>
            <a:ext cx="2438400" cy="685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1079310C-A3F1-4C1D-A733-B11AC6BF3EE2}"/>
              </a:ext>
            </a:extLst>
          </p:cNvPr>
          <p:cNvCxnSpPr/>
          <p:nvPr/>
        </p:nvCxnSpPr>
        <p:spPr>
          <a:xfrm flipH="1">
            <a:off x="4800600" y="2667000"/>
            <a:ext cx="304800" cy="762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2F739686-8E41-4178-AC39-40FACA13ECF4}"/>
              </a:ext>
            </a:extLst>
          </p:cNvPr>
          <p:cNvSpPr txBox="1"/>
          <p:nvPr/>
        </p:nvSpPr>
        <p:spPr>
          <a:xfrm>
            <a:off x="4572000" y="2286000"/>
            <a:ext cx="990600" cy="369332"/>
          </a:xfrm>
          <a:prstGeom prst="rect">
            <a:avLst/>
          </a:prstGeom>
          <a:noFill/>
        </p:spPr>
        <p:txBody>
          <a:bodyPr wrap="square" rtlCol="0">
            <a:spAutoFit/>
          </a:bodyPr>
          <a:lstStyle/>
          <a:p>
            <a:r>
              <a:rPr lang="en-US" dirty="0"/>
              <a:t>“poor”</a:t>
            </a:r>
          </a:p>
        </p:txBody>
      </p:sp>
    </p:spTree>
    <p:extLst>
      <p:ext uri="{BB962C8B-B14F-4D97-AF65-F5344CB8AC3E}">
        <p14:creationId xmlns:p14="http://schemas.microsoft.com/office/powerpoint/2010/main" val="978231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C9E5AA10-C05C-41FD-9F2B-D132DF74E00D}"/>
              </a:ext>
            </a:extLst>
          </p:cNvPr>
          <p:cNvSpPr>
            <a:spLocks noGrp="1" noChangeArrowheads="1"/>
          </p:cNvSpPr>
          <p:nvPr>
            <p:ph type="title"/>
          </p:nvPr>
        </p:nvSpPr>
        <p:spPr/>
        <p:txBody>
          <a:bodyPr/>
          <a:lstStyle/>
          <a:p>
            <a:r>
              <a:rPr lang="en-US" altLang="en-US"/>
              <a:t>Persistent vs. transitory poverty</a:t>
            </a:r>
          </a:p>
        </p:txBody>
      </p:sp>
      <p:graphicFrame>
        <p:nvGraphicFramePr>
          <p:cNvPr id="7" name="Content Placeholder 6">
            <a:extLst>
              <a:ext uri="{FF2B5EF4-FFF2-40B4-BE49-F238E27FC236}">
                <a16:creationId xmlns:a16="http://schemas.microsoft.com/office/drawing/2014/main" id="{65F3E0E8-3FBE-4FAC-924E-3B2CB8BEC21B}"/>
              </a:ext>
            </a:extLst>
          </p:cNvPr>
          <p:cNvGraphicFramePr>
            <a:graphicFrameLocks noGrp="1"/>
          </p:cNvGraphicFramePr>
          <p:nvPr>
            <p:ph idx="1"/>
          </p:nvPr>
        </p:nvGraphicFramePr>
        <p:xfrm>
          <a:off x="1219200" y="2079625"/>
          <a:ext cx="7313612" cy="2987671"/>
        </p:xfrm>
        <a:graphic>
          <a:graphicData uri="http://schemas.openxmlformats.org/drawingml/2006/table">
            <a:tbl>
              <a:tblPr firstRow="1" firstCol="1" bandRow="1">
                <a:tableStyleId>{BC89EF96-8CEA-46FF-86C4-4CE0E7609802}</a:tableStyleId>
              </a:tblPr>
              <a:tblGrid>
                <a:gridCol w="2023592">
                  <a:extLst>
                    <a:ext uri="{9D8B030D-6E8A-4147-A177-3AD203B41FA5}">
                      <a16:colId xmlns:a16="http://schemas.microsoft.com/office/drawing/2014/main" val="1039683935"/>
                    </a:ext>
                  </a:extLst>
                </a:gridCol>
                <a:gridCol w="1322505">
                  <a:extLst>
                    <a:ext uri="{9D8B030D-6E8A-4147-A177-3AD203B41FA5}">
                      <a16:colId xmlns:a16="http://schemas.microsoft.com/office/drawing/2014/main" val="4266007769"/>
                    </a:ext>
                  </a:extLst>
                </a:gridCol>
                <a:gridCol w="1322505">
                  <a:extLst>
                    <a:ext uri="{9D8B030D-6E8A-4147-A177-3AD203B41FA5}">
                      <a16:colId xmlns:a16="http://schemas.microsoft.com/office/drawing/2014/main" val="1319692667"/>
                    </a:ext>
                  </a:extLst>
                </a:gridCol>
                <a:gridCol w="1322505">
                  <a:extLst>
                    <a:ext uri="{9D8B030D-6E8A-4147-A177-3AD203B41FA5}">
                      <a16:colId xmlns:a16="http://schemas.microsoft.com/office/drawing/2014/main" val="2285418002"/>
                    </a:ext>
                  </a:extLst>
                </a:gridCol>
                <a:gridCol w="1322505">
                  <a:extLst>
                    <a:ext uri="{9D8B030D-6E8A-4147-A177-3AD203B41FA5}">
                      <a16:colId xmlns:a16="http://schemas.microsoft.com/office/drawing/2014/main" val="1330085185"/>
                    </a:ext>
                  </a:extLst>
                </a:gridCol>
              </a:tblGrid>
              <a:tr h="213405">
                <a:tc rowSpan="2">
                  <a:txBody>
                    <a:bodyPr/>
                    <a:lstStyle/>
                    <a:p>
                      <a:pPr marL="0" marR="0" algn="l">
                        <a:spcBef>
                          <a:spcPts val="0"/>
                        </a:spcBef>
                        <a:spcAft>
                          <a:spcPts val="0"/>
                        </a:spcAft>
                      </a:pPr>
                      <a:r>
                        <a:rPr lang="en-US" sz="1400" dirty="0">
                          <a:effectLst/>
                        </a:rPr>
                        <a:t> </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marL="0" marR="0" algn="ctr">
                        <a:spcBef>
                          <a:spcPts val="0"/>
                        </a:spcBef>
                        <a:spcAft>
                          <a:spcPts val="0"/>
                        </a:spcAft>
                      </a:pPr>
                      <a:r>
                        <a:rPr lang="en-US" sz="1400" dirty="0">
                          <a:effectLst/>
                        </a:rPr>
                        <a:t>Chronically poor</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rowSpan="2">
                  <a:txBody>
                    <a:bodyPr/>
                    <a:lstStyle/>
                    <a:p>
                      <a:pPr marL="0" marR="0" algn="ctr">
                        <a:spcBef>
                          <a:spcPts val="0"/>
                        </a:spcBef>
                        <a:spcAft>
                          <a:spcPts val="0"/>
                        </a:spcAft>
                      </a:pPr>
                      <a:r>
                        <a:rPr lang="en-US" sz="1400" dirty="0">
                          <a:effectLst/>
                        </a:rPr>
                        <a:t>Transient but not chronic</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rowSpan="2">
                  <a:txBody>
                    <a:bodyPr/>
                    <a:lstStyle/>
                    <a:p>
                      <a:pPr marL="0" marR="0" algn="ctr">
                        <a:spcBef>
                          <a:spcPts val="0"/>
                        </a:spcBef>
                        <a:spcAft>
                          <a:spcPts val="0"/>
                        </a:spcAft>
                      </a:pPr>
                      <a:r>
                        <a:rPr lang="en-US" sz="1400" dirty="0">
                          <a:effectLst/>
                        </a:rPr>
                        <a:t>Never poor</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20989863"/>
                  </a:ext>
                </a:extLst>
              </a:tr>
              <a:tr h="426811">
                <a:tc vMerge="1">
                  <a:txBody>
                    <a:bodyPr/>
                    <a:lstStyle/>
                    <a:p>
                      <a:endParaRPr lang="en-US"/>
                    </a:p>
                  </a:txBody>
                  <a:tcPr/>
                </a:tc>
                <a:tc>
                  <a:txBody>
                    <a:bodyPr/>
                    <a:lstStyle/>
                    <a:p>
                      <a:pPr marL="0" marR="0" algn="ctr">
                        <a:spcBef>
                          <a:spcPts val="0"/>
                        </a:spcBef>
                        <a:spcAft>
                          <a:spcPts val="0"/>
                        </a:spcAft>
                      </a:pPr>
                      <a:r>
                        <a:rPr lang="en-US" sz="1400" dirty="0">
                          <a:effectLst/>
                        </a:rPr>
                        <a:t>Persistent</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Transient but chronic</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869163990"/>
                  </a:ext>
                </a:extLst>
              </a:tr>
              <a:tr h="213405">
                <a:tc>
                  <a:txBody>
                    <a:bodyPr/>
                    <a:lstStyle/>
                    <a:p>
                      <a:pPr marL="0" marR="0" algn="l">
                        <a:spcBef>
                          <a:spcPts val="0"/>
                        </a:spcBef>
                        <a:spcAft>
                          <a:spcPts val="0"/>
                        </a:spcAft>
                      </a:pPr>
                      <a:r>
                        <a:rPr lang="en-US" sz="1400" dirty="0">
                          <a:effectLst/>
                        </a:rPr>
                        <a:t> </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gridSpan="4">
                  <a:txBody>
                    <a:bodyPr/>
                    <a:lstStyle/>
                    <a:p>
                      <a:pPr marL="0" marR="0" algn="ctr">
                        <a:spcBef>
                          <a:spcPts val="0"/>
                        </a:spcBef>
                        <a:spcAft>
                          <a:spcPts val="0"/>
                        </a:spcAft>
                      </a:pPr>
                      <a:r>
                        <a:rPr lang="en-US" sz="1400" dirty="0">
                          <a:effectLst/>
                        </a:rPr>
                        <a:t>Row %</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4596435"/>
                  </a:ext>
                </a:extLst>
              </a:tr>
              <a:tr h="213405">
                <a:tc>
                  <a:txBody>
                    <a:bodyPr/>
                    <a:lstStyle/>
                    <a:p>
                      <a:pPr marL="0" marR="0" algn="l">
                        <a:spcBef>
                          <a:spcPts val="0"/>
                        </a:spcBef>
                        <a:spcAft>
                          <a:spcPts val="0"/>
                        </a:spcAft>
                      </a:pPr>
                      <a:r>
                        <a:rPr lang="en-US" sz="1400" dirty="0">
                          <a:effectLst/>
                        </a:rPr>
                        <a:t>Rwanda</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19.2</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15.0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27.8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38.1</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14239911"/>
                  </a:ext>
                </a:extLst>
              </a:tr>
              <a:tr h="213405">
                <a:tc>
                  <a:txBody>
                    <a:bodyPr/>
                    <a:lstStyle/>
                    <a:p>
                      <a:pPr marL="0" marR="0" algn="l">
                        <a:spcBef>
                          <a:spcPts val="0"/>
                        </a:spcBef>
                        <a:spcAft>
                          <a:spcPts val="0"/>
                        </a:spcAft>
                      </a:pPr>
                      <a:r>
                        <a:rPr lang="en-US" sz="1400" dirty="0">
                          <a:effectLst/>
                        </a:rPr>
                        <a:t>Urban/rural</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52872151"/>
                  </a:ext>
                </a:extLst>
              </a:tr>
              <a:tr h="213405">
                <a:tc>
                  <a:txBody>
                    <a:bodyPr/>
                    <a:lstStyle/>
                    <a:p>
                      <a:pPr marL="0" marR="0" algn="l">
                        <a:spcBef>
                          <a:spcPts val="0"/>
                        </a:spcBef>
                        <a:spcAft>
                          <a:spcPts val="0"/>
                        </a:spcAft>
                      </a:pPr>
                      <a:r>
                        <a:rPr lang="en-US" sz="1400" dirty="0">
                          <a:effectLst/>
                        </a:rPr>
                        <a:t>Urban</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9.0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7.8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22.4</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60.9</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163579969"/>
                  </a:ext>
                </a:extLst>
              </a:tr>
              <a:tr h="213405">
                <a:tc>
                  <a:txBody>
                    <a:bodyPr/>
                    <a:lstStyle/>
                    <a:p>
                      <a:pPr marL="0" marR="0" algn="l">
                        <a:spcBef>
                          <a:spcPts val="0"/>
                        </a:spcBef>
                        <a:spcAft>
                          <a:spcPts val="0"/>
                        </a:spcAft>
                      </a:pPr>
                      <a:r>
                        <a:rPr lang="en-US" sz="1400" dirty="0">
                          <a:effectLst/>
                        </a:rPr>
                        <a:t>Rural</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21.9</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17.0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29.2</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32.0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942378712"/>
                  </a:ext>
                </a:extLst>
              </a:tr>
              <a:tr h="213405">
                <a:tc>
                  <a:txBody>
                    <a:bodyPr/>
                    <a:lstStyle/>
                    <a:p>
                      <a:pPr marL="0" marR="0" algn="l">
                        <a:spcBef>
                          <a:spcPts val="0"/>
                        </a:spcBef>
                        <a:spcAft>
                          <a:spcPts val="0"/>
                        </a:spcAft>
                      </a:pPr>
                      <a:r>
                        <a:rPr lang="en-US" sz="1400" dirty="0">
                          <a:effectLst/>
                        </a:rPr>
                        <a:t>Provinces</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just"/>
                      <a:endParaRPr lang="en-US" sz="1400" dirty="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9921556"/>
                  </a:ext>
                </a:extLst>
              </a:tr>
              <a:tr h="213405">
                <a:tc>
                  <a:txBody>
                    <a:bodyPr/>
                    <a:lstStyle/>
                    <a:p>
                      <a:pPr marL="0" marR="0" algn="l">
                        <a:spcBef>
                          <a:spcPts val="0"/>
                        </a:spcBef>
                        <a:spcAft>
                          <a:spcPts val="0"/>
                        </a:spcAft>
                      </a:pPr>
                      <a:r>
                        <a:rPr lang="en-US" sz="1400" dirty="0">
                          <a:effectLst/>
                        </a:rPr>
                        <a:t>City of Kigali</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10.8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11.1</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15.4</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62.8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67006614"/>
                  </a:ext>
                </a:extLst>
              </a:tr>
              <a:tr h="213405">
                <a:tc>
                  <a:txBody>
                    <a:bodyPr/>
                    <a:lstStyle/>
                    <a:p>
                      <a:pPr marL="0" marR="0" algn="l">
                        <a:spcBef>
                          <a:spcPts val="0"/>
                        </a:spcBef>
                        <a:spcAft>
                          <a:spcPts val="0"/>
                        </a:spcAft>
                      </a:pPr>
                      <a:r>
                        <a:rPr lang="en-US" sz="1400" dirty="0">
                          <a:effectLst/>
                        </a:rPr>
                        <a:t>Southern Province</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20.4</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17.3</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26.7</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35.7</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3473950"/>
                  </a:ext>
                </a:extLst>
              </a:tr>
              <a:tr h="213405">
                <a:tc>
                  <a:txBody>
                    <a:bodyPr/>
                    <a:lstStyle/>
                    <a:p>
                      <a:pPr marL="0" marR="0" algn="l">
                        <a:spcBef>
                          <a:spcPts val="0"/>
                        </a:spcBef>
                        <a:spcAft>
                          <a:spcPts val="0"/>
                        </a:spcAft>
                      </a:pPr>
                      <a:r>
                        <a:rPr lang="en-US" sz="1400" dirty="0">
                          <a:effectLst/>
                        </a:rPr>
                        <a:t>Western Province</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21.0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14.0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29.5</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35.5</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96081113"/>
                  </a:ext>
                </a:extLst>
              </a:tr>
              <a:tr h="213405">
                <a:tc>
                  <a:txBody>
                    <a:bodyPr/>
                    <a:lstStyle/>
                    <a:p>
                      <a:pPr marL="0" marR="0" algn="l">
                        <a:spcBef>
                          <a:spcPts val="0"/>
                        </a:spcBef>
                        <a:spcAft>
                          <a:spcPts val="0"/>
                        </a:spcAft>
                      </a:pPr>
                      <a:r>
                        <a:rPr lang="en-US" sz="1400" dirty="0">
                          <a:effectLst/>
                        </a:rPr>
                        <a:t>Northern Province</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24.5</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14.3</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33.8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27.5</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391415998"/>
                  </a:ext>
                </a:extLst>
              </a:tr>
              <a:tr h="213405">
                <a:tc>
                  <a:txBody>
                    <a:bodyPr/>
                    <a:lstStyle/>
                    <a:p>
                      <a:pPr marL="0" marR="0" algn="l">
                        <a:spcBef>
                          <a:spcPts val="0"/>
                        </a:spcBef>
                        <a:spcAft>
                          <a:spcPts val="0"/>
                        </a:spcAft>
                      </a:pPr>
                      <a:r>
                        <a:rPr lang="en-US" sz="1400" dirty="0">
                          <a:effectLst/>
                        </a:rPr>
                        <a:t>Eastern Province</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15.7</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15.8</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27.4</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41.0</a:t>
                      </a:r>
                      <a:endParaRPr lang="en-US" sz="1400" dirty="0">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892937700"/>
                  </a:ext>
                </a:extLst>
              </a:tr>
            </a:tbl>
          </a:graphicData>
        </a:graphic>
      </p:graphicFrame>
      <p:sp>
        <p:nvSpPr>
          <p:cNvPr id="50266" name="Date Placeholder 3">
            <a:extLst>
              <a:ext uri="{FF2B5EF4-FFF2-40B4-BE49-F238E27FC236}">
                <a16:creationId xmlns:a16="http://schemas.microsoft.com/office/drawing/2014/main" id="{26975474-9A5D-43C9-92EE-6E16E33088C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04AC6C69-EBDC-42E1-A3DD-3BDAEF685976}"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50267" name="Footer Placeholder 4">
            <a:extLst>
              <a:ext uri="{FF2B5EF4-FFF2-40B4-BE49-F238E27FC236}">
                <a16:creationId xmlns:a16="http://schemas.microsoft.com/office/drawing/2014/main" id="{41524257-4CA5-4C41-8451-4E169766ABD6}"/>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50268" name="Slide Number Placeholder 5">
            <a:extLst>
              <a:ext uri="{FF2B5EF4-FFF2-40B4-BE49-F238E27FC236}">
                <a16:creationId xmlns:a16="http://schemas.microsoft.com/office/drawing/2014/main" id="{9B5FF1F9-5CA5-4357-9398-EAE0E9EC4ED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CB6B9C4-41C5-4FE1-905D-002855B42774}" type="slidenum">
              <a:rPr lang="en-US" altLang="en-US" sz="1200" smtClean="0">
                <a:latin typeface="Verdana" panose="020B0604030504040204" pitchFamily="34" charset="0"/>
              </a:rPr>
              <a:pPr>
                <a:spcBef>
                  <a:spcPct val="0"/>
                </a:spcBef>
                <a:buClrTx/>
                <a:buSzTx/>
                <a:buFontTx/>
                <a:buNone/>
              </a:pPr>
              <a:t>13</a:t>
            </a:fld>
            <a:endParaRPr lang="en-US" altLang="en-US" sz="1200">
              <a:latin typeface="Verdana" panose="020B0604030504040204" pitchFamily="34" charset="0"/>
            </a:endParaRPr>
          </a:p>
        </p:txBody>
      </p:sp>
      <p:pic>
        <p:nvPicPr>
          <p:cNvPr id="50269" name="Picture 7">
            <a:extLst>
              <a:ext uri="{FF2B5EF4-FFF2-40B4-BE49-F238E27FC236}">
                <a16:creationId xmlns:a16="http://schemas.microsoft.com/office/drawing/2014/main" id="{71E28DA2-80D4-4E4A-B10C-7AE9C5C01C6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731963"/>
            <a:ext cx="7469187" cy="34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DE7FBF29-B3EC-4A67-B035-8FACDC2D544C}"/>
              </a:ext>
            </a:extLst>
          </p:cNvPr>
          <p:cNvSpPr txBox="1"/>
          <p:nvPr/>
        </p:nvSpPr>
        <p:spPr>
          <a:xfrm>
            <a:off x="1219200" y="5105400"/>
            <a:ext cx="7239000" cy="1200150"/>
          </a:xfrm>
          <a:prstGeom prst="rect">
            <a:avLst/>
          </a:prstGeom>
          <a:noFill/>
        </p:spPr>
        <p:txBody>
          <a:bodyPr>
            <a:spAutoFit/>
          </a:bodyPr>
          <a:lstStyle/>
          <a:p>
            <a:pPr>
              <a:defRPr/>
            </a:pPr>
            <a:r>
              <a:rPr lang="en-US" sz="1200" dirty="0"/>
              <a:t>Chronically poor:   Poor on average throughout</a:t>
            </a:r>
          </a:p>
          <a:p>
            <a:pPr>
              <a:defRPr/>
            </a:pPr>
            <a:r>
              <a:rPr lang="en-US" sz="1200" dirty="0"/>
              <a:t>Persistently poor:  Poor every year</a:t>
            </a:r>
          </a:p>
          <a:p>
            <a:pPr>
              <a:defRPr/>
            </a:pPr>
            <a:r>
              <a:rPr lang="en-US" sz="1200" dirty="0"/>
              <a:t>Transient poor:     Poor some years but not every year</a:t>
            </a:r>
          </a:p>
          <a:p>
            <a:pPr marL="285750" indent="-285750">
              <a:buFont typeface="Wingdings" panose="05000000000000000000" pitchFamily="2" charset="2"/>
              <a:buChar char="Ø"/>
              <a:defRPr/>
            </a:pPr>
            <a:r>
              <a:rPr lang="en-US" dirty="0"/>
              <a:t>Persistent poverty: needs economic development</a:t>
            </a:r>
          </a:p>
          <a:p>
            <a:pPr marL="285750" indent="-285750">
              <a:buFont typeface="Wingdings" panose="05000000000000000000" pitchFamily="2" charset="2"/>
              <a:buChar char="Ø"/>
              <a:defRPr/>
            </a:pPr>
            <a:r>
              <a:rPr lang="en-US" dirty="0"/>
              <a:t>Transient poverty:  needs insurance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solidFill>
                  <a:schemeClr val="bg1">
                    <a:lumMod val="75000"/>
                  </a:schemeClr>
                </a:solidFill>
              </a:rPr>
              <a:t>Background: Evolution of GDP and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How poverty is measured</a:t>
            </a:r>
          </a:p>
          <a:p>
            <a:pPr marL="514350" indent="-514350">
              <a:buFont typeface="Wingdings" panose="05000000000000000000" pitchFamily="2" charset="2"/>
              <a:buAutoNum type="arabicPeriod"/>
              <a:defRPr/>
            </a:pPr>
            <a:r>
              <a:rPr lang="en-US" altLang="en-US" sz="2400" dirty="0">
                <a:solidFill>
                  <a:schemeClr val="bg1">
                    <a:lumMod val="75000"/>
                  </a:schemeClr>
                </a:solidFill>
              </a:rPr>
              <a:t>Poverty dynamics: </a:t>
            </a:r>
          </a:p>
          <a:p>
            <a:pPr marL="914400" lvl="1" indent="-514350">
              <a:buFont typeface="Wingdings" panose="05000000000000000000" pitchFamily="2" charset="2"/>
              <a:buAutoNum type="alphaLcParenR"/>
              <a:defRPr/>
            </a:pPr>
            <a:r>
              <a:rPr lang="en-US" altLang="en-US" sz="2000" dirty="0">
                <a:solidFill>
                  <a:schemeClr val="bg1">
                    <a:lumMod val="75000"/>
                  </a:schemeClr>
                </a:solidFill>
              </a:rPr>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t>Linking economic growth to changes in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Who has gained from economic growth?</a:t>
            </a:r>
          </a:p>
          <a:p>
            <a:pPr marL="514350" indent="-514350">
              <a:buFont typeface="Wingdings" panose="05000000000000000000" pitchFamily="2" charset="2"/>
              <a:buAutoNum type="arabicPeriod"/>
              <a:defRPr/>
            </a:pPr>
            <a:r>
              <a:rPr lang="en-US" altLang="en-US" sz="2400" dirty="0">
                <a:solidFill>
                  <a:schemeClr val="bg1">
                    <a:lumMod val="75000"/>
                  </a:schemeClr>
                </a:solidFill>
              </a:rPr>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14</a:t>
            </a:fld>
            <a:endParaRPr lang="en-US" altLang="en-US" sz="1200">
              <a:latin typeface="Verdana" panose="020B0604030504040204" pitchFamily="34" charset="0"/>
            </a:endParaRPr>
          </a:p>
        </p:txBody>
      </p:sp>
    </p:spTree>
    <p:extLst>
      <p:ext uri="{BB962C8B-B14F-4D97-AF65-F5344CB8AC3E}">
        <p14:creationId xmlns:p14="http://schemas.microsoft.com/office/powerpoint/2010/main" val="2059452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4E13706-5660-4147-86B8-248BD0C63C4B}"/>
              </a:ext>
            </a:extLst>
          </p:cNvPr>
          <p:cNvSpPr>
            <a:spLocks noGrp="1" noChangeArrowheads="1"/>
          </p:cNvSpPr>
          <p:nvPr>
            <p:ph type="title"/>
          </p:nvPr>
        </p:nvSpPr>
        <p:spPr/>
        <p:txBody>
          <a:bodyPr/>
          <a:lstStyle/>
          <a:p>
            <a:r>
              <a:rPr lang="en-US" altLang="en-US"/>
              <a:t>Fast growth, slow poverty fall</a:t>
            </a:r>
          </a:p>
        </p:txBody>
      </p:sp>
      <p:graphicFrame>
        <p:nvGraphicFramePr>
          <p:cNvPr id="7" name="Content Placeholder 6">
            <a:extLst>
              <a:ext uri="{FF2B5EF4-FFF2-40B4-BE49-F238E27FC236}">
                <a16:creationId xmlns:a16="http://schemas.microsoft.com/office/drawing/2014/main" id="{A60F86BB-2EA4-4D4D-A31C-BD4B6D7906D7}"/>
              </a:ext>
            </a:extLst>
          </p:cNvPr>
          <p:cNvGraphicFramePr>
            <a:graphicFrameLocks noGrp="1"/>
          </p:cNvGraphicFramePr>
          <p:nvPr>
            <p:ph idx="1"/>
          </p:nvPr>
        </p:nvGraphicFramePr>
        <p:xfrm>
          <a:off x="1357313" y="2071688"/>
          <a:ext cx="5694362" cy="2066930"/>
        </p:xfrm>
        <a:graphic>
          <a:graphicData uri="http://schemas.openxmlformats.org/drawingml/2006/table">
            <a:tbl>
              <a:tblPr firstRow="1" firstCol="1" bandRow="1">
                <a:tableStyleId>{3B4B98B0-60AC-42C2-AFA5-B58CD77FA1E5}</a:tableStyleId>
              </a:tblPr>
              <a:tblGrid>
                <a:gridCol w="3179728">
                  <a:extLst>
                    <a:ext uri="{9D8B030D-6E8A-4147-A177-3AD203B41FA5}">
                      <a16:colId xmlns:a16="http://schemas.microsoft.com/office/drawing/2014/main" val="3616683714"/>
                    </a:ext>
                  </a:extLst>
                </a:gridCol>
                <a:gridCol w="2514634">
                  <a:extLst>
                    <a:ext uri="{9D8B030D-6E8A-4147-A177-3AD203B41FA5}">
                      <a16:colId xmlns:a16="http://schemas.microsoft.com/office/drawing/2014/main" val="3184541968"/>
                    </a:ext>
                  </a:extLst>
                </a:gridCol>
              </a:tblGrid>
              <a:tr h="206693">
                <a:tc>
                  <a:txBody>
                    <a:bodyPr/>
                    <a:lstStyle/>
                    <a:p>
                      <a:pPr marL="0" marR="0">
                        <a:spcBef>
                          <a:spcPts val="0"/>
                        </a:spcBef>
                        <a:spcAft>
                          <a:spcPts val="0"/>
                        </a:spcAft>
                      </a:pPr>
                      <a:r>
                        <a:rPr lang="en-GB" sz="1200" dirty="0">
                          <a:effectLst/>
                        </a:rPr>
                        <a:t>Country and period</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Income elasticity of poverty</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722192866"/>
                  </a:ext>
                </a:extLst>
              </a:tr>
              <a:tr h="206693">
                <a:tc>
                  <a:txBody>
                    <a:bodyPr/>
                    <a:lstStyle/>
                    <a:p>
                      <a:pPr marL="0" marR="0">
                        <a:spcBef>
                          <a:spcPts val="0"/>
                        </a:spcBef>
                        <a:spcAft>
                          <a:spcPts val="0"/>
                        </a:spcAft>
                      </a:pPr>
                      <a:r>
                        <a:rPr lang="en-GB" sz="1200" dirty="0">
                          <a:effectLst/>
                        </a:rPr>
                        <a:t>Rwanda, 2011 – 2014 </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-1.01</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2390046715"/>
                  </a:ext>
                </a:extLst>
              </a:tr>
              <a:tr h="206693">
                <a:tc>
                  <a:txBody>
                    <a:bodyPr/>
                    <a:lstStyle/>
                    <a:p>
                      <a:pPr marL="0" marR="0">
                        <a:spcBef>
                          <a:spcPts val="0"/>
                        </a:spcBef>
                        <a:spcAft>
                          <a:spcPts val="0"/>
                        </a:spcAft>
                      </a:pPr>
                      <a:r>
                        <a:rPr lang="en-GB" sz="1200" dirty="0">
                          <a:effectLst/>
                        </a:rPr>
                        <a:t>Rwanda, 2014 – 2017</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-0.17</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955665675"/>
                  </a:ext>
                </a:extLst>
              </a:tr>
              <a:tr h="206693">
                <a:tc>
                  <a:txBody>
                    <a:bodyPr/>
                    <a:lstStyle/>
                    <a:p>
                      <a:pPr marL="0" marR="0">
                        <a:spcBef>
                          <a:spcPts val="0"/>
                        </a:spcBef>
                        <a:spcAft>
                          <a:spcPts val="0"/>
                        </a:spcAft>
                      </a:pPr>
                      <a:r>
                        <a:rPr lang="en-GB" sz="1200" dirty="0">
                          <a:effectLst/>
                        </a:rPr>
                        <a:t>Uganda, 1993 – 2003</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-0.8</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121049159"/>
                  </a:ext>
                </a:extLst>
              </a:tr>
              <a:tr h="206693">
                <a:tc>
                  <a:txBody>
                    <a:bodyPr/>
                    <a:lstStyle/>
                    <a:p>
                      <a:pPr marL="0" marR="0">
                        <a:spcBef>
                          <a:spcPts val="0"/>
                        </a:spcBef>
                        <a:spcAft>
                          <a:spcPts val="0"/>
                        </a:spcAft>
                      </a:pPr>
                      <a:r>
                        <a:rPr lang="en-GB" sz="1200" dirty="0">
                          <a:effectLst/>
                        </a:rPr>
                        <a:t>Uganda, 2003 – 2006</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-3.1</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2214502928"/>
                  </a:ext>
                </a:extLst>
              </a:tr>
              <a:tr h="206693">
                <a:tc>
                  <a:txBody>
                    <a:bodyPr/>
                    <a:lstStyle/>
                    <a:p>
                      <a:pPr marL="0" marR="0">
                        <a:spcBef>
                          <a:spcPts val="0"/>
                        </a:spcBef>
                        <a:spcAft>
                          <a:spcPts val="0"/>
                        </a:spcAft>
                      </a:pPr>
                      <a:r>
                        <a:rPr lang="en-GB" sz="1200" dirty="0">
                          <a:effectLst/>
                        </a:rPr>
                        <a:t>Zambia, 1996 – 2004</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-0.22</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3935906487"/>
                  </a:ext>
                </a:extLst>
              </a:tr>
              <a:tr h="206693">
                <a:tc>
                  <a:txBody>
                    <a:bodyPr/>
                    <a:lstStyle/>
                    <a:p>
                      <a:pPr marL="0" marR="0">
                        <a:spcBef>
                          <a:spcPts val="0"/>
                        </a:spcBef>
                        <a:spcAft>
                          <a:spcPts val="0"/>
                        </a:spcAft>
                      </a:pPr>
                      <a:r>
                        <a:rPr lang="en-GB" sz="1200" dirty="0">
                          <a:effectLst/>
                        </a:rPr>
                        <a:t>Global experience (Ram 2010)</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-0.84</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2339076032"/>
                  </a:ext>
                </a:extLst>
              </a:tr>
              <a:tr h="206693">
                <a:tc>
                  <a:txBody>
                    <a:bodyPr/>
                    <a:lstStyle/>
                    <a:p>
                      <a:pPr marL="0" marR="0">
                        <a:spcBef>
                          <a:spcPts val="0"/>
                        </a:spcBef>
                        <a:spcAft>
                          <a:spcPts val="0"/>
                        </a:spcAft>
                      </a:pPr>
                      <a:r>
                        <a:rPr lang="en-GB" sz="1200" dirty="0">
                          <a:effectLst/>
                        </a:rPr>
                        <a:t>South Asia (Ram 2010)</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-0.22</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2467318986"/>
                  </a:ext>
                </a:extLst>
              </a:tr>
              <a:tr h="206693">
                <a:tc>
                  <a:txBody>
                    <a:bodyPr/>
                    <a:lstStyle/>
                    <a:p>
                      <a:pPr marL="0" marR="0">
                        <a:spcBef>
                          <a:spcPts val="0"/>
                        </a:spcBef>
                        <a:spcAft>
                          <a:spcPts val="0"/>
                        </a:spcAft>
                      </a:pPr>
                      <a:r>
                        <a:rPr lang="en-GB" sz="1200" dirty="0">
                          <a:effectLst/>
                        </a:rPr>
                        <a:t>India (Ram 2010)</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-0.13</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3656755972"/>
                  </a:ext>
                </a:extLst>
              </a:tr>
              <a:tr h="206693">
                <a:tc>
                  <a:txBody>
                    <a:bodyPr/>
                    <a:lstStyle/>
                    <a:p>
                      <a:pPr marL="0" marR="0">
                        <a:spcBef>
                          <a:spcPts val="0"/>
                        </a:spcBef>
                        <a:spcAft>
                          <a:spcPts val="0"/>
                        </a:spcAft>
                      </a:pPr>
                      <a:r>
                        <a:rPr lang="en-GB" sz="1200" dirty="0">
                          <a:effectLst/>
                        </a:rPr>
                        <a:t>India (Ram 2015), 1990 – 2005</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676910" algn="dec"/>
                        </a:tabLst>
                      </a:pPr>
                      <a:r>
                        <a:rPr lang="en-GB" sz="1200" dirty="0">
                          <a:effectLst/>
                        </a:rPr>
                        <a:t>-0.35</a:t>
                      </a:r>
                      <a:endPar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1559691317"/>
                  </a:ext>
                </a:extLst>
              </a:tr>
            </a:tbl>
          </a:graphicData>
        </a:graphic>
      </p:graphicFrame>
      <p:sp>
        <p:nvSpPr>
          <p:cNvPr id="27675" name="Date Placeholder 3">
            <a:extLst>
              <a:ext uri="{FF2B5EF4-FFF2-40B4-BE49-F238E27FC236}">
                <a16:creationId xmlns:a16="http://schemas.microsoft.com/office/drawing/2014/main" id="{C8079D74-B8D1-490A-974C-5BF7416C5D7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C1EC7F6F-1D2D-46A0-BF9F-8E72B96712E5}"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27676" name="Footer Placeholder 4">
            <a:extLst>
              <a:ext uri="{FF2B5EF4-FFF2-40B4-BE49-F238E27FC236}">
                <a16:creationId xmlns:a16="http://schemas.microsoft.com/office/drawing/2014/main" id="{8ADF32E2-DE6A-4E39-B75E-18E03F4A1B86}"/>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27677" name="Slide Number Placeholder 5">
            <a:extLst>
              <a:ext uri="{FF2B5EF4-FFF2-40B4-BE49-F238E27FC236}">
                <a16:creationId xmlns:a16="http://schemas.microsoft.com/office/drawing/2014/main" id="{A98D401D-C15A-4227-922A-5C9E3F0A2D9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C54AACBA-0FC1-498E-9135-37B7FA2123FC}" type="slidenum">
              <a:rPr lang="en-US" altLang="en-US" sz="1200" smtClean="0">
                <a:latin typeface="Verdana" panose="020B0604030504040204" pitchFamily="34" charset="0"/>
              </a:rPr>
              <a:pPr>
                <a:spcBef>
                  <a:spcPct val="0"/>
                </a:spcBef>
                <a:buClrTx/>
                <a:buSzTx/>
                <a:buFontTx/>
                <a:buNone/>
              </a:pPr>
              <a:t>15</a:t>
            </a:fld>
            <a:endParaRPr lang="en-US" altLang="en-US" sz="1200">
              <a:latin typeface="Verdana" panose="020B0604030504040204" pitchFamily="34" charset="0"/>
            </a:endParaRPr>
          </a:p>
        </p:txBody>
      </p:sp>
      <p:pic>
        <p:nvPicPr>
          <p:cNvPr id="27678" name="Picture 7">
            <a:extLst>
              <a:ext uri="{FF2B5EF4-FFF2-40B4-BE49-F238E27FC236}">
                <a16:creationId xmlns:a16="http://schemas.microsoft.com/office/drawing/2014/main" id="{9D7DFAC9-39C3-4C65-86E8-6D0A52E5635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752600"/>
            <a:ext cx="97107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79" name="TextBox 8">
            <a:extLst>
              <a:ext uri="{FF2B5EF4-FFF2-40B4-BE49-F238E27FC236}">
                <a16:creationId xmlns:a16="http://schemas.microsoft.com/office/drawing/2014/main" id="{762F4A8E-FB2A-4A70-B523-712156EA58F8}"/>
              </a:ext>
            </a:extLst>
          </p:cNvPr>
          <p:cNvSpPr txBox="1">
            <a:spLocks noChangeArrowheads="1"/>
          </p:cNvSpPr>
          <p:nvPr/>
        </p:nvSpPr>
        <p:spPr bwMode="auto">
          <a:xfrm>
            <a:off x="1143000" y="4724400"/>
            <a:ext cx="7313613"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pPr>
            <a:r>
              <a:rPr lang="en-US" altLang="en-US" sz="1800" dirty="0">
                <a:latin typeface="Verdana" panose="020B0604030504040204" pitchFamily="34" charset="0"/>
              </a:rPr>
              <a:t>If price of food had stayed on trend:</a:t>
            </a:r>
          </a:p>
          <a:p>
            <a:pPr lvl="1">
              <a:spcBef>
                <a:spcPct val="0"/>
              </a:spcBef>
              <a:buClrTx/>
              <a:buSzTx/>
            </a:pPr>
            <a:r>
              <a:rPr lang="en-US" altLang="en-US" sz="1800" dirty="0">
                <a:latin typeface="Verdana" panose="020B0604030504040204" pitchFamily="34" charset="0"/>
              </a:rPr>
              <a:t>	Estimated poverty rate of 35.2% (instead of 38.2%)</a:t>
            </a:r>
          </a:p>
          <a:p>
            <a:pPr lvl="1">
              <a:spcBef>
                <a:spcPct val="0"/>
              </a:spcBef>
              <a:buClrTx/>
              <a:buSzTx/>
            </a:pPr>
            <a:r>
              <a:rPr lang="en-US" altLang="en-US" sz="1800" dirty="0">
                <a:latin typeface="Verdana" panose="020B0604030504040204" pitchFamily="34" charset="0"/>
              </a:rPr>
              <a:t>	Income elasticity of poverty of -0.77</a:t>
            </a:r>
          </a:p>
          <a:p>
            <a:pPr>
              <a:spcBef>
                <a:spcPct val="0"/>
              </a:spcBef>
              <a:buClrTx/>
              <a:buSzTx/>
            </a:pPr>
            <a:r>
              <a:rPr lang="en-US" altLang="en-US" sz="1800" dirty="0">
                <a:latin typeface="Verdana" panose="020B0604030504040204" pitchFamily="34" charset="0"/>
              </a:rPr>
              <a:t>General point: Link between GDP growth and poverty reduction is not watertight.</a:t>
            </a:r>
            <a:endParaRPr lang="en-US" altLang="en-US" sz="2200" dirty="0">
              <a:latin typeface="Verdana" panose="020B060403050404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68890B46-FAEE-4991-BFDF-013CE7279A41}"/>
              </a:ext>
            </a:extLst>
          </p:cNvPr>
          <p:cNvSpPr>
            <a:spLocks noGrp="1" noChangeArrowheads="1"/>
          </p:cNvSpPr>
          <p:nvPr>
            <p:ph type="title"/>
          </p:nvPr>
        </p:nvSpPr>
        <p:spPr/>
        <p:txBody>
          <a:bodyPr/>
          <a:lstStyle/>
          <a:p>
            <a:r>
              <a:rPr lang="en-US" altLang="en-US"/>
              <a:t>Food price spike</a:t>
            </a:r>
          </a:p>
        </p:txBody>
      </p:sp>
      <p:sp>
        <p:nvSpPr>
          <p:cNvPr id="25603" name="Date Placeholder 3">
            <a:extLst>
              <a:ext uri="{FF2B5EF4-FFF2-40B4-BE49-F238E27FC236}">
                <a16:creationId xmlns:a16="http://schemas.microsoft.com/office/drawing/2014/main" id="{03D42624-17C6-4FB1-8947-7C88E8AF9E03}"/>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52E3CE7F-E9AA-47AB-BA99-E4B7F77C4BCD}"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25604" name="Footer Placeholder 4">
            <a:extLst>
              <a:ext uri="{FF2B5EF4-FFF2-40B4-BE49-F238E27FC236}">
                <a16:creationId xmlns:a16="http://schemas.microsoft.com/office/drawing/2014/main" id="{B04313BC-1924-49B9-9BA3-DA9DF60517CA}"/>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25605" name="Slide Number Placeholder 5">
            <a:extLst>
              <a:ext uri="{FF2B5EF4-FFF2-40B4-BE49-F238E27FC236}">
                <a16:creationId xmlns:a16="http://schemas.microsoft.com/office/drawing/2014/main" id="{E014D548-5C1B-412F-8EC1-EA9EA30A228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0095424-C5E3-4C19-A50A-4B67C009C3E4}" type="slidenum">
              <a:rPr lang="en-US" altLang="en-US" sz="1200" smtClean="0">
                <a:latin typeface="Verdana" panose="020B0604030504040204" pitchFamily="34" charset="0"/>
              </a:rPr>
              <a:pPr>
                <a:spcBef>
                  <a:spcPct val="0"/>
                </a:spcBef>
                <a:buClrTx/>
                <a:buSzTx/>
                <a:buFontTx/>
                <a:buNone/>
              </a:pPr>
              <a:t>16</a:t>
            </a:fld>
            <a:endParaRPr lang="en-US" altLang="en-US" sz="1200">
              <a:latin typeface="Verdana" panose="020B0604030504040204" pitchFamily="34" charset="0"/>
            </a:endParaRPr>
          </a:p>
        </p:txBody>
      </p:sp>
      <p:pic>
        <p:nvPicPr>
          <p:cNvPr id="25606" name="Content Placeholder 6">
            <a:extLst>
              <a:ext uri="{FF2B5EF4-FFF2-40B4-BE49-F238E27FC236}">
                <a16:creationId xmlns:a16="http://schemas.microsoft.com/office/drawing/2014/main" id="{E0E19558-8C16-4A54-9D06-B60871D8C018}"/>
              </a:ext>
            </a:extLst>
          </p:cNvPr>
          <p:cNvPicPr>
            <a:picLocks noGrp="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370013" y="2112963"/>
            <a:ext cx="7313612" cy="3830637"/>
          </a:xfrm>
        </p:spPr>
      </p:pic>
      <p:pic>
        <p:nvPicPr>
          <p:cNvPr id="25607" name="Picture 7">
            <a:extLst>
              <a:ext uri="{FF2B5EF4-FFF2-40B4-BE49-F238E27FC236}">
                <a16:creationId xmlns:a16="http://schemas.microsoft.com/office/drawing/2014/main" id="{1B217782-ECDF-4824-BA96-66F22BA8158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70013" y="1760538"/>
            <a:ext cx="9507537"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DCF60-BC34-4F80-9AA3-A29B04675525}"/>
              </a:ext>
            </a:extLst>
          </p:cNvPr>
          <p:cNvSpPr>
            <a:spLocks noGrp="1"/>
          </p:cNvSpPr>
          <p:nvPr>
            <p:ph type="title"/>
          </p:nvPr>
        </p:nvSpPr>
        <p:spPr/>
        <p:txBody>
          <a:bodyPr/>
          <a:lstStyle/>
          <a:p>
            <a:r>
              <a:rPr lang="en-US" dirty="0"/>
              <a:t>Shocks can hurt</a:t>
            </a:r>
          </a:p>
        </p:txBody>
      </p:sp>
      <p:pic>
        <p:nvPicPr>
          <p:cNvPr id="7" name="Content Placeholder 6">
            <a:extLst>
              <a:ext uri="{FF2B5EF4-FFF2-40B4-BE49-F238E27FC236}">
                <a16:creationId xmlns:a16="http://schemas.microsoft.com/office/drawing/2014/main" id="{24A95399-3512-4066-9CD9-2D8621BDD7A3}"/>
              </a:ext>
            </a:extLst>
          </p:cNvPr>
          <p:cNvPicPr>
            <a:picLocks noGrp="1" noChangeAspect="1"/>
          </p:cNvPicPr>
          <p:nvPr>
            <p:ph idx="1"/>
          </p:nvPr>
        </p:nvPicPr>
        <p:blipFill>
          <a:blip r:embed="rId3"/>
          <a:stretch>
            <a:fillRect/>
          </a:stretch>
        </p:blipFill>
        <p:spPr>
          <a:xfrm>
            <a:off x="640149" y="2209800"/>
            <a:ext cx="8182903" cy="3124200"/>
          </a:xfrm>
          <a:prstGeom prst="rect">
            <a:avLst/>
          </a:prstGeom>
        </p:spPr>
      </p:pic>
      <p:sp>
        <p:nvSpPr>
          <p:cNvPr id="4" name="Date Placeholder 3">
            <a:extLst>
              <a:ext uri="{FF2B5EF4-FFF2-40B4-BE49-F238E27FC236}">
                <a16:creationId xmlns:a16="http://schemas.microsoft.com/office/drawing/2014/main" id="{153C6AEE-F5BF-4465-97A6-919927414388}"/>
              </a:ext>
            </a:extLst>
          </p:cNvPr>
          <p:cNvSpPr>
            <a:spLocks noGrp="1"/>
          </p:cNvSpPr>
          <p:nvPr>
            <p:ph type="dt" sz="half" idx="10"/>
          </p:nvPr>
        </p:nvSpPr>
        <p:spPr/>
        <p:txBody>
          <a:bodyPr/>
          <a:lstStyle/>
          <a:p>
            <a:pPr>
              <a:defRPr/>
            </a:pPr>
            <a:fld id="{85892DD0-1E7E-4C9C-96AD-F26112C71EC8}" type="datetime4">
              <a:rPr lang="en-US" smtClean="0"/>
              <a:pPr>
                <a:defRPr/>
              </a:pPr>
              <a:t>September 17, 2020</a:t>
            </a:fld>
            <a:endParaRPr lang="en-US" dirty="0"/>
          </a:p>
        </p:txBody>
      </p:sp>
      <p:sp>
        <p:nvSpPr>
          <p:cNvPr id="5" name="Footer Placeholder 4">
            <a:extLst>
              <a:ext uri="{FF2B5EF4-FFF2-40B4-BE49-F238E27FC236}">
                <a16:creationId xmlns:a16="http://schemas.microsoft.com/office/drawing/2014/main" id="{0348158B-ABE4-4095-83E2-C7DD7793C39A}"/>
              </a:ext>
            </a:extLst>
          </p:cNvPr>
          <p:cNvSpPr>
            <a:spLocks noGrp="1"/>
          </p:cNvSpPr>
          <p:nvPr>
            <p:ph type="ftr" sz="quarter" idx="11"/>
          </p:nvPr>
        </p:nvSpPr>
        <p:spPr/>
        <p:txBody>
          <a:bodyPr/>
          <a:lstStyle/>
          <a:p>
            <a:pPr>
              <a:defRPr/>
            </a:pPr>
            <a:r>
              <a:rPr lang="en-US"/>
              <a:t>National Institute of Statistics of Rwanda</a:t>
            </a:r>
          </a:p>
        </p:txBody>
      </p:sp>
      <p:sp>
        <p:nvSpPr>
          <p:cNvPr id="6" name="Slide Number Placeholder 5">
            <a:extLst>
              <a:ext uri="{FF2B5EF4-FFF2-40B4-BE49-F238E27FC236}">
                <a16:creationId xmlns:a16="http://schemas.microsoft.com/office/drawing/2014/main" id="{0AE98631-7DC9-4F9B-9184-76EB1F36EC9E}"/>
              </a:ext>
            </a:extLst>
          </p:cNvPr>
          <p:cNvSpPr>
            <a:spLocks noGrp="1"/>
          </p:cNvSpPr>
          <p:nvPr>
            <p:ph type="sldNum" sz="quarter" idx="12"/>
          </p:nvPr>
        </p:nvSpPr>
        <p:spPr/>
        <p:txBody>
          <a:bodyPr/>
          <a:lstStyle/>
          <a:p>
            <a:pPr>
              <a:defRPr/>
            </a:pPr>
            <a:fld id="{9396BC8A-A949-46AE-8682-C3D34B2959BC}" type="slidenum">
              <a:rPr lang="en-US" altLang="en-US" smtClean="0"/>
              <a:pPr>
                <a:defRPr/>
              </a:pPr>
              <a:t>17</a:t>
            </a:fld>
            <a:endParaRPr lang="en-US" altLang="en-US" dirty="0"/>
          </a:p>
        </p:txBody>
      </p:sp>
    </p:spTree>
    <p:extLst>
      <p:ext uri="{BB962C8B-B14F-4D97-AF65-F5344CB8AC3E}">
        <p14:creationId xmlns:p14="http://schemas.microsoft.com/office/powerpoint/2010/main" val="89639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D8205EB6-3133-4DFF-8E12-3E1BA772856C}"/>
              </a:ext>
            </a:extLst>
          </p:cNvPr>
          <p:cNvSpPr>
            <a:spLocks noGrp="1" noChangeArrowheads="1"/>
          </p:cNvSpPr>
          <p:nvPr>
            <p:ph type="title"/>
          </p:nvPr>
        </p:nvSpPr>
        <p:spPr/>
        <p:txBody>
          <a:bodyPr/>
          <a:lstStyle/>
          <a:p>
            <a:r>
              <a:rPr lang="en-US" altLang="en-US"/>
              <a:t>Analysis: Inequality</a:t>
            </a:r>
          </a:p>
        </p:txBody>
      </p:sp>
      <p:graphicFrame>
        <p:nvGraphicFramePr>
          <p:cNvPr id="7" name="Content Placeholder 6">
            <a:extLst>
              <a:ext uri="{FF2B5EF4-FFF2-40B4-BE49-F238E27FC236}">
                <a16:creationId xmlns:a16="http://schemas.microsoft.com/office/drawing/2014/main" id="{C0D88899-2F43-4DB4-85D8-51474227CA41}"/>
              </a:ext>
            </a:extLst>
          </p:cNvPr>
          <p:cNvGraphicFramePr>
            <a:graphicFrameLocks noGrp="1"/>
          </p:cNvGraphicFramePr>
          <p:nvPr>
            <p:ph idx="1"/>
          </p:nvPr>
        </p:nvGraphicFramePr>
        <p:xfrm>
          <a:off x="1370013" y="2152650"/>
          <a:ext cx="6173788" cy="2378077"/>
        </p:xfrm>
        <a:graphic>
          <a:graphicData uri="http://schemas.openxmlformats.org/drawingml/2006/table">
            <a:tbl>
              <a:tblPr>
                <a:tableStyleId>{69CF1AB2-1976-4502-BF36-3FF5EA218861}</a:tableStyleId>
              </a:tblPr>
              <a:tblGrid>
                <a:gridCol w="3049588">
                  <a:extLst>
                    <a:ext uri="{9D8B030D-6E8A-4147-A177-3AD203B41FA5}">
                      <a16:colId xmlns:a16="http://schemas.microsoft.com/office/drawing/2014/main" val="1691225307"/>
                    </a:ext>
                  </a:extLst>
                </a:gridCol>
                <a:gridCol w="1041400">
                  <a:extLst>
                    <a:ext uri="{9D8B030D-6E8A-4147-A177-3AD203B41FA5}">
                      <a16:colId xmlns:a16="http://schemas.microsoft.com/office/drawing/2014/main" val="965250613"/>
                    </a:ext>
                  </a:extLst>
                </a:gridCol>
                <a:gridCol w="1041400">
                  <a:extLst>
                    <a:ext uri="{9D8B030D-6E8A-4147-A177-3AD203B41FA5}">
                      <a16:colId xmlns:a16="http://schemas.microsoft.com/office/drawing/2014/main" val="636433846"/>
                    </a:ext>
                  </a:extLst>
                </a:gridCol>
                <a:gridCol w="1041400">
                  <a:extLst>
                    <a:ext uri="{9D8B030D-6E8A-4147-A177-3AD203B41FA5}">
                      <a16:colId xmlns:a16="http://schemas.microsoft.com/office/drawing/2014/main" val="2952282648"/>
                    </a:ext>
                  </a:extLst>
                </a:gridCol>
              </a:tblGrid>
              <a:tr h="182929">
                <a:tc>
                  <a:txBody>
                    <a:bodyPr/>
                    <a:lstStyle/>
                    <a:p>
                      <a:pPr marL="0" marR="0" algn="ctr">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rPr>
                        <a:t>2014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rPr>
                        <a:t>2017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rPr>
                        <a:t>Change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11470226"/>
                  </a:ext>
                </a:extLst>
              </a:tr>
              <a:tr h="182929">
                <a:tc>
                  <a:txBody>
                    <a:bodyPr/>
                    <a:lstStyle/>
                    <a:p>
                      <a:pPr marL="0" marR="0">
                        <a:spcBef>
                          <a:spcPts val="0"/>
                        </a:spcBef>
                        <a:spcAft>
                          <a:spcPts val="0"/>
                        </a:spcAft>
                      </a:pPr>
                      <a:r>
                        <a:rPr lang="en-GB" sz="1200" dirty="0">
                          <a:effectLst/>
                        </a:rPr>
                        <a:t>Gini coefficient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2275422"/>
                  </a:ext>
                </a:extLst>
              </a:tr>
              <a:tr h="182929">
                <a:tc>
                  <a:txBody>
                    <a:bodyPr/>
                    <a:lstStyle/>
                    <a:p>
                      <a:pPr marL="0" marR="0">
                        <a:spcBef>
                          <a:spcPts val="0"/>
                        </a:spcBef>
                        <a:spcAft>
                          <a:spcPts val="0"/>
                        </a:spcAft>
                      </a:pPr>
                      <a:r>
                        <a:rPr lang="en-GB" sz="1200" dirty="0">
                          <a:effectLst/>
                        </a:rPr>
                        <a:t>  Estimate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0.447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0.429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-0.018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847185537"/>
                  </a:ext>
                </a:extLst>
              </a:tr>
              <a:tr h="182929">
                <a:tc>
                  <a:txBody>
                    <a:bodyPr/>
                    <a:lstStyle/>
                    <a:p>
                      <a:pPr marL="0" marR="0">
                        <a:spcBef>
                          <a:spcPts val="0"/>
                        </a:spcBef>
                        <a:spcAft>
                          <a:spcPts val="0"/>
                        </a:spcAft>
                      </a:pPr>
                      <a:r>
                        <a:rPr lang="en-GB" sz="1200" dirty="0">
                          <a:effectLst/>
                        </a:rPr>
                        <a:t>  95% confidence interval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0.436-0.459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0.420-0.438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060766"/>
                  </a:ext>
                </a:extLst>
              </a:tr>
              <a:tr h="182929">
                <a:tc>
                  <a:txBody>
                    <a:bodyPr/>
                    <a:lstStyle/>
                    <a:p>
                      <a:pPr marL="0" marR="0">
                        <a:spcBef>
                          <a:spcPts val="0"/>
                        </a:spcBef>
                        <a:spcAft>
                          <a:spcPts val="0"/>
                        </a:spcAft>
                      </a:pPr>
                      <a:r>
                        <a:rPr lang="en-GB" sz="1200" dirty="0">
                          <a:effectLst/>
                        </a:rPr>
                        <a:t>Theil’s T [= GE(1)]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329106822"/>
                  </a:ext>
                </a:extLst>
              </a:tr>
              <a:tr h="182929">
                <a:tc>
                  <a:txBody>
                    <a:bodyPr/>
                    <a:lstStyle/>
                    <a:p>
                      <a:pPr marL="0" marR="0">
                        <a:spcBef>
                          <a:spcPts val="0"/>
                        </a:spcBef>
                        <a:spcAft>
                          <a:spcPts val="0"/>
                        </a:spcAft>
                      </a:pPr>
                      <a:r>
                        <a:rPr lang="en-GB" sz="1200" dirty="0">
                          <a:effectLst/>
                        </a:rPr>
                        <a:t>All Rwanda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0.442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0.374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-0.068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954448580"/>
                  </a:ext>
                </a:extLst>
              </a:tr>
              <a:tr h="182929">
                <a:tc>
                  <a:txBody>
                    <a:bodyPr/>
                    <a:lstStyle/>
                    <a:p>
                      <a:pPr marL="0" marR="0">
                        <a:spcBef>
                          <a:spcPts val="0"/>
                        </a:spcBef>
                        <a:spcAft>
                          <a:spcPts val="0"/>
                        </a:spcAft>
                      </a:pPr>
                      <a:r>
                        <a:rPr lang="en-GB" sz="1200" dirty="0">
                          <a:effectLst/>
                        </a:rPr>
                        <a:t>  Urban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0.533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0.417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-0.116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8515488"/>
                  </a:ext>
                </a:extLst>
              </a:tr>
              <a:tr h="182929">
                <a:tc>
                  <a:txBody>
                    <a:bodyPr/>
                    <a:lstStyle/>
                    <a:p>
                      <a:pPr marL="0" marR="0">
                        <a:spcBef>
                          <a:spcPts val="0"/>
                        </a:spcBef>
                        <a:spcAft>
                          <a:spcPts val="0"/>
                        </a:spcAft>
                      </a:pPr>
                      <a:r>
                        <a:rPr lang="en-GB" sz="1200" dirty="0">
                          <a:effectLst/>
                        </a:rPr>
                        <a:t>  Rural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0.225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0.198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-0.027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46758878"/>
                  </a:ext>
                </a:extLst>
              </a:tr>
              <a:tr h="182929">
                <a:tc>
                  <a:txBody>
                    <a:bodyPr/>
                    <a:lstStyle/>
                    <a:p>
                      <a:pPr marL="0" marR="0">
                        <a:spcBef>
                          <a:spcPts val="0"/>
                        </a:spcBef>
                        <a:spcAft>
                          <a:spcPts val="0"/>
                        </a:spcAft>
                      </a:pPr>
                      <a:r>
                        <a:rPr lang="en-GB" sz="1200" dirty="0">
                          <a:effectLst/>
                        </a:rPr>
                        <a:t>Decomposition:</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283899389"/>
                  </a:ext>
                </a:extLst>
              </a:tr>
              <a:tr h="182929">
                <a:tc>
                  <a:txBody>
                    <a:bodyPr/>
                    <a:lstStyle/>
                    <a:p>
                      <a:pPr marL="0" marR="0">
                        <a:spcBef>
                          <a:spcPts val="0"/>
                        </a:spcBef>
                        <a:spcAft>
                          <a:spcPts val="0"/>
                        </a:spcAft>
                      </a:pPr>
                      <a:r>
                        <a:rPr lang="en-GB" sz="1200" dirty="0">
                          <a:effectLst/>
                        </a:rPr>
                        <a:t>  “within” inequality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0.335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0.277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-0.058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318698574"/>
                  </a:ext>
                </a:extLst>
              </a:tr>
              <a:tr h="182929">
                <a:tc>
                  <a:txBody>
                    <a:bodyPr/>
                    <a:lstStyle/>
                    <a:p>
                      <a:pPr marL="0" marR="0">
                        <a:spcBef>
                          <a:spcPts val="0"/>
                        </a:spcBef>
                        <a:spcAft>
                          <a:spcPts val="0"/>
                        </a:spcAft>
                      </a:pPr>
                      <a:r>
                        <a:rPr lang="en-GB" sz="1200" dirty="0">
                          <a:effectLst/>
                        </a:rPr>
                        <a:t>  “between” inequality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0.107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0.097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266700" algn="dec"/>
                        </a:tabLst>
                      </a:pPr>
                      <a:r>
                        <a:rPr lang="en-GB" sz="1200" dirty="0">
                          <a:effectLst/>
                        </a:rPr>
                        <a:t>-0.010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62200105"/>
                  </a:ext>
                </a:extLst>
              </a:tr>
              <a:tr h="365858">
                <a:tc>
                  <a:txBody>
                    <a:bodyPr/>
                    <a:lstStyle/>
                    <a:p>
                      <a:pPr marL="0" marR="0">
                        <a:spcBef>
                          <a:spcPts val="0"/>
                        </a:spcBef>
                        <a:spcAft>
                          <a:spcPts val="0"/>
                        </a:spcAft>
                      </a:pPr>
                      <a:r>
                        <a:rPr lang="en-GB" sz="1200" dirty="0">
                          <a:effectLst/>
                        </a:rPr>
                        <a:t>Memo: “between” inequality as % of total inequality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381000" algn="dec"/>
                        </a:tabLst>
                      </a:pPr>
                      <a:r>
                        <a:rPr lang="en-GB" sz="1200" dirty="0">
                          <a:effectLst/>
                        </a:rPr>
                        <a:t>24%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381000" algn="dec"/>
                        </a:tabLst>
                      </a:pPr>
                      <a:r>
                        <a:rPr lang="en-GB" sz="1200" dirty="0">
                          <a:effectLst/>
                        </a:rPr>
                        <a:t>26%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r">
                        <a:spcBef>
                          <a:spcPts val="0"/>
                        </a:spcBef>
                        <a:spcAft>
                          <a:spcPts val="0"/>
                        </a:spcAft>
                        <a:tabLst>
                          <a:tab pos="38100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70244945"/>
                  </a:ext>
                </a:extLst>
              </a:tr>
            </a:tbl>
          </a:graphicData>
        </a:graphic>
      </p:graphicFrame>
      <p:sp>
        <p:nvSpPr>
          <p:cNvPr id="31814" name="Date Placeholder 3">
            <a:extLst>
              <a:ext uri="{FF2B5EF4-FFF2-40B4-BE49-F238E27FC236}">
                <a16:creationId xmlns:a16="http://schemas.microsoft.com/office/drawing/2014/main" id="{F899EE15-97B0-4F90-858C-742FD380823B}"/>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2DC21C52-FCA1-4C49-8DE7-3363142DF3E8}"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31815" name="Footer Placeholder 4">
            <a:extLst>
              <a:ext uri="{FF2B5EF4-FFF2-40B4-BE49-F238E27FC236}">
                <a16:creationId xmlns:a16="http://schemas.microsoft.com/office/drawing/2014/main" id="{D0E1735A-5D5B-4D13-B26C-577DBE3517BD}"/>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31816" name="Slide Number Placeholder 5">
            <a:extLst>
              <a:ext uri="{FF2B5EF4-FFF2-40B4-BE49-F238E27FC236}">
                <a16:creationId xmlns:a16="http://schemas.microsoft.com/office/drawing/2014/main" id="{0ACAC59A-03F8-40A0-AFF8-15B801D1A9ED}"/>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53157FEC-CD6E-4F0D-9D08-6EE3A2839E59}" type="slidenum">
              <a:rPr lang="en-US" altLang="en-US" sz="1200" smtClean="0">
                <a:latin typeface="Verdana" panose="020B0604030504040204" pitchFamily="34" charset="0"/>
              </a:rPr>
              <a:pPr>
                <a:spcBef>
                  <a:spcPct val="0"/>
                </a:spcBef>
                <a:buClrTx/>
                <a:buSzTx/>
                <a:buFontTx/>
                <a:buNone/>
              </a:pPr>
              <a:t>18</a:t>
            </a:fld>
            <a:endParaRPr lang="en-US" altLang="en-US" sz="1200">
              <a:latin typeface="Verdana" panose="020B0604030504040204" pitchFamily="34" charset="0"/>
            </a:endParaRPr>
          </a:p>
        </p:txBody>
      </p:sp>
      <p:pic>
        <p:nvPicPr>
          <p:cNvPr id="31817" name="Picture 7">
            <a:extLst>
              <a:ext uri="{FF2B5EF4-FFF2-40B4-BE49-F238E27FC236}">
                <a16:creationId xmlns:a16="http://schemas.microsoft.com/office/drawing/2014/main" id="{C0C018B6-E81D-49AF-801B-AA1940C3AE7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798638"/>
            <a:ext cx="85471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818" name="TextBox 8">
            <a:extLst>
              <a:ext uri="{FF2B5EF4-FFF2-40B4-BE49-F238E27FC236}">
                <a16:creationId xmlns:a16="http://schemas.microsoft.com/office/drawing/2014/main" id="{FB0678A3-C0A8-469E-9D76-9B76659F7A91}"/>
              </a:ext>
            </a:extLst>
          </p:cNvPr>
          <p:cNvSpPr txBox="1">
            <a:spLocks noChangeArrowheads="1"/>
          </p:cNvSpPr>
          <p:nvPr/>
        </p:nvSpPr>
        <p:spPr bwMode="auto">
          <a:xfrm>
            <a:off x="1370013" y="4953000"/>
            <a:ext cx="6173787"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 typeface="Wingdings" panose="05000000000000000000" pitchFamily="2" charset="2"/>
              <a:buChar char="Ø"/>
            </a:pPr>
            <a:r>
              <a:rPr lang="en-US" altLang="en-US" sz="1600" dirty="0">
                <a:latin typeface="Verdana" panose="020B0604030504040204" pitchFamily="34" charset="0"/>
              </a:rPr>
              <a:t>Inequality fell between 2013/14 and 2016/17</a:t>
            </a:r>
          </a:p>
          <a:p>
            <a:pPr>
              <a:spcBef>
                <a:spcPct val="0"/>
              </a:spcBef>
              <a:buClrTx/>
              <a:buSzTx/>
              <a:buFont typeface="Wingdings" panose="05000000000000000000" pitchFamily="2" charset="2"/>
              <a:buChar char="Ø"/>
            </a:pPr>
            <a:r>
              <a:rPr lang="en-US" altLang="en-US" sz="1600" dirty="0">
                <a:latin typeface="Verdana" panose="020B0604030504040204" pitchFamily="34" charset="0"/>
              </a:rPr>
              <a:t>Rural inequality is low</a:t>
            </a:r>
          </a:p>
          <a:p>
            <a:pPr>
              <a:spcBef>
                <a:spcPct val="0"/>
              </a:spcBef>
              <a:buClrTx/>
              <a:buSzTx/>
              <a:buFont typeface="Wingdings" panose="05000000000000000000" pitchFamily="2" charset="2"/>
              <a:buChar char="Ø"/>
            </a:pPr>
            <a:r>
              <a:rPr lang="en-US" altLang="en-US" sz="1600" dirty="0">
                <a:latin typeface="Verdana" panose="020B0604030504040204" pitchFamily="34" charset="0"/>
              </a:rPr>
              <a:t>A quarter of inequality is due to urban/rural divide</a:t>
            </a:r>
          </a:p>
          <a:p>
            <a:pPr>
              <a:spcBef>
                <a:spcPct val="0"/>
              </a:spcBef>
              <a:buClrTx/>
              <a:buSzTx/>
              <a:buFont typeface="Wingdings" panose="05000000000000000000" pitchFamily="2" charset="2"/>
              <a:buChar char="Ø"/>
            </a:pPr>
            <a:endParaRPr lang="en-US" altLang="en-US" sz="1600" dirty="0">
              <a:latin typeface="Verdana" panose="020B0604030504040204" pitchFamily="34" charset="0"/>
            </a:endParaRPr>
          </a:p>
          <a:p>
            <a:pPr>
              <a:spcBef>
                <a:spcPct val="0"/>
              </a:spcBef>
              <a:buClrTx/>
              <a:buSzTx/>
              <a:buFont typeface="Wingdings" panose="05000000000000000000" pitchFamily="2" charset="2"/>
              <a:buChar char="Ø"/>
            </a:pPr>
            <a:r>
              <a:rPr lang="en-US" altLang="en-US" sz="1600" dirty="0">
                <a:latin typeface="Verdana" panose="020B0604030504040204" pitchFamily="34" charset="0"/>
              </a:rPr>
              <a:t>Why? Mainly because reported expend./ae of rich fell</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A721F769-1E06-4F62-913A-C3BF0CB41295}"/>
              </a:ext>
            </a:extLst>
          </p:cNvPr>
          <p:cNvSpPr>
            <a:spLocks noGrp="1" noChangeArrowheads="1"/>
          </p:cNvSpPr>
          <p:nvPr>
            <p:ph type="title"/>
          </p:nvPr>
        </p:nvSpPr>
        <p:spPr/>
        <p:txBody>
          <a:bodyPr/>
          <a:lstStyle/>
          <a:p>
            <a:r>
              <a:rPr lang="en-US" altLang="en-US"/>
              <a:t>Analysis: Shift-share</a:t>
            </a:r>
          </a:p>
        </p:txBody>
      </p:sp>
      <p:graphicFrame>
        <p:nvGraphicFramePr>
          <p:cNvPr id="7" name="Content Placeholder 6">
            <a:extLst>
              <a:ext uri="{FF2B5EF4-FFF2-40B4-BE49-F238E27FC236}">
                <a16:creationId xmlns:a16="http://schemas.microsoft.com/office/drawing/2014/main" id="{0A0EFCE9-E832-4B79-921A-6B52B4005994}"/>
              </a:ext>
            </a:extLst>
          </p:cNvPr>
          <p:cNvGraphicFramePr>
            <a:graphicFrameLocks noGrp="1"/>
          </p:cNvGraphicFramePr>
          <p:nvPr>
            <p:ph idx="1"/>
          </p:nvPr>
        </p:nvGraphicFramePr>
        <p:xfrm>
          <a:off x="1370013" y="2362200"/>
          <a:ext cx="6743700" cy="2133600"/>
        </p:xfrm>
        <a:graphic>
          <a:graphicData uri="http://schemas.openxmlformats.org/drawingml/2006/table">
            <a:tbl>
              <a:tblPr firstRow="1" firstCol="1" bandRow="1">
                <a:tableStyleId>{BC89EF96-8CEA-46FF-86C4-4CE0E7609802}</a:tableStyleId>
              </a:tblPr>
              <a:tblGrid>
                <a:gridCol w="2939562">
                  <a:extLst>
                    <a:ext uri="{9D8B030D-6E8A-4147-A177-3AD203B41FA5}">
                      <a16:colId xmlns:a16="http://schemas.microsoft.com/office/drawing/2014/main" val="4173528181"/>
                    </a:ext>
                  </a:extLst>
                </a:gridCol>
                <a:gridCol w="1902069">
                  <a:extLst>
                    <a:ext uri="{9D8B030D-6E8A-4147-A177-3AD203B41FA5}">
                      <a16:colId xmlns:a16="http://schemas.microsoft.com/office/drawing/2014/main" val="2267952105"/>
                    </a:ext>
                  </a:extLst>
                </a:gridCol>
                <a:gridCol w="1902069">
                  <a:extLst>
                    <a:ext uri="{9D8B030D-6E8A-4147-A177-3AD203B41FA5}">
                      <a16:colId xmlns:a16="http://schemas.microsoft.com/office/drawing/2014/main" val="2797091112"/>
                    </a:ext>
                  </a:extLst>
                </a:gridCol>
              </a:tblGrid>
              <a:tr h="0">
                <a:tc rowSpan="2">
                  <a:txBody>
                    <a:bodyPr/>
                    <a:lstStyle/>
                    <a:p>
                      <a:pPr marL="0" marR="0" algn="ctr">
                        <a:spcBef>
                          <a:spcPts val="0"/>
                        </a:spcBef>
                        <a:spcAft>
                          <a:spcPts val="0"/>
                        </a:spcAft>
                      </a:pPr>
                      <a:r>
                        <a:rPr lang="en-GB" sz="1400" dirty="0">
                          <a:effectLst/>
                        </a:rPr>
                        <a:t> </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GB" sz="1400" dirty="0">
                          <a:effectLst/>
                        </a:rPr>
                        <a:t>Total poverty</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30877632"/>
                  </a:ext>
                </a:extLst>
              </a:tr>
              <a:tr h="0">
                <a:tc vMerge="1">
                  <a:txBody>
                    <a:bodyPr/>
                    <a:lstStyle/>
                    <a:p>
                      <a:endParaRPr lang="en-US"/>
                    </a:p>
                  </a:txBody>
                  <a:tcPr/>
                </a:tc>
                <a:tc>
                  <a:txBody>
                    <a:bodyPr/>
                    <a:lstStyle/>
                    <a:p>
                      <a:pPr marL="0" marR="0" algn="ctr">
                        <a:spcBef>
                          <a:spcPts val="0"/>
                        </a:spcBef>
                        <a:spcAft>
                          <a:spcPts val="0"/>
                        </a:spcAft>
                      </a:pPr>
                      <a:r>
                        <a:rPr lang="en-GB" sz="1400" dirty="0">
                          <a:effectLst/>
                        </a:rPr>
                        <a:t>Absolute change</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400" dirty="0">
                          <a:effectLst/>
                        </a:rPr>
                        <a:t>Percentage change</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31675559"/>
                  </a:ext>
                </a:extLst>
              </a:tr>
              <a:tr h="0">
                <a:tc>
                  <a:txBody>
                    <a:bodyPr/>
                    <a:lstStyle/>
                    <a:p>
                      <a:pPr marL="0" marR="0">
                        <a:spcBef>
                          <a:spcPts val="0"/>
                        </a:spcBef>
                        <a:spcAft>
                          <a:spcPts val="0"/>
                        </a:spcAft>
                      </a:pPr>
                      <a:r>
                        <a:rPr lang="en-GB" sz="1400" dirty="0">
                          <a:effectLst/>
                        </a:rPr>
                        <a:t>Change in headcount poverty</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-0.90</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100.00</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6197971"/>
                  </a:ext>
                </a:extLst>
              </a:tr>
              <a:tr h="0">
                <a:tc>
                  <a:txBody>
                    <a:bodyPr/>
                    <a:lstStyle/>
                    <a:p>
                      <a:pPr marL="0" marR="0">
                        <a:spcBef>
                          <a:spcPts val="0"/>
                        </a:spcBef>
                        <a:spcAft>
                          <a:spcPts val="0"/>
                        </a:spcAft>
                      </a:pPr>
                      <a:r>
                        <a:rPr lang="en-GB" sz="1400" dirty="0">
                          <a:effectLst/>
                        </a:rPr>
                        <a:t>of which</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 </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 </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16835955"/>
                  </a:ext>
                </a:extLst>
              </a:tr>
              <a:tr h="0">
                <a:tc>
                  <a:txBody>
                    <a:bodyPr/>
                    <a:lstStyle/>
                    <a:p>
                      <a:pPr marL="0" marR="0">
                        <a:spcBef>
                          <a:spcPts val="0"/>
                        </a:spcBef>
                        <a:spcAft>
                          <a:spcPts val="0"/>
                        </a:spcAft>
                      </a:pPr>
                      <a:r>
                        <a:rPr lang="en-GB" sz="1400" dirty="0">
                          <a:effectLst/>
                        </a:rPr>
                        <a:t>  Intra-sectoral effect</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-0.60</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66.9</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91536490"/>
                  </a:ext>
                </a:extLst>
              </a:tr>
              <a:tr h="0">
                <a:tc>
                  <a:txBody>
                    <a:bodyPr/>
                    <a:lstStyle/>
                    <a:p>
                      <a:pPr marL="0" marR="0">
                        <a:spcBef>
                          <a:spcPts val="0"/>
                        </a:spcBef>
                        <a:spcAft>
                          <a:spcPts val="0"/>
                        </a:spcAft>
                      </a:pPr>
                      <a:r>
                        <a:rPr lang="en-GB" sz="1400" dirty="0">
                          <a:effectLst/>
                        </a:rPr>
                        <a:t>  Population-shift effect</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-0.30</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33.9</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43948822"/>
                  </a:ext>
                </a:extLst>
              </a:tr>
              <a:tr h="0">
                <a:tc>
                  <a:txBody>
                    <a:bodyPr/>
                    <a:lstStyle/>
                    <a:p>
                      <a:pPr marL="0" marR="0">
                        <a:spcBef>
                          <a:spcPts val="0"/>
                        </a:spcBef>
                        <a:spcAft>
                          <a:spcPts val="0"/>
                        </a:spcAft>
                      </a:pPr>
                      <a:r>
                        <a:rPr lang="en-GB" sz="1400" dirty="0">
                          <a:effectLst/>
                        </a:rPr>
                        <a:t>  Interaction effect</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0.01</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-0.8</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40307136"/>
                  </a:ext>
                </a:extLst>
              </a:tr>
              <a:tr h="0">
                <a:tc>
                  <a:txBody>
                    <a:bodyPr/>
                    <a:lstStyle/>
                    <a:p>
                      <a:pPr marL="0" marR="0">
                        <a:spcBef>
                          <a:spcPts val="0"/>
                        </a:spcBef>
                        <a:spcAft>
                          <a:spcPts val="0"/>
                        </a:spcAft>
                      </a:pPr>
                      <a:r>
                        <a:rPr lang="en-GB" sz="1400" dirty="0">
                          <a:effectLst/>
                        </a:rPr>
                        <a:t>Intra-sectoral effects</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 </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 </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43591587"/>
                  </a:ext>
                </a:extLst>
              </a:tr>
              <a:tr h="44450">
                <a:tc>
                  <a:txBody>
                    <a:bodyPr/>
                    <a:lstStyle/>
                    <a:p>
                      <a:pPr marL="0" marR="0">
                        <a:spcBef>
                          <a:spcPts val="0"/>
                        </a:spcBef>
                        <a:spcAft>
                          <a:spcPts val="0"/>
                        </a:spcAft>
                      </a:pPr>
                      <a:r>
                        <a:rPr lang="en-GB" sz="1400" dirty="0">
                          <a:effectLst/>
                        </a:rPr>
                        <a:t>  Urban</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-0.01</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0.7</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16397532"/>
                  </a:ext>
                </a:extLst>
              </a:tr>
              <a:tr h="0">
                <a:tc>
                  <a:txBody>
                    <a:bodyPr/>
                    <a:lstStyle/>
                    <a:p>
                      <a:pPr marL="0" marR="0">
                        <a:spcBef>
                          <a:spcPts val="0"/>
                        </a:spcBef>
                        <a:spcAft>
                          <a:spcPts val="0"/>
                        </a:spcAft>
                      </a:pPr>
                      <a:r>
                        <a:rPr lang="en-GB" sz="1400" dirty="0">
                          <a:effectLst/>
                        </a:rPr>
                        <a:t>  Rural</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266700" algn="dec"/>
                        </a:tabLst>
                      </a:pPr>
                      <a:r>
                        <a:rPr lang="en-GB" sz="1400" dirty="0">
                          <a:effectLst/>
                        </a:rPr>
                        <a:t>-0.59</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tabLst>
                          <a:tab pos="409575" algn="dec"/>
                        </a:tabLst>
                      </a:pPr>
                      <a:r>
                        <a:rPr lang="en-GB" sz="1400" dirty="0">
                          <a:effectLst/>
                        </a:rPr>
                        <a:t>66.2</a:t>
                      </a:r>
                      <a:endPar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25464143"/>
                  </a:ext>
                </a:extLst>
              </a:tr>
            </a:tbl>
          </a:graphicData>
        </a:graphic>
      </p:graphicFrame>
      <p:sp>
        <p:nvSpPr>
          <p:cNvPr id="35890" name="Date Placeholder 3">
            <a:extLst>
              <a:ext uri="{FF2B5EF4-FFF2-40B4-BE49-F238E27FC236}">
                <a16:creationId xmlns:a16="http://schemas.microsoft.com/office/drawing/2014/main" id="{934EACEF-9778-46DC-83A7-7CACDBDEE8BC}"/>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EC8CDB68-D52A-40BF-9630-9BEFF55D8857}"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35891" name="Footer Placeholder 4">
            <a:extLst>
              <a:ext uri="{FF2B5EF4-FFF2-40B4-BE49-F238E27FC236}">
                <a16:creationId xmlns:a16="http://schemas.microsoft.com/office/drawing/2014/main" id="{B10B5B3E-C61C-460B-B9DD-E0C0A7D22523}"/>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35892" name="Slide Number Placeholder 5">
            <a:extLst>
              <a:ext uri="{FF2B5EF4-FFF2-40B4-BE49-F238E27FC236}">
                <a16:creationId xmlns:a16="http://schemas.microsoft.com/office/drawing/2014/main" id="{A7B04763-E1A8-4A08-8143-0BBEC54A1F33}"/>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B57BF78-49CC-4959-9F75-EED5EAD3C740}" type="slidenum">
              <a:rPr lang="en-US" altLang="en-US" sz="1200" smtClean="0">
                <a:latin typeface="Verdana" panose="020B0604030504040204" pitchFamily="34" charset="0"/>
              </a:rPr>
              <a:pPr>
                <a:spcBef>
                  <a:spcPct val="0"/>
                </a:spcBef>
                <a:buClrTx/>
                <a:buSzTx/>
                <a:buFontTx/>
                <a:buNone/>
              </a:pPr>
              <a:t>19</a:t>
            </a:fld>
            <a:endParaRPr lang="en-US" altLang="en-US" sz="1200">
              <a:latin typeface="Verdana" panose="020B0604030504040204" pitchFamily="34" charset="0"/>
            </a:endParaRPr>
          </a:p>
        </p:txBody>
      </p:sp>
      <p:pic>
        <p:nvPicPr>
          <p:cNvPr id="35893" name="Picture 7">
            <a:extLst>
              <a:ext uri="{FF2B5EF4-FFF2-40B4-BE49-F238E27FC236}">
                <a16:creationId xmlns:a16="http://schemas.microsoft.com/office/drawing/2014/main" id="{C2A73F92-7ED1-4A94-8315-39C45547864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882775"/>
            <a:ext cx="9213850"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94" name="TextBox 8">
            <a:extLst>
              <a:ext uri="{FF2B5EF4-FFF2-40B4-BE49-F238E27FC236}">
                <a16:creationId xmlns:a16="http://schemas.microsoft.com/office/drawing/2014/main" id="{A2F22C7D-A3E3-4EAD-803D-A14DC2751DE6}"/>
              </a:ext>
            </a:extLst>
          </p:cNvPr>
          <p:cNvSpPr txBox="1">
            <a:spLocks noChangeArrowheads="1"/>
          </p:cNvSpPr>
          <p:nvPr/>
        </p:nvSpPr>
        <p:spPr bwMode="auto">
          <a:xfrm>
            <a:off x="1370013" y="4800600"/>
            <a:ext cx="67437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 typeface="Wingdings" panose="05000000000000000000" pitchFamily="2" charset="2"/>
              <a:buChar char="Ø"/>
            </a:pPr>
            <a:r>
              <a:rPr lang="en-US" altLang="en-US" sz="1600" dirty="0">
                <a:latin typeface="Verdana" panose="020B0604030504040204" pitchFamily="34" charset="0"/>
              </a:rPr>
              <a:t>A third of poverty reduction was due to movement from poorer rural to richer urban </a:t>
            </a:r>
            <a:r>
              <a:rPr lang="en-US" altLang="en-US" sz="1600" dirty="0" smtClean="0">
                <a:latin typeface="Verdana" panose="020B0604030504040204" pitchFamily="34" charset="0"/>
              </a:rPr>
              <a:t>areas</a:t>
            </a:r>
            <a:endParaRPr lang="en-US" altLang="en-US" sz="1600" dirty="0">
              <a:latin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t>Background: Evolution of GDP and poverty</a:t>
            </a:r>
          </a:p>
          <a:p>
            <a:pPr marL="514350" indent="-514350">
              <a:buFont typeface="Wingdings" panose="05000000000000000000" pitchFamily="2" charset="2"/>
              <a:buAutoNum type="arabicPeriod"/>
              <a:defRPr/>
            </a:pPr>
            <a:r>
              <a:rPr lang="en-US" altLang="en-US" sz="2400" dirty="0"/>
              <a:t>How poverty is measured</a:t>
            </a:r>
          </a:p>
          <a:p>
            <a:pPr marL="514350" indent="-514350">
              <a:buFont typeface="Wingdings" panose="05000000000000000000" pitchFamily="2" charset="2"/>
              <a:buAutoNum type="arabicPeriod"/>
              <a:defRPr/>
            </a:pPr>
            <a:r>
              <a:rPr lang="en-US" altLang="en-US" sz="2400" dirty="0"/>
              <a:t>Poverty dynamics: </a:t>
            </a:r>
          </a:p>
          <a:p>
            <a:pPr marL="914400" lvl="1" indent="-514350">
              <a:buFont typeface="Wingdings" panose="05000000000000000000" pitchFamily="2" charset="2"/>
              <a:buAutoNum type="alphaLcParenR"/>
              <a:defRPr/>
            </a:pPr>
            <a:r>
              <a:rPr lang="en-US" altLang="en-US" sz="2000" dirty="0"/>
              <a:t>Moving into and out of poverty</a:t>
            </a:r>
          </a:p>
          <a:p>
            <a:pPr marL="914400" lvl="1" indent="-514350">
              <a:buFont typeface="+mj-lt"/>
              <a:buAutoNum type="alphaLcParenR"/>
              <a:defRPr/>
            </a:pPr>
            <a:r>
              <a:rPr lang="en-US" altLang="en-US" sz="2000" dirty="0"/>
              <a:t>Moving up and down the income distribution</a:t>
            </a:r>
          </a:p>
          <a:p>
            <a:pPr marL="514350" indent="-514350">
              <a:buFont typeface="Wingdings" panose="05000000000000000000" pitchFamily="2" charset="2"/>
              <a:buAutoNum type="arabicPeriod"/>
              <a:defRPr/>
            </a:pPr>
            <a:r>
              <a:rPr lang="en-US" altLang="en-US" sz="2400" dirty="0"/>
              <a:t>Linking economic growth to changes in poverty</a:t>
            </a:r>
          </a:p>
          <a:p>
            <a:pPr marL="514350" indent="-514350">
              <a:buFont typeface="Wingdings" panose="05000000000000000000" pitchFamily="2" charset="2"/>
              <a:buAutoNum type="arabicPeriod"/>
              <a:defRPr/>
            </a:pPr>
            <a:r>
              <a:rPr lang="en-US" altLang="en-US" sz="2400" dirty="0"/>
              <a:t>Who has gained from economic growth?</a:t>
            </a:r>
          </a:p>
          <a:p>
            <a:pPr marL="514350" indent="-514350">
              <a:buFont typeface="Wingdings" panose="05000000000000000000" pitchFamily="2" charset="2"/>
              <a:buAutoNum type="arabicPeriod"/>
              <a:defRPr/>
            </a:pPr>
            <a:r>
              <a:rPr lang="en-US" altLang="en-US" sz="2400" dirty="0"/>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2</a:t>
            </a:fld>
            <a:endParaRPr lang="en-US" altLang="en-US" sz="1200">
              <a:latin typeface="Verdana" panose="020B060403050404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solidFill>
                  <a:schemeClr val="bg1">
                    <a:lumMod val="75000"/>
                  </a:schemeClr>
                </a:solidFill>
              </a:rPr>
              <a:t>Background: Evolution of GDP and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How poverty is measured</a:t>
            </a:r>
          </a:p>
          <a:p>
            <a:pPr marL="514350" indent="-514350">
              <a:buFont typeface="Wingdings" panose="05000000000000000000" pitchFamily="2" charset="2"/>
              <a:buAutoNum type="arabicPeriod"/>
              <a:defRPr/>
            </a:pPr>
            <a:r>
              <a:rPr lang="en-US" altLang="en-US" sz="2400" dirty="0">
                <a:solidFill>
                  <a:schemeClr val="bg1">
                    <a:lumMod val="75000"/>
                  </a:schemeClr>
                </a:solidFill>
              </a:rPr>
              <a:t>Poverty dynamics: </a:t>
            </a:r>
          </a:p>
          <a:p>
            <a:pPr marL="914400" lvl="1" indent="-514350">
              <a:buFont typeface="Wingdings" panose="05000000000000000000" pitchFamily="2" charset="2"/>
              <a:buAutoNum type="alphaLcParenR"/>
              <a:defRPr/>
            </a:pPr>
            <a:r>
              <a:rPr lang="en-US" altLang="en-US" sz="2000" dirty="0">
                <a:solidFill>
                  <a:schemeClr val="bg1">
                    <a:lumMod val="75000"/>
                  </a:schemeClr>
                </a:solidFill>
              </a:rPr>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solidFill>
                  <a:schemeClr val="bg1">
                    <a:lumMod val="75000"/>
                  </a:schemeClr>
                </a:solidFill>
              </a:rPr>
              <a:t>Linking economic growth to changes in poverty</a:t>
            </a:r>
          </a:p>
          <a:p>
            <a:pPr marL="514350" indent="-514350">
              <a:buFont typeface="Wingdings" panose="05000000000000000000" pitchFamily="2" charset="2"/>
              <a:buAutoNum type="arabicPeriod"/>
              <a:defRPr/>
            </a:pPr>
            <a:r>
              <a:rPr lang="en-US" altLang="en-US" sz="2400" dirty="0"/>
              <a:t>Who has gained from economic growth?</a:t>
            </a:r>
          </a:p>
          <a:p>
            <a:pPr marL="514350" indent="-514350">
              <a:buFont typeface="Wingdings" panose="05000000000000000000" pitchFamily="2" charset="2"/>
              <a:buAutoNum type="arabicPeriod"/>
              <a:defRPr/>
            </a:pPr>
            <a:r>
              <a:rPr lang="en-US" altLang="en-US" sz="2400" dirty="0">
                <a:solidFill>
                  <a:schemeClr val="bg1">
                    <a:lumMod val="75000"/>
                  </a:schemeClr>
                </a:solidFill>
              </a:rPr>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20</a:t>
            </a:fld>
            <a:endParaRPr lang="en-US" altLang="en-US" sz="1200">
              <a:latin typeface="Verdana" panose="020B0604030504040204" pitchFamily="34" charset="0"/>
            </a:endParaRPr>
          </a:p>
        </p:txBody>
      </p:sp>
    </p:spTree>
    <p:extLst>
      <p:ext uri="{BB962C8B-B14F-4D97-AF65-F5344CB8AC3E}">
        <p14:creationId xmlns:p14="http://schemas.microsoft.com/office/powerpoint/2010/main" val="2316077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7E2F9824-B3C2-4097-B629-4C8303E2169C}"/>
              </a:ext>
            </a:extLst>
          </p:cNvPr>
          <p:cNvSpPr>
            <a:spLocks noGrp="1" noChangeArrowheads="1"/>
          </p:cNvSpPr>
          <p:nvPr>
            <p:ph type="title"/>
          </p:nvPr>
        </p:nvSpPr>
        <p:spPr/>
        <p:txBody>
          <a:bodyPr/>
          <a:lstStyle/>
          <a:p>
            <a:r>
              <a:rPr lang="en-US" altLang="en-US"/>
              <a:t>Geographic pattern</a:t>
            </a:r>
          </a:p>
        </p:txBody>
      </p:sp>
      <p:graphicFrame>
        <p:nvGraphicFramePr>
          <p:cNvPr id="7" name="Content Placeholder 6">
            <a:extLst>
              <a:ext uri="{FF2B5EF4-FFF2-40B4-BE49-F238E27FC236}">
                <a16:creationId xmlns:a16="http://schemas.microsoft.com/office/drawing/2014/main" id="{7ED63AF4-E528-4A0D-9360-B21C2D60A3CF}"/>
              </a:ext>
            </a:extLst>
          </p:cNvPr>
          <p:cNvGraphicFramePr>
            <a:graphicFrameLocks noGrp="1"/>
          </p:cNvGraphicFramePr>
          <p:nvPr>
            <p:ph idx="1"/>
          </p:nvPr>
        </p:nvGraphicFramePr>
        <p:xfrm>
          <a:off x="1365250" y="1965325"/>
          <a:ext cx="4933950" cy="2927346"/>
        </p:xfrm>
        <a:graphic>
          <a:graphicData uri="http://schemas.openxmlformats.org/drawingml/2006/table">
            <a:tbl>
              <a:tblPr firstRow="1" firstCol="1" bandRow="1">
                <a:tableStyleId>{BC89EF96-8CEA-46FF-86C4-4CE0E7609802}</a:tableStyleId>
              </a:tblPr>
              <a:tblGrid>
                <a:gridCol w="1638537">
                  <a:extLst>
                    <a:ext uri="{9D8B030D-6E8A-4147-A177-3AD203B41FA5}">
                      <a16:colId xmlns:a16="http://schemas.microsoft.com/office/drawing/2014/main" val="3521988699"/>
                    </a:ext>
                  </a:extLst>
                </a:gridCol>
                <a:gridCol w="1098471">
                  <a:extLst>
                    <a:ext uri="{9D8B030D-6E8A-4147-A177-3AD203B41FA5}">
                      <a16:colId xmlns:a16="http://schemas.microsoft.com/office/drawing/2014/main" val="2085818869"/>
                    </a:ext>
                  </a:extLst>
                </a:gridCol>
                <a:gridCol w="1098471">
                  <a:extLst>
                    <a:ext uri="{9D8B030D-6E8A-4147-A177-3AD203B41FA5}">
                      <a16:colId xmlns:a16="http://schemas.microsoft.com/office/drawing/2014/main" val="1281864178"/>
                    </a:ext>
                  </a:extLst>
                </a:gridCol>
                <a:gridCol w="1098471">
                  <a:extLst>
                    <a:ext uri="{9D8B030D-6E8A-4147-A177-3AD203B41FA5}">
                      <a16:colId xmlns:a16="http://schemas.microsoft.com/office/drawing/2014/main" val="164091017"/>
                    </a:ext>
                  </a:extLst>
                </a:gridCol>
              </a:tblGrid>
              <a:tr h="182959">
                <a:tc rowSpan="2">
                  <a:txBody>
                    <a:bodyPr/>
                    <a:lstStyle/>
                    <a:p>
                      <a:pPr marL="0" marR="0" algn="l">
                        <a:spcBef>
                          <a:spcPts val="0"/>
                        </a:spcBef>
                        <a:spcAft>
                          <a:spcPts val="0"/>
                        </a:spcAft>
                      </a:pPr>
                      <a:r>
                        <a:rPr lang="en-US" sz="1200" dirty="0">
                          <a:effectLst/>
                        </a:rPr>
                        <a:t> </a:t>
                      </a:r>
                    </a:p>
                    <a:p>
                      <a:pPr marL="0" marR="0" algn="l">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gridSpan="3">
                  <a:txBody>
                    <a:bodyPr/>
                    <a:lstStyle/>
                    <a:p>
                      <a:pPr marL="0" marR="0" algn="ctr">
                        <a:spcBef>
                          <a:spcPts val="0"/>
                        </a:spcBef>
                        <a:spcAft>
                          <a:spcPts val="0"/>
                        </a:spcAft>
                      </a:pPr>
                      <a:r>
                        <a:rPr lang="en-GB" sz="1200" dirty="0">
                          <a:effectLst/>
                        </a:rPr>
                        <a:t>Total Poverty</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21521772"/>
                  </a:ext>
                </a:extLst>
              </a:tr>
              <a:tr h="365920">
                <a:tc vMerge="1">
                  <a:txBody>
                    <a:bodyPr/>
                    <a:lstStyle/>
                    <a:p>
                      <a:endParaRPr lang="en-US"/>
                    </a:p>
                  </a:txBody>
                  <a:tcPr/>
                </a:tc>
                <a:tc>
                  <a:txBody>
                    <a:bodyPr/>
                    <a:lstStyle/>
                    <a:p>
                      <a:pPr marL="0" marR="0" algn="ctr">
                        <a:spcBef>
                          <a:spcPts val="0"/>
                        </a:spcBef>
                        <a:spcAft>
                          <a:spcPts val="0"/>
                        </a:spcAft>
                      </a:pPr>
                      <a:r>
                        <a:rPr lang="en-GB" sz="1200" dirty="0">
                          <a:effectLst/>
                        </a:rPr>
                        <a:t>2014</a:t>
                      </a:r>
                      <a:endParaRPr lang="en-US" sz="1200" dirty="0">
                        <a:effectLst/>
                      </a:endParaRPr>
                    </a:p>
                    <a:p>
                      <a:pPr marL="0" marR="0" algn="ctr">
                        <a:spcBef>
                          <a:spcPts val="0"/>
                        </a:spcBef>
                        <a:spcAft>
                          <a:spcPts val="0"/>
                        </a:spcAft>
                      </a:pPr>
                      <a:r>
                        <a:rPr lang="en-GB" sz="1200" dirty="0">
                          <a:effectLst/>
                        </a:rPr>
                        <a:t>(EICV4)</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2017</a:t>
                      </a:r>
                      <a:endParaRPr lang="en-US" sz="1200" dirty="0">
                        <a:effectLst/>
                      </a:endParaRPr>
                    </a:p>
                    <a:p>
                      <a:pPr marL="0" marR="0" algn="ctr">
                        <a:spcBef>
                          <a:spcPts val="0"/>
                        </a:spcBef>
                        <a:spcAft>
                          <a:spcPts val="0"/>
                        </a:spcAft>
                      </a:pPr>
                      <a:r>
                        <a:rPr lang="en-GB" sz="1200" dirty="0">
                          <a:effectLst/>
                        </a:rPr>
                        <a:t>(EICV5)</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Change</a:t>
                      </a:r>
                      <a:endParaRPr lang="en-US" sz="1200" dirty="0">
                        <a:effectLst/>
                      </a:endParaRPr>
                    </a:p>
                    <a:p>
                      <a:pPr marL="0" marR="0" algn="ctr">
                        <a:spcBef>
                          <a:spcPts val="0"/>
                        </a:spcBef>
                        <a:spcAft>
                          <a:spcPts val="0"/>
                        </a:spcAft>
                      </a:pPr>
                      <a:r>
                        <a:rPr lang="en-GB" sz="1200" dirty="0">
                          <a:effectLst/>
                        </a:rPr>
                        <a:t>% points</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val="622412037"/>
                  </a:ext>
                </a:extLst>
              </a:tr>
              <a:tr h="182959">
                <a:tc>
                  <a:txBody>
                    <a:bodyPr/>
                    <a:lstStyle/>
                    <a:p>
                      <a:pPr marL="0" marR="0" algn="l">
                        <a:spcBef>
                          <a:spcPts val="0"/>
                        </a:spcBef>
                        <a:spcAft>
                          <a:spcPts val="0"/>
                        </a:spcAft>
                      </a:pP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gridSpan="3">
                  <a:txBody>
                    <a:bodyPr/>
                    <a:lstStyle/>
                    <a:p>
                      <a:pPr marL="0" marR="0" algn="ctr">
                        <a:spcBef>
                          <a:spcPts val="0"/>
                        </a:spcBef>
                        <a:spcAft>
                          <a:spcPts val="0"/>
                        </a:spcAft>
                      </a:pPr>
                      <a:r>
                        <a:rPr lang="en-US" sz="1200" dirty="0">
                          <a:effectLst/>
                        </a:rPr>
                        <a:t>percentages</a:t>
                      </a:r>
                      <a:endParaRPr lang="en-US" sz="1200" i="1"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hMerge="1">
                  <a:txBody>
                    <a:bodyPr/>
                    <a:lstStyle/>
                    <a:p>
                      <a:pPr marL="0" marR="0" algn="ctr">
                        <a:spcBef>
                          <a:spcPts val="0"/>
                        </a:spcBef>
                        <a:spcAft>
                          <a:spcPts val="0"/>
                        </a:spcAft>
                      </a:pPr>
                      <a:endParaRPr lang="en-US" sz="11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gn="ctr">
                        <a:spcBef>
                          <a:spcPts val="0"/>
                        </a:spcBef>
                        <a:spcAft>
                          <a:spcPts val="0"/>
                        </a:spcAft>
                      </a:pPr>
                      <a:endParaRPr lang="en-US" sz="11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2593172"/>
                  </a:ext>
                </a:extLst>
              </a:tr>
              <a:tr h="182959">
                <a:tc>
                  <a:txBody>
                    <a:bodyPr/>
                    <a:lstStyle/>
                    <a:p>
                      <a:pPr marL="0" marR="0" algn="l">
                        <a:spcBef>
                          <a:spcPts val="0"/>
                        </a:spcBef>
                        <a:spcAft>
                          <a:spcPts val="0"/>
                        </a:spcAft>
                      </a:pPr>
                      <a:r>
                        <a:rPr lang="en-GB" sz="1200" dirty="0">
                          <a:effectLst/>
                        </a:rPr>
                        <a:t>Nationally</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l">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l">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l">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extLst>
                  <a:ext uri="{0D108BD9-81ED-4DB2-BD59-A6C34878D82A}">
                    <a16:rowId xmlns:a16="http://schemas.microsoft.com/office/drawing/2014/main" val="2540861199"/>
                  </a:ext>
                </a:extLst>
              </a:tr>
              <a:tr h="182959">
                <a:tc>
                  <a:txBody>
                    <a:bodyPr/>
                    <a:lstStyle/>
                    <a:p>
                      <a:pPr marL="0" marR="0" algn="l">
                        <a:spcBef>
                          <a:spcPts val="0"/>
                        </a:spcBef>
                        <a:spcAft>
                          <a:spcPts val="0"/>
                        </a:spcAft>
                      </a:pPr>
                      <a:r>
                        <a:rPr lang="en-GB" sz="1200" dirty="0">
                          <a:effectLst/>
                        </a:rPr>
                        <a:t>  Rwanda</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39.1</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38.2</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2227687898"/>
                  </a:ext>
                </a:extLst>
              </a:tr>
              <a:tr h="182959">
                <a:tc>
                  <a:txBody>
                    <a:bodyPr/>
                    <a:lstStyle/>
                    <a:p>
                      <a:pPr marL="0" marR="0" algn="l">
                        <a:spcBef>
                          <a:spcPts val="0"/>
                        </a:spcBef>
                        <a:spcAft>
                          <a:spcPts val="0"/>
                        </a:spcAft>
                      </a:pPr>
                      <a:r>
                        <a:rPr lang="en-GB" sz="1200" dirty="0">
                          <a:effectLst/>
                        </a:rPr>
                        <a:t>       Standard error</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0.62</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0.61</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0.87</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1898759281"/>
                  </a:ext>
                </a:extLst>
              </a:tr>
              <a:tr h="182959">
                <a:tc>
                  <a:txBody>
                    <a:bodyPr/>
                    <a:lstStyle/>
                    <a:p>
                      <a:pPr marL="0" marR="0" algn="l">
                        <a:spcBef>
                          <a:spcPts val="0"/>
                        </a:spcBef>
                        <a:spcAft>
                          <a:spcPts val="0"/>
                        </a:spcAft>
                      </a:pPr>
                      <a:r>
                        <a:rPr lang="en-GB" sz="1200" dirty="0">
                          <a:effectLst/>
                        </a:rPr>
                        <a:t>Area of Residence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291450603"/>
                  </a:ext>
                </a:extLst>
              </a:tr>
              <a:tr h="182959">
                <a:tc>
                  <a:txBody>
                    <a:bodyPr/>
                    <a:lstStyle/>
                    <a:p>
                      <a:pPr marL="0" marR="0" algn="l">
                        <a:spcBef>
                          <a:spcPts val="0"/>
                        </a:spcBef>
                        <a:spcAft>
                          <a:spcPts val="0"/>
                        </a:spcAft>
                      </a:pPr>
                      <a:r>
                        <a:rPr lang="en-GB" sz="1200" dirty="0">
                          <a:effectLst/>
                        </a:rPr>
                        <a:t>  Urban</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15.9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15.8</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0.0</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2405411308"/>
                  </a:ext>
                </a:extLst>
              </a:tr>
              <a:tr h="182959">
                <a:tc>
                  <a:txBody>
                    <a:bodyPr/>
                    <a:lstStyle/>
                    <a:p>
                      <a:pPr marL="0" marR="0" algn="l">
                        <a:spcBef>
                          <a:spcPts val="0"/>
                        </a:spcBef>
                        <a:spcAft>
                          <a:spcPts val="0"/>
                        </a:spcAft>
                      </a:pPr>
                      <a:r>
                        <a:rPr lang="en-GB" sz="1200" dirty="0">
                          <a:effectLst/>
                        </a:rPr>
                        <a:t>  Rural</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43.7</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43.1</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-0.7</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3426098181"/>
                  </a:ext>
                </a:extLst>
              </a:tr>
              <a:tr h="182959">
                <a:tc>
                  <a:txBody>
                    <a:bodyPr/>
                    <a:lstStyle/>
                    <a:p>
                      <a:pPr marL="0" marR="0" algn="l">
                        <a:spcBef>
                          <a:spcPts val="0"/>
                        </a:spcBef>
                        <a:spcAft>
                          <a:spcPts val="0"/>
                        </a:spcAft>
                      </a:pPr>
                      <a:r>
                        <a:rPr lang="en-GB" sz="1200" dirty="0">
                          <a:effectLst/>
                        </a:rPr>
                        <a:t>Province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US"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2972020535"/>
                  </a:ext>
                </a:extLst>
              </a:tr>
              <a:tr h="182959">
                <a:tc>
                  <a:txBody>
                    <a:bodyPr/>
                    <a:lstStyle/>
                    <a:p>
                      <a:pPr marL="0" marR="0" algn="l">
                        <a:spcBef>
                          <a:spcPts val="0"/>
                        </a:spcBef>
                        <a:spcAft>
                          <a:spcPts val="0"/>
                        </a:spcAft>
                      </a:pPr>
                      <a:r>
                        <a:rPr lang="en-GB" sz="1200" dirty="0">
                          <a:effectLst/>
                        </a:rPr>
                        <a:t>  City of Kigali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20.9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13.9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-6.9 *</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1410790971"/>
                  </a:ext>
                </a:extLst>
              </a:tr>
              <a:tr h="182959">
                <a:tc>
                  <a:txBody>
                    <a:bodyPr/>
                    <a:lstStyle/>
                    <a:p>
                      <a:pPr marL="0" marR="0" algn="l">
                        <a:spcBef>
                          <a:spcPts val="0"/>
                        </a:spcBef>
                        <a:spcAft>
                          <a:spcPts val="0"/>
                        </a:spcAft>
                      </a:pPr>
                      <a:r>
                        <a:rPr lang="en-GB" sz="1200" dirty="0">
                          <a:effectLst/>
                        </a:rPr>
                        <a:t>  Southern Province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38.4</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41.4</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3.1</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1800492109"/>
                  </a:ext>
                </a:extLst>
              </a:tr>
              <a:tr h="182959">
                <a:tc>
                  <a:txBody>
                    <a:bodyPr/>
                    <a:lstStyle/>
                    <a:p>
                      <a:pPr marL="0" marR="0" algn="l">
                        <a:spcBef>
                          <a:spcPts val="0"/>
                        </a:spcBef>
                        <a:spcAft>
                          <a:spcPts val="0"/>
                        </a:spcAft>
                      </a:pPr>
                      <a:r>
                        <a:rPr lang="en-GB" sz="1200" dirty="0">
                          <a:effectLst/>
                        </a:rPr>
                        <a:t>  Western Province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45.2</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47.1</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1.9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3275671237"/>
                  </a:ext>
                </a:extLst>
              </a:tr>
              <a:tr h="182959">
                <a:tc>
                  <a:txBody>
                    <a:bodyPr/>
                    <a:lstStyle/>
                    <a:p>
                      <a:pPr marL="0" marR="0" algn="l">
                        <a:spcBef>
                          <a:spcPts val="0"/>
                        </a:spcBef>
                        <a:spcAft>
                          <a:spcPts val="0"/>
                        </a:spcAft>
                      </a:pPr>
                      <a:r>
                        <a:rPr lang="en-GB" sz="1200" dirty="0">
                          <a:effectLst/>
                        </a:rPr>
                        <a:t>  Northern Province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45.9</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42.3</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-3.6</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2449106927"/>
                  </a:ext>
                </a:extLst>
              </a:tr>
              <a:tr h="182959">
                <a:tc>
                  <a:txBody>
                    <a:bodyPr/>
                    <a:lstStyle/>
                    <a:p>
                      <a:pPr marL="0" marR="0" algn="l">
                        <a:spcBef>
                          <a:spcPts val="0"/>
                        </a:spcBef>
                        <a:spcAft>
                          <a:spcPts val="0"/>
                        </a:spcAft>
                      </a:pPr>
                      <a:r>
                        <a:rPr lang="en-GB" sz="1200" dirty="0">
                          <a:effectLst/>
                        </a:rPr>
                        <a:t>  Eastern Province</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tc>
                <a:tc>
                  <a:txBody>
                    <a:bodyPr/>
                    <a:lstStyle/>
                    <a:p>
                      <a:pPr marL="0" marR="0" algn="ctr">
                        <a:spcBef>
                          <a:spcPts val="0"/>
                        </a:spcBef>
                        <a:spcAft>
                          <a:spcPts val="0"/>
                        </a:spcAft>
                      </a:pPr>
                      <a:r>
                        <a:rPr lang="en-GB" sz="1200" dirty="0">
                          <a:effectLst/>
                        </a:rPr>
                        <a:t>38.0</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37.4</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tc>
                  <a:txBody>
                    <a:bodyPr/>
                    <a:lstStyle/>
                    <a:p>
                      <a:pPr marL="0" marR="0" algn="ctr">
                        <a:spcBef>
                          <a:spcPts val="0"/>
                        </a:spcBef>
                        <a:spcAft>
                          <a:spcPts val="0"/>
                        </a:spcAft>
                      </a:pPr>
                      <a:r>
                        <a:rPr lang="en-GB" sz="1200" dirty="0">
                          <a:effectLst/>
                        </a:rPr>
                        <a:t>-0.6</a:t>
                      </a:r>
                      <a:endParaRPr lang="en-US" sz="1200" dirty="0">
                        <a:solidFill>
                          <a:srgbClr val="000000"/>
                        </a:solidFill>
                        <a:effectLst/>
                        <a:latin typeface="Cambria" panose="02040503050406030204" pitchFamily="18" charset="0"/>
                        <a:ea typeface="Times New Roman" panose="02020603050405020304" pitchFamily="18" charset="0"/>
                        <a:cs typeface="Times New Roman" panose="02020603050405020304" pitchFamily="18" charset="0"/>
                      </a:endParaRPr>
                    </a:p>
                  </a:txBody>
                  <a:tcPr marL="68576" marR="68576" marT="0" marB="0" anchor="ctr"/>
                </a:tc>
                <a:extLst>
                  <a:ext uri="{0D108BD9-81ED-4DB2-BD59-A6C34878D82A}">
                    <a16:rowId xmlns:a16="http://schemas.microsoft.com/office/drawing/2014/main" val="3326017203"/>
                  </a:ext>
                </a:extLst>
              </a:tr>
            </a:tbl>
          </a:graphicData>
        </a:graphic>
      </p:graphicFrame>
      <p:sp>
        <p:nvSpPr>
          <p:cNvPr id="38997" name="Date Placeholder 3">
            <a:extLst>
              <a:ext uri="{FF2B5EF4-FFF2-40B4-BE49-F238E27FC236}">
                <a16:creationId xmlns:a16="http://schemas.microsoft.com/office/drawing/2014/main" id="{110FA609-9B09-4F0D-AE37-FEB75EE1D274}"/>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EF5DB43B-2603-4DA5-B26F-96D547A8948B}"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38998" name="Footer Placeholder 4">
            <a:extLst>
              <a:ext uri="{FF2B5EF4-FFF2-40B4-BE49-F238E27FC236}">
                <a16:creationId xmlns:a16="http://schemas.microsoft.com/office/drawing/2014/main" id="{32BEAF44-6598-44EE-8736-B7B7592CA8A5}"/>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38999" name="Slide Number Placeholder 5">
            <a:extLst>
              <a:ext uri="{FF2B5EF4-FFF2-40B4-BE49-F238E27FC236}">
                <a16:creationId xmlns:a16="http://schemas.microsoft.com/office/drawing/2014/main" id="{18CE4CD3-CF59-4BEA-9600-61F6963D785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927BC48E-A505-4859-85A5-121FC4F19F94}" type="slidenum">
              <a:rPr lang="en-US" altLang="en-US" sz="1200" smtClean="0">
                <a:latin typeface="Verdana" panose="020B0604030504040204" pitchFamily="34" charset="0"/>
              </a:rPr>
              <a:pPr>
                <a:spcBef>
                  <a:spcPct val="0"/>
                </a:spcBef>
                <a:buClrTx/>
                <a:buSzTx/>
                <a:buFontTx/>
                <a:buNone/>
              </a:pPr>
              <a:t>21</a:t>
            </a:fld>
            <a:endParaRPr lang="en-US" altLang="en-US" sz="1200">
              <a:latin typeface="Verdana" panose="020B0604030504040204" pitchFamily="34" charset="0"/>
            </a:endParaRPr>
          </a:p>
        </p:txBody>
      </p:sp>
      <p:pic>
        <p:nvPicPr>
          <p:cNvPr id="39000" name="Picture 7">
            <a:extLst>
              <a:ext uri="{FF2B5EF4-FFF2-40B4-BE49-F238E27FC236}">
                <a16:creationId xmlns:a16="http://schemas.microsoft.com/office/drawing/2014/main" id="{213409C2-F1F3-40D2-B988-0C86024D565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5250" y="1698625"/>
            <a:ext cx="91471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001" name="TextBox 8">
            <a:extLst>
              <a:ext uri="{FF2B5EF4-FFF2-40B4-BE49-F238E27FC236}">
                <a16:creationId xmlns:a16="http://schemas.microsoft.com/office/drawing/2014/main" id="{BBF18532-A32A-41CE-AEBF-27FAC8C09742}"/>
              </a:ext>
            </a:extLst>
          </p:cNvPr>
          <p:cNvSpPr txBox="1">
            <a:spLocks noChangeArrowheads="1"/>
          </p:cNvSpPr>
          <p:nvPr/>
        </p:nvSpPr>
        <p:spPr bwMode="auto">
          <a:xfrm>
            <a:off x="1365250" y="5257800"/>
            <a:ext cx="6483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 typeface="Wingdings" panose="05000000000000000000" pitchFamily="2" charset="2"/>
              <a:buChar char="Ø"/>
            </a:pPr>
            <a:r>
              <a:rPr lang="en-US" altLang="en-US" sz="1600">
                <a:latin typeface="Verdana" panose="020B0604030504040204" pitchFamily="34" charset="0"/>
              </a:rPr>
              <a:t>Only the change (reduction) in Kigali City is statistically significant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123EF2AE-7E3E-4EEA-9BC2-C8C024F0D469}"/>
              </a:ext>
            </a:extLst>
          </p:cNvPr>
          <p:cNvSpPr>
            <a:spLocks noGrp="1" noChangeArrowheads="1"/>
          </p:cNvSpPr>
          <p:nvPr>
            <p:ph type="title"/>
          </p:nvPr>
        </p:nvSpPr>
        <p:spPr/>
        <p:txBody>
          <a:bodyPr/>
          <a:lstStyle/>
          <a:p>
            <a:r>
              <a:rPr lang="en-US" altLang="en-US"/>
              <a:t>Mobility by area and province</a:t>
            </a:r>
          </a:p>
        </p:txBody>
      </p:sp>
      <p:graphicFrame>
        <p:nvGraphicFramePr>
          <p:cNvPr id="7" name="Content Placeholder 6">
            <a:extLst>
              <a:ext uri="{FF2B5EF4-FFF2-40B4-BE49-F238E27FC236}">
                <a16:creationId xmlns:a16="http://schemas.microsoft.com/office/drawing/2014/main" id="{5BAA7BCC-6E72-4A46-8144-0AE6CD0D8D88}"/>
              </a:ext>
            </a:extLst>
          </p:cNvPr>
          <p:cNvGraphicFramePr>
            <a:graphicFrameLocks noGrp="1"/>
          </p:cNvGraphicFramePr>
          <p:nvPr>
            <p:ph idx="1"/>
          </p:nvPr>
        </p:nvGraphicFramePr>
        <p:xfrm>
          <a:off x="1370013" y="2173288"/>
          <a:ext cx="7240586" cy="2378077"/>
        </p:xfrm>
        <a:graphic>
          <a:graphicData uri="http://schemas.openxmlformats.org/drawingml/2006/table">
            <a:tbl>
              <a:tblPr firstRow="1" firstCol="1" bandRow="1">
                <a:tableStyleId>{BC89EF96-8CEA-46FF-86C4-4CE0E7609802}</a:tableStyleId>
              </a:tblPr>
              <a:tblGrid>
                <a:gridCol w="1947717">
                  <a:extLst>
                    <a:ext uri="{9D8B030D-6E8A-4147-A177-3AD203B41FA5}">
                      <a16:colId xmlns:a16="http://schemas.microsoft.com/office/drawing/2014/main" val="2109461732"/>
                    </a:ext>
                  </a:extLst>
                </a:gridCol>
                <a:gridCol w="829771">
                  <a:extLst>
                    <a:ext uri="{9D8B030D-6E8A-4147-A177-3AD203B41FA5}">
                      <a16:colId xmlns:a16="http://schemas.microsoft.com/office/drawing/2014/main" val="3792826400"/>
                    </a:ext>
                  </a:extLst>
                </a:gridCol>
                <a:gridCol w="829771">
                  <a:extLst>
                    <a:ext uri="{9D8B030D-6E8A-4147-A177-3AD203B41FA5}">
                      <a16:colId xmlns:a16="http://schemas.microsoft.com/office/drawing/2014/main" val="2471879284"/>
                    </a:ext>
                  </a:extLst>
                </a:gridCol>
                <a:gridCol w="829771">
                  <a:extLst>
                    <a:ext uri="{9D8B030D-6E8A-4147-A177-3AD203B41FA5}">
                      <a16:colId xmlns:a16="http://schemas.microsoft.com/office/drawing/2014/main" val="832967548"/>
                    </a:ext>
                  </a:extLst>
                </a:gridCol>
                <a:gridCol w="832668">
                  <a:extLst>
                    <a:ext uri="{9D8B030D-6E8A-4147-A177-3AD203B41FA5}">
                      <a16:colId xmlns:a16="http://schemas.microsoft.com/office/drawing/2014/main" val="1377846348"/>
                    </a:ext>
                  </a:extLst>
                </a:gridCol>
                <a:gridCol w="867422">
                  <a:extLst>
                    <a:ext uri="{9D8B030D-6E8A-4147-A177-3AD203B41FA5}">
                      <a16:colId xmlns:a16="http://schemas.microsoft.com/office/drawing/2014/main" val="1216214021"/>
                    </a:ext>
                  </a:extLst>
                </a:gridCol>
                <a:gridCol w="1103466">
                  <a:extLst>
                    <a:ext uri="{9D8B030D-6E8A-4147-A177-3AD203B41FA5}">
                      <a16:colId xmlns:a16="http://schemas.microsoft.com/office/drawing/2014/main" val="3595551721"/>
                    </a:ext>
                  </a:extLst>
                </a:gridCol>
              </a:tblGrid>
              <a:tr h="365858">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Stayed poor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Became poor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Exited poverty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Never poor</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Total across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pPr>
                      <a:r>
                        <a:rPr lang="en-GB" sz="1200" dirty="0">
                          <a:effectLst/>
                        </a:rPr>
                        <a:t>% population within group</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3024229487"/>
                  </a:ext>
                </a:extLst>
              </a:tr>
              <a:tr h="182929">
                <a:tc>
                  <a:txBody>
                    <a:bodyPr/>
                    <a:lstStyle/>
                    <a:p>
                      <a:pPr marL="0" marR="0" algn="just">
                        <a:spcBef>
                          <a:spcPts val="0"/>
                        </a:spcBef>
                        <a:spcAft>
                          <a:spcPts val="0"/>
                        </a:spcAft>
                      </a:pPr>
                      <a:r>
                        <a:rPr lang="en-GB" sz="1200" dirty="0">
                          <a:effectLst/>
                        </a:rPr>
                        <a:t>Nationally</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just">
                        <a:spcBef>
                          <a:spcPts val="0"/>
                        </a:spcBef>
                        <a:spcAft>
                          <a:spcPts val="0"/>
                        </a:spcAf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3637454177"/>
                  </a:ext>
                </a:extLst>
              </a:tr>
              <a:tr h="182929">
                <a:tc>
                  <a:txBody>
                    <a:bodyPr/>
                    <a:lstStyle/>
                    <a:p>
                      <a:pPr marL="0" marR="0" algn="just">
                        <a:spcBef>
                          <a:spcPts val="0"/>
                        </a:spcBef>
                        <a:spcAft>
                          <a:spcPts val="0"/>
                        </a:spcAft>
                      </a:pPr>
                      <a:r>
                        <a:rPr lang="en-GB" sz="1200" dirty="0">
                          <a:effectLst/>
                        </a:rPr>
                        <a:t>  Rwanda</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24.6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11.7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13.4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50.2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3859644598"/>
                  </a:ext>
                </a:extLst>
              </a:tr>
              <a:tr h="182929">
                <a:tc>
                  <a:txBody>
                    <a:bodyPr/>
                    <a:lstStyle/>
                    <a:p>
                      <a:pPr marL="0" marR="0" algn="just">
                        <a:spcBef>
                          <a:spcPts val="0"/>
                        </a:spcBef>
                        <a:spcAft>
                          <a:spcPts val="0"/>
                        </a:spcAft>
                      </a:pPr>
                      <a:r>
                        <a:rPr lang="en-GB" sz="1200" dirty="0">
                          <a:effectLst/>
                        </a:rPr>
                        <a:t>Area of Residence, 2017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2794790044"/>
                  </a:ext>
                </a:extLst>
              </a:tr>
              <a:tr h="182929">
                <a:tc>
                  <a:txBody>
                    <a:bodyPr/>
                    <a:lstStyle/>
                    <a:p>
                      <a:pPr marL="0" marR="0" algn="just">
                        <a:spcBef>
                          <a:spcPts val="0"/>
                        </a:spcBef>
                        <a:spcAft>
                          <a:spcPts val="0"/>
                        </a:spcAft>
                      </a:pPr>
                      <a:r>
                        <a:rPr lang="en-GB" sz="1200" dirty="0">
                          <a:effectLst/>
                        </a:rPr>
                        <a:t>  Urban</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12.6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5.0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11.3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71.1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21.8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1273599305"/>
                  </a:ext>
                </a:extLst>
              </a:tr>
              <a:tr h="182929">
                <a:tc>
                  <a:txBody>
                    <a:bodyPr/>
                    <a:lstStyle/>
                    <a:p>
                      <a:pPr marL="0" marR="0" algn="just">
                        <a:spcBef>
                          <a:spcPts val="0"/>
                        </a:spcBef>
                        <a:spcAft>
                          <a:spcPts val="0"/>
                        </a:spcAft>
                      </a:pPr>
                      <a:r>
                        <a:rPr lang="en-GB" sz="1200" dirty="0">
                          <a:effectLst/>
                        </a:rPr>
                        <a:t>  Rural</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28.0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13.6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14.0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44.4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78.2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3515104611"/>
                  </a:ext>
                </a:extLst>
              </a:tr>
              <a:tr h="182929">
                <a:tc>
                  <a:txBody>
                    <a:bodyPr/>
                    <a:lstStyle/>
                    <a:p>
                      <a:pPr marL="0" marR="0" algn="just">
                        <a:spcBef>
                          <a:spcPts val="0"/>
                        </a:spcBef>
                        <a:spcAft>
                          <a:spcPts val="0"/>
                        </a:spcAft>
                      </a:pPr>
                      <a:r>
                        <a:rPr lang="en-GB" sz="1200" dirty="0">
                          <a:effectLst/>
                        </a:rPr>
                        <a:t>Province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2105547697"/>
                  </a:ext>
                </a:extLst>
              </a:tr>
              <a:tr h="182929">
                <a:tc>
                  <a:txBody>
                    <a:bodyPr/>
                    <a:lstStyle/>
                    <a:p>
                      <a:pPr marL="0" marR="0" algn="just">
                        <a:spcBef>
                          <a:spcPts val="0"/>
                        </a:spcBef>
                        <a:spcAft>
                          <a:spcPts val="0"/>
                        </a:spcAft>
                      </a:pPr>
                      <a:r>
                        <a:rPr lang="en-GB" sz="1200" dirty="0">
                          <a:effectLst/>
                        </a:rPr>
                        <a:t>  City of Kigali</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14.5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12.5</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71.2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10.0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655738498"/>
                  </a:ext>
                </a:extLst>
              </a:tr>
              <a:tr h="182929">
                <a:tc>
                  <a:txBody>
                    <a:bodyPr/>
                    <a:lstStyle/>
                    <a:p>
                      <a:pPr marL="0" marR="0" algn="just">
                        <a:spcBef>
                          <a:spcPts val="0"/>
                        </a:spcBef>
                        <a:spcAft>
                          <a:spcPts val="0"/>
                        </a:spcAft>
                      </a:pPr>
                      <a:r>
                        <a:rPr lang="en-GB" sz="1200" dirty="0">
                          <a:effectLst/>
                        </a:rPr>
                        <a:t>  Southern Province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26.9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14.1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9.4</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49.6</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24.0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387469442"/>
                  </a:ext>
                </a:extLst>
              </a:tr>
              <a:tr h="182929">
                <a:tc>
                  <a:txBody>
                    <a:bodyPr/>
                    <a:lstStyle/>
                    <a:p>
                      <a:pPr marL="0" marR="0" algn="just">
                        <a:spcBef>
                          <a:spcPts val="0"/>
                        </a:spcBef>
                        <a:spcAft>
                          <a:spcPts val="0"/>
                        </a:spcAft>
                      </a:pPr>
                      <a:r>
                        <a:rPr lang="en-GB" sz="1200" dirty="0">
                          <a:effectLst/>
                        </a:rPr>
                        <a:t>  Western Province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27.9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15.7</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12.1</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44.3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24.0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2860475543"/>
                  </a:ext>
                </a:extLst>
              </a:tr>
              <a:tr h="182929">
                <a:tc>
                  <a:txBody>
                    <a:bodyPr/>
                    <a:lstStyle/>
                    <a:p>
                      <a:pPr marL="0" marR="0" algn="just">
                        <a:spcBef>
                          <a:spcPts val="0"/>
                        </a:spcBef>
                        <a:spcAft>
                          <a:spcPts val="0"/>
                        </a:spcAft>
                      </a:pPr>
                      <a:r>
                        <a:rPr lang="en-GB" sz="1200" dirty="0">
                          <a:effectLst/>
                        </a:rPr>
                        <a:t>  Northern Province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29.9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8.2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15.9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46.0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16.8</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295371293"/>
                  </a:ext>
                </a:extLst>
              </a:tr>
              <a:tr h="182929">
                <a:tc>
                  <a:txBody>
                    <a:bodyPr/>
                    <a:lstStyle/>
                    <a:p>
                      <a:pPr marL="0" marR="0" algn="just">
                        <a:spcBef>
                          <a:spcPts val="0"/>
                        </a:spcBef>
                        <a:spcAft>
                          <a:spcPts val="0"/>
                        </a:spcAft>
                      </a:pPr>
                      <a:r>
                        <a:rPr lang="en-GB" sz="1200" dirty="0">
                          <a:effectLst/>
                        </a:rPr>
                        <a:t>  Eastern Province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19.9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11.9</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17.3</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276860" algn="dec"/>
                        </a:tabLst>
                      </a:pPr>
                      <a:r>
                        <a:rPr lang="en-GB" sz="1200" dirty="0">
                          <a:effectLst/>
                        </a:rPr>
                        <a:t>51.0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34010" algn="dec"/>
                        </a:tabLst>
                      </a:pPr>
                      <a:r>
                        <a:rPr lang="en-GB" sz="1200" dirty="0">
                          <a:effectLst/>
                        </a:rPr>
                        <a:t>100.0</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tc>
                  <a:txBody>
                    <a:bodyPr/>
                    <a:lstStyle/>
                    <a:p>
                      <a:pPr marL="0" marR="0" algn="ctr">
                        <a:spcBef>
                          <a:spcPts val="0"/>
                        </a:spcBef>
                        <a:spcAft>
                          <a:spcPts val="0"/>
                        </a:spcAft>
                        <a:tabLst>
                          <a:tab pos="391160" algn="dec"/>
                        </a:tabLst>
                      </a:pPr>
                      <a:r>
                        <a:rPr lang="en-GB" sz="1200" dirty="0">
                          <a:effectLst/>
                        </a:rPr>
                        <a:t>25.2</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1" marR="68581" marT="0" marB="0"/>
                </a:tc>
                <a:extLst>
                  <a:ext uri="{0D108BD9-81ED-4DB2-BD59-A6C34878D82A}">
                    <a16:rowId xmlns:a16="http://schemas.microsoft.com/office/drawing/2014/main" val="731962083"/>
                  </a:ext>
                </a:extLst>
              </a:tr>
            </a:tbl>
          </a:graphicData>
        </a:graphic>
      </p:graphicFrame>
      <p:sp>
        <p:nvSpPr>
          <p:cNvPr id="54381" name="Date Placeholder 3">
            <a:extLst>
              <a:ext uri="{FF2B5EF4-FFF2-40B4-BE49-F238E27FC236}">
                <a16:creationId xmlns:a16="http://schemas.microsoft.com/office/drawing/2014/main" id="{F7D117C7-3F21-45CB-BC86-D34DE7B8295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1AB35CA-9545-4080-AF87-80DE1CCC9232}"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54382" name="Footer Placeholder 4">
            <a:extLst>
              <a:ext uri="{FF2B5EF4-FFF2-40B4-BE49-F238E27FC236}">
                <a16:creationId xmlns:a16="http://schemas.microsoft.com/office/drawing/2014/main" id="{1860858D-26B2-4699-9CCD-0A54911B218D}"/>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54383" name="Slide Number Placeholder 5">
            <a:extLst>
              <a:ext uri="{FF2B5EF4-FFF2-40B4-BE49-F238E27FC236}">
                <a16:creationId xmlns:a16="http://schemas.microsoft.com/office/drawing/2014/main" id="{6B34DCF8-1ED9-4503-9E61-8BEB08C7110B}"/>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2D2726AA-DE80-44A5-A1D4-C217A120617C}" type="slidenum">
              <a:rPr lang="en-US" altLang="en-US" sz="1200" smtClean="0">
                <a:latin typeface="Verdana" panose="020B0604030504040204" pitchFamily="34" charset="0"/>
              </a:rPr>
              <a:pPr>
                <a:spcBef>
                  <a:spcPct val="0"/>
                </a:spcBef>
                <a:buClrTx/>
                <a:buSzTx/>
                <a:buFontTx/>
                <a:buNone/>
              </a:pPr>
              <a:t>22</a:t>
            </a:fld>
            <a:endParaRPr lang="en-US" altLang="en-US" sz="1200">
              <a:latin typeface="Verdana" panose="020B0604030504040204" pitchFamily="34" charset="0"/>
            </a:endParaRPr>
          </a:p>
        </p:txBody>
      </p:sp>
      <p:pic>
        <p:nvPicPr>
          <p:cNvPr id="54384" name="Picture 7">
            <a:extLst>
              <a:ext uri="{FF2B5EF4-FFF2-40B4-BE49-F238E27FC236}">
                <a16:creationId xmlns:a16="http://schemas.microsoft.com/office/drawing/2014/main" id="{BECC4029-128F-4ACF-AAE7-F7BC471BDB63}"/>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1697038"/>
            <a:ext cx="98266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385" name="TextBox 8">
            <a:extLst>
              <a:ext uri="{FF2B5EF4-FFF2-40B4-BE49-F238E27FC236}">
                <a16:creationId xmlns:a16="http://schemas.microsoft.com/office/drawing/2014/main" id="{237C4410-87CF-4B80-8A65-7D906D1B5185}"/>
              </a:ext>
            </a:extLst>
          </p:cNvPr>
          <p:cNvSpPr txBox="1">
            <a:spLocks noChangeArrowheads="1"/>
          </p:cNvSpPr>
          <p:nvPr/>
        </p:nvSpPr>
        <p:spPr bwMode="auto">
          <a:xfrm>
            <a:off x="1370013" y="4876800"/>
            <a:ext cx="72405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 typeface="Wingdings" panose="05000000000000000000" pitchFamily="2" charset="2"/>
              <a:buChar char="Ø"/>
            </a:pPr>
            <a:r>
              <a:rPr lang="en-US" altLang="en-US" sz="1600">
                <a:latin typeface="Verdana" panose="020B0604030504040204" pitchFamily="34" charset="0"/>
              </a:rPr>
              <a:t>High persistent poverty in Southern, Western, Northern</a:t>
            </a:r>
          </a:p>
          <a:p>
            <a:pPr>
              <a:spcBef>
                <a:spcPct val="0"/>
              </a:spcBef>
              <a:buClrTx/>
              <a:buSzTx/>
              <a:buFont typeface="Wingdings" panose="05000000000000000000" pitchFamily="2" charset="2"/>
              <a:buChar char="Ø"/>
            </a:pPr>
            <a:r>
              <a:rPr lang="en-US" altLang="en-US" sz="1600">
                <a:latin typeface="Verdana" panose="020B0604030504040204" pitchFamily="34" charset="0"/>
              </a:rPr>
              <a:t>Mobility high, even in Kigali City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solidFill>
                  <a:schemeClr val="bg1">
                    <a:lumMod val="75000"/>
                  </a:schemeClr>
                </a:solidFill>
              </a:rPr>
              <a:t>Background: Evolution of GDP and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How poverty is measured</a:t>
            </a:r>
          </a:p>
          <a:p>
            <a:pPr marL="514350" indent="-514350">
              <a:buFont typeface="Wingdings" panose="05000000000000000000" pitchFamily="2" charset="2"/>
              <a:buAutoNum type="arabicPeriod"/>
              <a:defRPr/>
            </a:pPr>
            <a:r>
              <a:rPr lang="en-US" altLang="en-US" sz="2400" dirty="0">
                <a:solidFill>
                  <a:schemeClr val="bg1">
                    <a:lumMod val="75000"/>
                  </a:schemeClr>
                </a:solidFill>
              </a:rPr>
              <a:t>Poverty dynamics: </a:t>
            </a:r>
          </a:p>
          <a:p>
            <a:pPr marL="914400" lvl="1" indent="-514350">
              <a:buFont typeface="Wingdings" panose="05000000000000000000" pitchFamily="2" charset="2"/>
              <a:buAutoNum type="alphaLcParenR"/>
              <a:defRPr/>
            </a:pPr>
            <a:r>
              <a:rPr lang="en-US" altLang="en-US" sz="2000" dirty="0">
                <a:solidFill>
                  <a:schemeClr val="bg1">
                    <a:lumMod val="75000"/>
                  </a:schemeClr>
                </a:solidFill>
              </a:rPr>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solidFill>
                  <a:schemeClr val="bg1">
                    <a:lumMod val="75000"/>
                  </a:schemeClr>
                </a:solidFill>
              </a:rPr>
              <a:t>Linking economic growth to changes in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Who has gained from economic growth?</a:t>
            </a:r>
          </a:p>
          <a:p>
            <a:pPr marL="514350" indent="-514350">
              <a:buFont typeface="Wingdings" panose="05000000000000000000" pitchFamily="2" charset="2"/>
              <a:buAutoNum type="arabicPeriod"/>
              <a:defRPr/>
            </a:pPr>
            <a:r>
              <a:rPr lang="en-US" altLang="en-US" sz="2400" dirty="0"/>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23</a:t>
            </a:fld>
            <a:endParaRPr lang="en-US" altLang="en-US" sz="1200">
              <a:latin typeface="Verdana" panose="020B0604030504040204" pitchFamily="34" charset="0"/>
            </a:endParaRPr>
          </a:p>
        </p:txBody>
      </p:sp>
    </p:spTree>
    <p:extLst>
      <p:ext uri="{BB962C8B-B14F-4D97-AF65-F5344CB8AC3E}">
        <p14:creationId xmlns:p14="http://schemas.microsoft.com/office/powerpoint/2010/main" val="2045005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70DFC-89E8-4C3E-BC28-D5187B9F3D6C}"/>
              </a:ext>
            </a:extLst>
          </p:cNvPr>
          <p:cNvSpPr>
            <a:spLocks noGrp="1"/>
          </p:cNvSpPr>
          <p:nvPr>
            <p:ph type="title"/>
          </p:nvPr>
        </p:nvSpPr>
        <p:spPr/>
        <p:txBody>
          <a:bodyPr/>
          <a:lstStyle/>
          <a:p>
            <a:r>
              <a:rPr lang="en-US" dirty="0"/>
              <a:t>Correlates of changes in poverty</a:t>
            </a:r>
          </a:p>
        </p:txBody>
      </p:sp>
      <p:pic>
        <p:nvPicPr>
          <p:cNvPr id="7" name="Content Placeholder 6">
            <a:extLst>
              <a:ext uri="{FF2B5EF4-FFF2-40B4-BE49-F238E27FC236}">
                <a16:creationId xmlns:a16="http://schemas.microsoft.com/office/drawing/2014/main" id="{F7647E1C-FECD-415F-9DEE-423A2830D354}"/>
              </a:ext>
            </a:extLst>
          </p:cNvPr>
          <p:cNvPicPr>
            <a:picLocks noGrp="1" noChangeAspect="1"/>
          </p:cNvPicPr>
          <p:nvPr>
            <p:ph idx="1"/>
          </p:nvPr>
        </p:nvPicPr>
        <p:blipFill rotWithShape="1">
          <a:blip r:embed="rId3"/>
          <a:srcRect r="32681"/>
          <a:stretch/>
        </p:blipFill>
        <p:spPr>
          <a:xfrm>
            <a:off x="2438400" y="1548925"/>
            <a:ext cx="5938021" cy="4964764"/>
          </a:xfrm>
          <a:prstGeom prst="rect">
            <a:avLst/>
          </a:prstGeom>
        </p:spPr>
      </p:pic>
      <p:sp>
        <p:nvSpPr>
          <p:cNvPr id="4" name="Date Placeholder 3">
            <a:extLst>
              <a:ext uri="{FF2B5EF4-FFF2-40B4-BE49-F238E27FC236}">
                <a16:creationId xmlns:a16="http://schemas.microsoft.com/office/drawing/2014/main" id="{5994D8B0-6E45-4DD5-8FC1-05207280E241}"/>
              </a:ext>
            </a:extLst>
          </p:cNvPr>
          <p:cNvSpPr>
            <a:spLocks noGrp="1"/>
          </p:cNvSpPr>
          <p:nvPr>
            <p:ph type="dt" sz="half" idx="10"/>
          </p:nvPr>
        </p:nvSpPr>
        <p:spPr/>
        <p:txBody>
          <a:bodyPr/>
          <a:lstStyle/>
          <a:p>
            <a:pPr>
              <a:defRPr/>
            </a:pPr>
            <a:fld id="{85892DD0-1E7E-4C9C-96AD-F26112C71EC8}" type="datetime4">
              <a:rPr lang="en-US" smtClean="0"/>
              <a:pPr>
                <a:defRPr/>
              </a:pPr>
              <a:t>September 17, 2020</a:t>
            </a:fld>
            <a:endParaRPr lang="en-US" dirty="0"/>
          </a:p>
        </p:txBody>
      </p:sp>
      <p:sp>
        <p:nvSpPr>
          <p:cNvPr id="5" name="Footer Placeholder 4">
            <a:extLst>
              <a:ext uri="{FF2B5EF4-FFF2-40B4-BE49-F238E27FC236}">
                <a16:creationId xmlns:a16="http://schemas.microsoft.com/office/drawing/2014/main" id="{A8F8800B-91A3-4D59-8DBF-6C8A3C538D14}"/>
              </a:ext>
            </a:extLst>
          </p:cNvPr>
          <p:cNvSpPr>
            <a:spLocks noGrp="1"/>
          </p:cNvSpPr>
          <p:nvPr>
            <p:ph type="ftr" sz="quarter" idx="11"/>
          </p:nvPr>
        </p:nvSpPr>
        <p:spPr/>
        <p:txBody>
          <a:bodyPr/>
          <a:lstStyle/>
          <a:p>
            <a:pPr>
              <a:defRPr/>
            </a:pPr>
            <a:r>
              <a:rPr lang="en-US"/>
              <a:t>National Institute of Statistics of Rwanda</a:t>
            </a:r>
          </a:p>
        </p:txBody>
      </p:sp>
      <p:sp>
        <p:nvSpPr>
          <p:cNvPr id="6" name="Slide Number Placeholder 5">
            <a:extLst>
              <a:ext uri="{FF2B5EF4-FFF2-40B4-BE49-F238E27FC236}">
                <a16:creationId xmlns:a16="http://schemas.microsoft.com/office/drawing/2014/main" id="{1A3D7AC8-C501-463C-B30E-2EC08A07D4A5}"/>
              </a:ext>
            </a:extLst>
          </p:cNvPr>
          <p:cNvSpPr>
            <a:spLocks noGrp="1"/>
          </p:cNvSpPr>
          <p:nvPr>
            <p:ph type="sldNum" sz="quarter" idx="12"/>
          </p:nvPr>
        </p:nvSpPr>
        <p:spPr/>
        <p:txBody>
          <a:bodyPr/>
          <a:lstStyle/>
          <a:p>
            <a:pPr>
              <a:defRPr/>
            </a:pPr>
            <a:fld id="{9396BC8A-A949-46AE-8682-C3D34B2959BC}" type="slidenum">
              <a:rPr lang="en-US" altLang="en-US" smtClean="0"/>
              <a:pPr>
                <a:defRPr/>
              </a:pPr>
              <a:t>24</a:t>
            </a:fld>
            <a:endParaRPr lang="en-US" altLang="en-US" dirty="0"/>
          </a:p>
        </p:txBody>
      </p:sp>
      <p:sp>
        <p:nvSpPr>
          <p:cNvPr id="8" name="Oval 7">
            <a:extLst>
              <a:ext uri="{FF2B5EF4-FFF2-40B4-BE49-F238E27FC236}">
                <a16:creationId xmlns:a16="http://schemas.microsoft.com/office/drawing/2014/main" id="{BF627E2B-860B-4AB9-A38A-1604DE42553E}"/>
              </a:ext>
            </a:extLst>
          </p:cNvPr>
          <p:cNvSpPr/>
          <p:nvPr/>
        </p:nvSpPr>
        <p:spPr>
          <a:xfrm>
            <a:off x="6400800" y="3581400"/>
            <a:ext cx="685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23BBAE6-15A5-4AF9-9FD6-D4B850D59F98}"/>
              </a:ext>
            </a:extLst>
          </p:cNvPr>
          <p:cNvSpPr/>
          <p:nvPr/>
        </p:nvSpPr>
        <p:spPr>
          <a:xfrm>
            <a:off x="6400800" y="4914899"/>
            <a:ext cx="685800" cy="4571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2087E19-239F-4B3D-B099-2E084353DD20}"/>
              </a:ext>
            </a:extLst>
          </p:cNvPr>
          <p:cNvSpPr/>
          <p:nvPr/>
        </p:nvSpPr>
        <p:spPr>
          <a:xfrm>
            <a:off x="6400800" y="4304595"/>
            <a:ext cx="6858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E1BDFC0-E7CA-423E-BDC3-9D936123F357}"/>
              </a:ext>
            </a:extLst>
          </p:cNvPr>
          <p:cNvSpPr txBox="1"/>
          <p:nvPr/>
        </p:nvSpPr>
        <p:spPr>
          <a:xfrm>
            <a:off x="457200" y="3429000"/>
            <a:ext cx="1670821" cy="2862322"/>
          </a:xfrm>
          <a:prstGeom prst="rect">
            <a:avLst/>
          </a:prstGeom>
          <a:noFill/>
        </p:spPr>
        <p:txBody>
          <a:bodyPr wrap="square" rtlCol="0">
            <a:spAutoFit/>
          </a:bodyPr>
          <a:lstStyle/>
          <a:p>
            <a:r>
              <a:rPr lang="en-US" dirty="0"/>
              <a:t>If household size or number of elderly or children, falls, household is more likely to get out of poverty.</a:t>
            </a:r>
          </a:p>
        </p:txBody>
      </p:sp>
    </p:spTree>
    <p:extLst>
      <p:ext uri="{BB962C8B-B14F-4D97-AF65-F5344CB8AC3E}">
        <p14:creationId xmlns:p14="http://schemas.microsoft.com/office/powerpoint/2010/main" val="816470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Correlates (2)</a:t>
            </a:r>
          </a:p>
        </p:txBody>
      </p:sp>
      <p:sp>
        <p:nvSpPr>
          <p:cNvPr id="4" name="Date Placeholder 3"/>
          <p:cNvSpPr>
            <a:spLocks noGrp="1"/>
          </p:cNvSpPr>
          <p:nvPr>
            <p:ph type="dt" sz="half" idx="10"/>
          </p:nvPr>
        </p:nvSpPr>
        <p:spPr/>
        <p:txBody>
          <a:bodyPr/>
          <a:lstStyle/>
          <a:p>
            <a:pPr>
              <a:defRPr/>
            </a:pPr>
            <a:fld id="{85892DD0-1E7E-4C9C-96AD-F26112C71EC8}" type="datetime4">
              <a:rPr lang="en-US" smtClean="0"/>
              <a:pPr>
                <a:defRPr/>
              </a:pPr>
              <a:t>September 17, 2020</a:t>
            </a:fld>
            <a:endParaRPr lang="en-US" dirty="0"/>
          </a:p>
        </p:txBody>
      </p:sp>
      <p:sp>
        <p:nvSpPr>
          <p:cNvPr id="5" name="Footer Placeholder 4"/>
          <p:cNvSpPr>
            <a:spLocks noGrp="1"/>
          </p:cNvSpPr>
          <p:nvPr>
            <p:ph type="ftr" sz="quarter" idx="11"/>
          </p:nvPr>
        </p:nvSpPr>
        <p:spPr/>
        <p:txBody>
          <a:bodyPr/>
          <a:lstStyle/>
          <a:p>
            <a:pPr>
              <a:defRPr/>
            </a:pPr>
            <a:r>
              <a:rPr lang="en-US" smtClean="0"/>
              <a:t>National Institute of Statistics of Rwanda</a:t>
            </a:r>
            <a:endParaRPr lang="en-US"/>
          </a:p>
        </p:txBody>
      </p:sp>
      <p:sp>
        <p:nvSpPr>
          <p:cNvPr id="6" name="Slide Number Placeholder 5"/>
          <p:cNvSpPr>
            <a:spLocks noGrp="1"/>
          </p:cNvSpPr>
          <p:nvPr>
            <p:ph type="sldNum" sz="quarter" idx="12"/>
          </p:nvPr>
        </p:nvSpPr>
        <p:spPr/>
        <p:txBody>
          <a:bodyPr/>
          <a:lstStyle/>
          <a:p>
            <a:pPr>
              <a:defRPr/>
            </a:pPr>
            <a:fld id="{9396BC8A-A949-46AE-8682-C3D34B2959BC}" type="slidenum">
              <a:rPr lang="en-US" altLang="en-US" smtClean="0"/>
              <a:pPr>
                <a:defRPr/>
              </a:pPr>
              <a:t>25</a:t>
            </a:fld>
            <a:endParaRPr lang="en-US" altLang="en-US" dirty="0"/>
          </a:p>
        </p:txBody>
      </p:sp>
      <p:pic>
        <p:nvPicPr>
          <p:cNvPr id="8" name="Picture 7">
            <a:extLst>
              <a:ext uri="{FF2B5EF4-FFF2-40B4-BE49-F238E27FC236}">
                <a16:creationId xmlns:a16="http://schemas.microsoft.com/office/drawing/2014/main" id="{B05C0855-E82E-4FB4-B4C6-898EA57D1F28}"/>
              </a:ext>
            </a:extLst>
          </p:cNvPr>
          <p:cNvPicPr>
            <a:picLocks noChangeAspect="1"/>
          </p:cNvPicPr>
          <p:nvPr/>
        </p:nvPicPr>
        <p:blipFill rotWithShape="1">
          <a:blip r:embed="rId2"/>
          <a:srcRect r="35380"/>
          <a:stretch/>
        </p:blipFill>
        <p:spPr>
          <a:xfrm>
            <a:off x="1554486" y="2514601"/>
            <a:ext cx="6452950" cy="2133600"/>
          </a:xfrm>
          <a:prstGeom prst="rect">
            <a:avLst/>
          </a:prstGeom>
        </p:spPr>
      </p:pic>
      <p:sp>
        <p:nvSpPr>
          <p:cNvPr id="12" name="Content Placeholder 11"/>
          <p:cNvSpPr>
            <a:spLocks noGrp="1"/>
          </p:cNvSpPr>
          <p:nvPr>
            <p:ph idx="1"/>
          </p:nvPr>
        </p:nvSpPr>
        <p:spPr>
          <a:xfrm>
            <a:off x="1370013" y="3581399"/>
            <a:ext cx="7313612" cy="2360613"/>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pic>
        <p:nvPicPr>
          <p:cNvPr id="13" name="Content Placeholder 6">
            <a:extLst>
              <a:ext uri="{FF2B5EF4-FFF2-40B4-BE49-F238E27FC236}">
                <a16:creationId xmlns:a16="http://schemas.microsoft.com/office/drawing/2014/main" id="{B2BDBDCB-E32A-48C3-A986-5922A30C0864}"/>
              </a:ext>
            </a:extLst>
          </p:cNvPr>
          <p:cNvPicPr>
            <a:picLocks noChangeAspect="1"/>
          </p:cNvPicPr>
          <p:nvPr/>
        </p:nvPicPr>
        <p:blipFill rotWithShape="1">
          <a:blip r:embed="rId3"/>
          <a:srcRect r="33548"/>
          <a:stretch/>
        </p:blipFill>
        <p:spPr bwMode="auto">
          <a:xfrm>
            <a:off x="2046202" y="1779259"/>
            <a:ext cx="5961234" cy="119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Box 13">
            <a:extLst>
              <a:ext uri="{FF2B5EF4-FFF2-40B4-BE49-F238E27FC236}">
                <a16:creationId xmlns:a16="http://schemas.microsoft.com/office/drawing/2014/main" id="{88572134-524A-47A6-825B-7CE35FEB887D}"/>
              </a:ext>
            </a:extLst>
          </p:cNvPr>
          <p:cNvSpPr txBox="1"/>
          <p:nvPr/>
        </p:nvSpPr>
        <p:spPr>
          <a:xfrm>
            <a:off x="1752600" y="4730203"/>
            <a:ext cx="6254836" cy="1754326"/>
          </a:xfrm>
          <a:prstGeom prst="rect">
            <a:avLst/>
          </a:prstGeom>
          <a:noFill/>
        </p:spPr>
        <p:txBody>
          <a:bodyPr wrap="square" rtlCol="0">
            <a:spAutoFit/>
          </a:bodyPr>
          <a:lstStyle/>
          <a:p>
            <a:r>
              <a:rPr lang="en-US" dirty="0"/>
              <a:t>Difficult to see clear patterns.</a:t>
            </a:r>
          </a:p>
          <a:p>
            <a:endParaRPr lang="en-US" dirty="0"/>
          </a:p>
          <a:p>
            <a:r>
              <a:rPr lang="en-US" dirty="0"/>
              <a:t>Farmers are poorer, and farm income is less stable: they are more likely to move into or out of poverty than non-farmers. </a:t>
            </a:r>
          </a:p>
          <a:p>
            <a:endParaRPr lang="en-US" dirty="0"/>
          </a:p>
        </p:txBody>
      </p:sp>
    </p:spTree>
    <p:extLst>
      <p:ext uri="{BB962C8B-B14F-4D97-AF65-F5344CB8AC3E}">
        <p14:creationId xmlns:p14="http://schemas.microsoft.com/office/powerpoint/2010/main" val="13372652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ADCB8E96-8CD7-4689-AC61-18C222425FB8}"/>
              </a:ext>
            </a:extLst>
          </p:cNvPr>
          <p:cNvSpPr>
            <a:spLocks noGrp="1" noChangeArrowheads="1"/>
          </p:cNvSpPr>
          <p:nvPr>
            <p:ph type="title"/>
          </p:nvPr>
        </p:nvSpPr>
        <p:spPr/>
        <p:txBody>
          <a:bodyPr/>
          <a:lstStyle/>
          <a:p>
            <a:r>
              <a:rPr lang="en-US" altLang="en-US"/>
              <a:t>Thank you</a:t>
            </a:r>
          </a:p>
        </p:txBody>
      </p:sp>
      <p:sp>
        <p:nvSpPr>
          <p:cNvPr id="78851" name="Content Placeholder 2">
            <a:extLst>
              <a:ext uri="{FF2B5EF4-FFF2-40B4-BE49-F238E27FC236}">
                <a16:creationId xmlns:a16="http://schemas.microsoft.com/office/drawing/2014/main" id="{3CD7A792-6E51-4C14-B6AD-4FF921B7EA69}"/>
              </a:ext>
            </a:extLst>
          </p:cNvPr>
          <p:cNvSpPr>
            <a:spLocks noGrp="1" noChangeArrowheads="1"/>
          </p:cNvSpPr>
          <p:nvPr>
            <p:ph idx="1"/>
          </p:nvPr>
        </p:nvSpPr>
        <p:spPr/>
        <p:txBody>
          <a:bodyPr/>
          <a:lstStyle/>
          <a:p>
            <a:pPr marL="0" indent="0">
              <a:buFont typeface="Wingdings" panose="05000000000000000000" pitchFamily="2" charset="2"/>
              <a:buNone/>
            </a:pPr>
            <a:r>
              <a:rPr lang="en-US" altLang="en-US">
                <a:hlinkClick r:id="rId2"/>
              </a:rPr>
              <a:t>http://www.statistics.gov.rw/</a:t>
            </a:r>
            <a:r>
              <a:rPr lang="en-US" altLang="en-US"/>
              <a:t> </a:t>
            </a:r>
          </a:p>
        </p:txBody>
      </p:sp>
      <p:sp>
        <p:nvSpPr>
          <p:cNvPr id="78852" name="Date Placeholder 3">
            <a:extLst>
              <a:ext uri="{FF2B5EF4-FFF2-40B4-BE49-F238E27FC236}">
                <a16:creationId xmlns:a16="http://schemas.microsoft.com/office/drawing/2014/main" id="{83E72204-924C-4A08-9B7C-0B0CD20A678E}"/>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1FB70B5C-B720-410A-A964-FADFA0CEE089}"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78853" name="Footer Placeholder 4">
            <a:extLst>
              <a:ext uri="{FF2B5EF4-FFF2-40B4-BE49-F238E27FC236}">
                <a16:creationId xmlns:a16="http://schemas.microsoft.com/office/drawing/2014/main" id="{BFAB33D6-BCFC-4254-897A-B33880F2887B}"/>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8854" name="Slide Number Placeholder 5">
            <a:extLst>
              <a:ext uri="{FF2B5EF4-FFF2-40B4-BE49-F238E27FC236}">
                <a16:creationId xmlns:a16="http://schemas.microsoft.com/office/drawing/2014/main" id="{A28FED99-CE57-4371-9598-993DCD1837FC}"/>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FFC98203-F53C-4D08-BC88-1AB258D956F1}" type="slidenum">
              <a:rPr lang="en-US" altLang="en-US" sz="1200" smtClean="0">
                <a:latin typeface="Verdana" panose="020B0604030504040204" pitchFamily="34" charset="0"/>
              </a:rPr>
              <a:pPr>
                <a:spcBef>
                  <a:spcPct val="0"/>
                </a:spcBef>
                <a:buClrTx/>
                <a:buSzTx/>
                <a:buFontTx/>
                <a:buNone/>
              </a:pPr>
              <a:t>26</a:t>
            </a:fld>
            <a:endParaRPr lang="en-US" altLang="en-US" sz="1200">
              <a:latin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id="{67785E47-84A5-4140-8861-6F51B197AD60}"/>
              </a:ext>
            </a:extLst>
          </p:cNvPr>
          <p:cNvSpPr>
            <a:spLocks noGrp="1"/>
          </p:cNvSpPr>
          <p:nvPr>
            <p:ph idx="1"/>
          </p:nvPr>
        </p:nvSpPr>
        <p:spPr>
          <a:xfrm>
            <a:off x="1370013" y="1828800"/>
            <a:ext cx="7313612" cy="4648200"/>
          </a:xfrm>
        </p:spPr>
        <p:txBody>
          <a:bodyPr/>
          <a:lstStyle/>
          <a:p>
            <a:pPr marL="514350" indent="-514350">
              <a:buFont typeface="Wingdings" panose="05000000000000000000" pitchFamily="2" charset="2"/>
              <a:buAutoNum type="arabicPeriod"/>
              <a:defRPr/>
            </a:pPr>
            <a:r>
              <a:rPr lang="en-US" altLang="en-US" sz="2400" dirty="0"/>
              <a:t>Background: Evolution of GDP and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How poverty is measured</a:t>
            </a:r>
          </a:p>
          <a:p>
            <a:pPr marL="514350" indent="-514350">
              <a:buFont typeface="Wingdings" panose="05000000000000000000" pitchFamily="2" charset="2"/>
              <a:buAutoNum type="arabicPeriod"/>
              <a:defRPr/>
            </a:pPr>
            <a:r>
              <a:rPr lang="en-US" altLang="en-US" sz="2400" dirty="0">
                <a:solidFill>
                  <a:schemeClr val="bg1">
                    <a:lumMod val="75000"/>
                  </a:schemeClr>
                </a:solidFill>
              </a:rPr>
              <a:t>Poverty dynamics: </a:t>
            </a:r>
          </a:p>
          <a:p>
            <a:pPr marL="914400" lvl="1" indent="-514350">
              <a:buFont typeface="Wingdings" panose="05000000000000000000" pitchFamily="2" charset="2"/>
              <a:buAutoNum type="alphaLcParenR"/>
              <a:defRPr/>
            </a:pPr>
            <a:r>
              <a:rPr lang="en-US" altLang="en-US" sz="2000" dirty="0">
                <a:solidFill>
                  <a:schemeClr val="bg1">
                    <a:lumMod val="75000"/>
                  </a:schemeClr>
                </a:solidFill>
              </a:rPr>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solidFill>
                  <a:schemeClr val="bg1">
                    <a:lumMod val="75000"/>
                  </a:schemeClr>
                </a:solidFill>
              </a:rPr>
              <a:t>Linking economic growth to changes in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Who has gained from economic growth?</a:t>
            </a:r>
          </a:p>
          <a:p>
            <a:pPr marL="514350" indent="-514350">
              <a:buFont typeface="Wingdings" panose="05000000000000000000" pitchFamily="2" charset="2"/>
              <a:buAutoNum type="arabicPeriod"/>
              <a:defRPr/>
            </a:pPr>
            <a:r>
              <a:rPr lang="en-US" altLang="en-US" sz="2400" dirty="0">
                <a:solidFill>
                  <a:schemeClr val="bg1">
                    <a:lumMod val="75000"/>
                  </a:schemeClr>
                </a:solidFill>
              </a:rPr>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3</a:t>
            </a:fld>
            <a:endParaRPr lang="en-US" altLang="en-US" sz="1200">
              <a:latin typeface="Verdana" panose="020B0604030504040204" pitchFamily="34" charset="0"/>
            </a:endParaRPr>
          </a:p>
        </p:txBody>
      </p:sp>
    </p:spTree>
    <p:extLst>
      <p:ext uri="{BB962C8B-B14F-4D97-AF65-F5344CB8AC3E}">
        <p14:creationId xmlns:p14="http://schemas.microsoft.com/office/powerpoint/2010/main" val="2030992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9F62353F-DDE9-43D1-B0E6-DF39BB4A5BD0}"/>
              </a:ext>
            </a:extLst>
          </p:cNvPr>
          <p:cNvSpPr>
            <a:spLocks noGrp="1" noChangeArrowheads="1"/>
          </p:cNvSpPr>
          <p:nvPr>
            <p:ph type="title"/>
          </p:nvPr>
        </p:nvSpPr>
        <p:spPr/>
        <p:txBody>
          <a:bodyPr/>
          <a:lstStyle/>
          <a:p>
            <a:r>
              <a:rPr lang="en-US" altLang="en-US"/>
              <a:t>Real GDP growth</a:t>
            </a:r>
          </a:p>
        </p:txBody>
      </p:sp>
      <p:sp>
        <p:nvSpPr>
          <p:cNvPr id="23555" name="Date Placeholder 3">
            <a:extLst>
              <a:ext uri="{FF2B5EF4-FFF2-40B4-BE49-F238E27FC236}">
                <a16:creationId xmlns:a16="http://schemas.microsoft.com/office/drawing/2014/main" id="{48298ED3-5314-4EDF-AD22-7F537E3FD91B}"/>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02527944-BBEB-4BC6-86BD-357E02E55D79}"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23556" name="Footer Placeholder 4">
            <a:extLst>
              <a:ext uri="{FF2B5EF4-FFF2-40B4-BE49-F238E27FC236}">
                <a16:creationId xmlns:a16="http://schemas.microsoft.com/office/drawing/2014/main" id="{5ED294DD-8627-4039-9B42-4CC4059AAB83}"/>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23557" name="Slide Number Placeholder 5">
            <a:extLst>
              <a:ext uri="{FF2B5EF4-FFF2-40B4-BE49-F238E27FC236}">
                <a16:creationId xmlns:a16="http://schemas.microsoft.com/office/drawing/2014/main" id="{AB1BB3AA-2D51-4660-86EE-69F336450E01}"/>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5124AA21-C561-4E48-A8C4-F8DF66EEEBF4}" type="slidenum">
              <a:rPr lang="en-US" altLang="en-US" sz="1200" smtClean="0">
                <a:latin typeface="Verdana" panose="020B0604030504040204" pitchFamily="34" charset="0"/>
              </a:rPr>
              <a:pPr>
                <a:spcBef>
                  <a:spcPct val="0"/>
                </a:spcBef>
                <a:buClrTx/>
                <a:buSzTx/>
                <a:buFontTx/>
                <a:buNone/>
              </a:pPr>
              <a:t>4</a:t>
            </a:fld>
            <a:endParaRPr lang="en-US" altLang="en-US" sz="1200">
              <a:latin typeface="Verdana" panose="020B0604030504040204" pitchFamily="34" charset="0"/>
            </a:endParaRPr>
          </a:p>
        </p:txBody>
      </p:sp>
      <p:graphicFrame>
        <p:nvGraphicFramePr>
          <p:cNvPr id="23558" name="Content Placeholder 6">
            <a:extLst>
              <a:ext uri="{FF2B5EF4-FFF2-40B4-BE49-F238E27FC236}">
                <a16:creationId xmlns:a16="http://schemas.microsoft.com/office/drawing/2014/main" id="{79E18883-E003-48ED-BF96-12929BFA87CC}"/>
              </a:ext>
            </a:extLst>
          </p:cNvPr>
          <p:cNvGraphicFramePr>
            <a:graphicFrameLocks noGrp="1"/>
          </p:cNvGraphicFramePr>
          <p:nvPr>
            <p:ph idx="1"/>
          </p:nvPr>
        </p:nvGraphicFramePr>
        <p:xfrm>
          <a:off x="1092200" y="1979613"/>
          <a:ext cx="7415213" cy="4216400"/>
        </p:xfrm>
        <a:graphic>
          <a:graphicData uri="http://schemas.openxmlformats.org/presentationml/2006/ole">
            <mc:AlternateContent xmlns:mc="http://schemas.openxmlformats.org/markup-compatibility/2006">
              <mc:Choice xmlns:v="urn:schemas-microsoft-com:vml" Requires="v">
                <p:oleObj spid="_x0000_s23594" name="Chart" r:id="rId4" imgW="7419475" imgH="4224894" progId="Excel.Chart.8">
                  <p:embed/>
                </p:oleObj>
              </mc:Choice>
              <mc:Fallback>
                <p:oleObj name="Chart" r:id="rId4" imgW="7419475" imgH="4224894" progId="Excel.Chart.8">
                  <p:embed/>
                  <p:pic>
                    <p:nvPicPr>
                      <p:cNvPr id="0" name="Content Placeholder 6"/>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92200" y="1979613"/>
                        <a:ext cx="7415213"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3559" name="Picture 7">
            <a:extLst>
              <a:ext uri="{FF2B5EF4-FFF2-40B4-BE49-F238E27FC236}">
                <a16:creationId xmlns:a16="http://schemas.microsoft.com/office/drawing/2014/main" id="{51D497CF-6C84-4013-91A7-C2E32301763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1600" y="1676400"/>
            <a:ext cx="97107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1EA83FB-FDD4-46A8-8024-12387465FBD4}"/>
              </a:ext>
            </a:extLst>
          </p:cNvPr>
          <p:cNvSpPr>
            <a:spLocks noGrp="1" noChangeArrowheads="1"/>
          </p:cNvSpPr>
          <p:nvPr>
            <p:ph type="title"/>
          </p:nvPr>
        </p:nvSpPr>
        <p:spPr/>
        <p:txBody>
          <a:bodyPr/>
          <a:lstStyle/>
          <a:p>
            <a:r>
              <a:rPr lang="en-US" altLang="en-US" sz="2800" b="1"/>
              <a:t>1. Poverty update: Nationally</a:t>
            </a:r>
            <a:endParaRPr lang="en-US" altLang="en-US" sz="2800"/>
          </a:p>
        </p:txBody>
      </p:sp>
      <p:sp>
        <p:nvSpPr>
          <p:cNvPr id="9219" name="Date Placeholder 3">
            <a:extLst>
              <a:ext uri="{FF2B5EF4-FFF2-40B4-BE49-F238E27FC236}">
                <a16:creationId xmlns:a16="http://schemas.microsoft.com/office/drawing/2014/main" id="{67B87F2C-0DD0-408E-9574-0A8E1ED6B884}"/>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3823AB62-46FF-4C83-A258-CC395F46DC06}"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9220" name="Footer Placeholder 4">
            <a:extLst>
              <a:ext uri="{FF2B5EF4-FFF2-40B4-BE49-F238E27FC236}">
                <a16:creationId xmlns:a16="http://schemas.microsoft.com/office/drawing/2014/main" id="{9A9D8A80-7478-4698-9E6B-1DF15619F14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9221" name="Slide Number Placeholder 5">
            <a:extLst>
              <a:ext uri="{FF2B5EF4-FFF2-40B4-BE49-F238E27FC236}">
                <a16:creationId xmlns:a16="http://schemas.microsoft.com/office/drawing/2014/main" id="{5DE00C8E-622C-4B9F-8B7D-D71695BCC5A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847EF11E-9583-4A2C-B600-6DBBDF8EEA76}" type="slidenum">
              <a:rPr lang="en-US" altLang="en-US" sz="1200" smtClean="0">
                <a:latin typeface="Verdana" panose="020B0604030504040204" pitchFamily="34" charset="0"/>
              </a:rPr>
              <a:pPr>
                <a:spcBef>
                  <a:spcPct val="0"/>
                </a:spcBef>
                <a:buClrTx/>
                <a:buSzTx/>
                <a:buFontTx/>
                <a:buNone/>
              </a:pPr>
              <a:t>5</a:t>
            </a:fld>
            <a:endParaRPr lang="en-US" altLang="en-US" sz="1200">
              <a:latin typeface="Verdana" panose="020B0604030504040204" pitchFamily="34" charset="0"/>
            </a:endParaRPr>
          </a:p>
        </p:txBody>
      </p:sp>
      <p:graphicFrame>
        <p:nvGraphicFramePr>
          <p:cNvPr id="7" name="Content Placeholder 6">
            <a:extLst>
              <a:ext uri="{FF2B5EF4-FFF2-40B4-BE49-F238E27FC236}">
                <a16:creationId xmlns:a16="http://schemas.microsoft.com/office/drawing/2014/main" id="{9B08118F-7952-4826-BEAF-E172E3E7D26F}"/>
              </a:ext>
            </a:extLst>
          </p:cNvPr>
          <p:cNvGraphicFramePr>
            <a:graphicFrameLocks noGrp="1"/>
          </p:cNvGraphicFramePr>
          <p:nvPr>
            <p:ph idx="1"/>
          </p:nvPr>
        </p:nvGraphicFramePr>
        <p:xfrm>
          <a:off x="1370013" y="1905000"/>
          <a:ext cx="7313612" cy="4114800"/>
        </p:xfrm>
        <a:graphic>
          <a:graphicData uri="http://schemas.openxmlformats.org/drawingml/2006/chart">
            <c:chart xmlns:c="http://schemas.openxmlformats.org/drawingml/2006/chart" xmlns:r="http://schemas.openxmlformats.org/officeDocument/2006/relationships" r:id="rId3"/>
          </a:graphicData>
        </a:graphic>
      </p:graphicFrame>
      <p:pic>
        <p:nvPicPr>
          <p:cNvPr id="9223" name="Picture 1">
            <a:extLst>
              <a:ext uri="{FF2B5EF4-FFF2-40B4-BE49-F238E27FC236}">
                <a16:creationId xmlns:a16="http://schemas.microsoft.com/office/drawing/2014/main" id="{3F51ABB7-11B4-4E92-8044-C75F902984A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8763" y="1657350"/>
            <a:ext cx="10185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solidFill>
                  <a:schemeClr val="bg1">
                    <a:lumMod val="75000"/>
                  </a:schemeClr>
                </a:solidFill>
              </a:rPr>
              <a:t>Background: Evolution of GDP and poverty</a:t>
            </a:r>
          </a:p>
          <a:p>
            <a:pPr marL="514350" indent="-514350">
              <a:buFont typeface="Wingdings" panose="05000000000000000000" pitchFamily="2" charset="2"/>
              <a:buAutoNum type="arabicPeriod"/>
              <a:defRPr/>
            </a:pPr>
            <a:r>
              <a:rPr lang="en-US" altLang="en-US" sz="2400" dirty="0"/>
              <a:t>How poverty is measured</a:t>
            </a:r>
          </a:p>
          <a:p>
            <a:pPr marL="514350" indent="-514350">
              <a:buFont typeface="Wingdings" panose="05000000000000000000" pitchFamily="2" charset="2"/>
              <a:buAutoNum type="arabicPeriod"/>
              <a:defRPr/>
            </a:pPr>
            <a:r>
              <a:rPr lang="en-US" altLang="en-US" sz="2400" dirty="0">
                <a:solidFill>
                  <a:schemeClr val="bg1">
                    <a:lumMod val="75000"/>
                  </a:schemeClr>
                </a:solidFill>
              </a:rPr>
              <a:t>Poverty dynamics: </a:t>
            </a:r>
          </a:p>
          <a:p>
            <a:pPr marL="914400" lvl="1" indent="-514350">
              <a:buFont typeface="Wingdings" panose="05000000000000000000" pitchFamily="2" charset="2"/>
              <a:buAutoNum type="alphaLcParenR"/>
              <a:defRPr/>
            </a:pPr>
            <a:r>
              <a:rPr lang="en-US" altLang="en-US" sz="2000" dirty="0">
                <a:solidFill>
                  <a:schemeClr val="bg1">
                    <a:lumMod val="75000"/>
                  </a:schemeClr>
                </a:solidFill>
              </a:rPr>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solidFill>
                  <a:schemeClr val="bg1">
                    <a:lumMod val="75000"/>
                  </a:schemeClr>
                </a:solidFill>
              </a:rPr>
              <a:t>Linking economic growth to changes in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Who has gained from economic growth?</a:t>
            </a:r>
          </a:p>
          <a:p>
            <a:pPr marL="514350" indent="-514350">
              <a:buFont typeface="Wingdings" panose="05000000000000000000" pitchFamily="2" charset="2"/>
              <a:buAutoNum type="arabicPeriod"/>
              <a:defRPr/>
            </a:pPr>
            <a:r>
              <a:rPr lang="en-US" altLang="en-US" sz="2400" dirty="0">
                <a:solidFill>
                  <a:schemeClr val="bg1">
                    <a:lumMod val="75000"/>
                  </a:schemeClr>
                </a:solidFill>
              </a:rPr>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6</a:t>
            </a:fld>
            <a:endParaRPr lang="en-US" altLang="en-US" sz="1200">
              <a:latin typeface="Verdana" panose="020B0604030504040204" pitchFamily="34" charset="0"/>
            </a:endParaRPr>
          </a:p>
        </p:txBody>
      </p:sp>
    </p:spTree>
    <p:extLst>
      <p:ext uri="{BB962C8B-B14F-4D97-AF65-F5344CB8AC3E}">
        <p14:creationId xmlns:p14="http://schemas.microsoft.com/office/powerpoint/2010/main" val="2650941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94B0037-39ED-44BC-930C-764C73BA5573}"/>
              </a:ext>
            </a:extLst>
          </p:cNvPr>
          <p:cNvSpPr>
            <a:spLocks noGrp="1" noChangeArrowheads="1"/>
          </p:cNvSpPr>
          <p:nvPr>
            <p:ph type="title"/>
          </p:nvPr>
        </p:nvSpPr>
        <p:spPr/>
        <p:txBody>
          <a:bodyPr/>
          <a:lstStyle/>
          <a:p>
            <a:r>
              <a:rPr lang="en-US" altLang="en-US"/>
              <a:t>Measuring poverty: EICV surveys</a:t>
            </a:r>
          </a:p>
        </p:txBody>
      </p:sp>
      <p:sp>
        <p:nvSpPr>
          <p:cNvPr id="14339" name="Content Placeholder 2">
            <a:extLst>
              <a:ext uri="{FF2B5EF4-FFF2-40B4-BE49-F238E27FC236}">
                <a16:creationId xmlns:a16="http://schemas.microsoft.com/office/drawing/2014/main" id="{206F06FF-61FD-42C7-8C63-E57C7D3C8009}"/>
              </a:ext>
            </a:extLst>
          </p:cNvPr>
          <p:cNvSpPr>
            <a:spLocks noGrp="1" noChangeArrowheads="1"/>
          </p:cNvSpPr>
          <p:nvPr>
            <p:ph idx="1"/>
          </p:nvPr>
        </p:nvSpPr>
        <p:spPr/>
        <p:txBody>
          <a:bodyPr/>
          <a:lstStyle/>
          <a:p>
            <a:pPr marL="0" indent="0">
              <a:buFont typeface="Wingdings" panose="05000000000000000000" pitchFamily="2" charset="2"/>
              <a:buNone/>
            </a:pPr>
            <a:r>
              <a:rPr lang="en-US" altLang="en-US" dirty="0"/>
              <a:t>EICV5: data</a:t>
            </a:r>
          </a:p>
          <a:p>
            <a:pPr lvl="1"/>
            <a:r>
              <a:rPr lang="en-US" altLang="en-US" dirty="0"/>
              <a:t>14,580 households, surveyed 10/2016 – 10/2017</a:t>
            </a:r>
          </a:p>
          <a:p>
            <a:pPr lvl="1"/>
            <a:r>
              <a:rPr lang="en-US" altLang="en-US" dirty="0"/>
              <a:t>All districts; stratified multi-stage cluster design</a:t>
            </a:r>
          </a:p>
          <a:p>
            <a:pPr marL="0" indent="0">
              <a:buNone/>
            </a:pPr>
            <a:r>
              <a:rPr lang="en-US" altLang="en-US" dirty="0"/>
              <a:t>Wellbeing</a:t>
            </a:r>
          </a:p>
          <a:p>
            <a:pPr marL="857250" lvl="1" indent="-457200"/>
            <a:r>
              <a:rPr lang="en-US" altLang="en-US" dirty="0"/>
              <a:t>Real consumption per adult equivalent per year</a:t>
            </a:r>
          </a:p>
          <a:p>
            <a:pPr marL="1257300" lvl="2" indent="-457200"/>
            <a:r>
              <a:rPr lang="en-US" altLang="en-US" sz="1800" dirty="0"/>
              <a:t>Spending + auto-consumption + value of durables + actual or imputed house rent + in-kind wages &amp; remittances</a:t>
            </a:r>
          </a:p>
          <a:p>
            <a:pPr marL="1257300" lvl="2" indent="-457200"/>
            <a:r>
              <a:rPr lang="en-US" altLang="en-US" sz="1800" dirty="0"/>
              <a:t>Deflated to January 2014 </a:t>
            </a:r>
            <a:r>
              <a:rPr lang="en-US" altLang="en-US" sz="1800" dirty="0" smtClean="0"/>
              <a:t>prices.</a:t>
            </a:r>
          </a:p>
          <a:p>
            <a:pPr marL="0" lvl="2" indent="0">
              <a:buSzPct val="70000"/>
              <a:buNone/>
            </a:pPr>
            <a:r>
              <a:rPr lang="en-US" altLang="en-US" sz="2600" dirty="0">
                <a:ea typeface="+mn-ea"/>
                <a:cs typeface="+mn-cs"/>
              </a:rPr>
              <a:t>Poverty line: </a:t>
            </a:r>
            <a:r>
              <a:rPr lang="en-US" altLang="en-US" sz="2000" dirty="0">
                <a:ea typeface="+mn-ea"/>
                <a:cs typeface="+mn-cs"/>
              </a:rPr>
              <a:t>RWF 159,375 per adult equivalent per year</a:t>
            </a:r>
          </a:p>
          <a:p>
            <a:pPr marL="800100" lvl="2" indent="0">
              <a:buNone/>
            </a:pPr>
            <a:endParaRPr lang="en-US" altLang="en-US" dirty="0"/>
          </a:p>
        </p:txBody>
      </p:sp>
      <p:sp>
        <p:nvSpPr>
          <p:cNvPr id="14340" name="Date Placeholder 3">
            <a:extLst>
              <a:ext uri="{FF2B5EF4-FFF2-40B4-BE49-F238E27FC236}">
                <a16:creationId xmlns:a16="http://schemas.microsoft.com/office/drawing/2014/main" id="{F94B7F85-2BA7-41F3-BA3C-04F7BCE0E769}"/>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4B398CB2-3ABD-4513-86CD-6C56610B43E0}"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14341" name="Footer Placeholder 4">
            <a:extLst>
              <a:ext uri="{FF2B5EF4-FFF2-40B4-BE49-F238E27FC236}">
                <a16:creationId xmlns:a16="http://schemas.microsoft.com/office/drawing/2014/main" id="{49A8A193-86E7-4011-9D94-C0EF780BF43E}"/>
              </a:ext>
            </a:extLst>
          </p:cNvPr>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14342" name="Slide Number Placeholder 5">
            <a:extLst>
              <a:ext uri="{FF2B5EF4-FFF2-40B4-BE49-F238E27FC236}">
                <a16:creationId xmlns:a16="http://schemas.microsoft.com/office/drawing/2014/main" id="{D05EC33B-ED4A-4962-8D54-C42092A2771A}"/>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E6A9C5B1-3267-44B6-B354-3C0050FD45B6}" type="slidenum">
              <a:rPr lang="en-US" altLang="en-US" sz="1200" smtClean="0">
                <a:latin typeface="Verdana" panose="020B0604030504040204" pitchFamily="34" charset="0"/>
              </a:rPr>
              <a:pPr>
                <a:spcBef>
                  <a:spcPct val="0"/>
                </a:spcBef>
                <a:buClrTx/>
                <a:buSzTx/>
                <a:buFontTx/>
                <a:buNone/>
              </a:pPr>
              <a:t>7</a:t>
            </a:fld>
            <a:endParaRPr lang="en-US" altLang="en-US" sz="1200">
              <a:latin typeface="Verdana" panose="020B060403050404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AC2F7-8D9D-4477-8614-8469341CEF34}"/>
              </a:ext>
            </a:extLst>
          </p:cNvPr>
          <p:cNvSpPr>
            <a:spLocks noGrp="1"/>
          </p:cNvSpPr>
          <p:nvPr>
            <p:ph type="title"/>
          </p:nvPr>
        </p:nvSpPr>
        <p:spPr/>
        <p:txBody>
          <a:bodyPr/>
          <a:lstStyle/>
          <a:p>
            <a:r>
              <a:rPr lang="en-US" dirty="0"/>
              <a:t>Change in real expenditure/ae/</a:t>
            </a:r>
            <a:r>
              <a:rPr lang="en-US" dirty="0" err="1"/>
              <a:t>yr</a:t>
            </a:r>
            <a:endParaRPr lang="en-US" dirty="0"/>
          </a:p>
        </p:txBody>
      </p:sp>
      <p:graphicFrame>
        <p:nvGraphicFramePr>
          <p:cNvPr id="7" name="Content Placeholder 6">
            <a:extLst>
              <a:ext uri="{FF2B5EF4-FFF2-40B4-BE49-F238E27FC236}">
                <a16:creationId xmlns:a16="http://schemas.microsoft.com/office/drawing/2014/main" id="{33086CC7-3857-479F-B0CD-F7E82100DB08}"/>
              </a:ext>
            </a:extLst>
          </p:cNvPr>
          <p:cNvGraphicFramePr>
            <a:graphicFrameLocks noGrp="1"/>
          </p:cNvGraphicFramePr>
          <p:nvPr>
            <p:ph idx="1"/>
            <p:extLst>
              <p:ext uri="{D42A27DB-BD31-4B8C-83A1-F6EECF244321}">
                <p14:modId xmlns:p14="http://schemas.microsoft.com/office/powerpoint/2010/main" val="2789259057"/>
              </p:ext>
            </p:extLst>
          </p:nvPr>
        </p:nvGraphicFramePr>
        <p:xfrm>
          <a:off x="1370013" y="1752600"/>
          <a:ext cx="7313613" cy="4231289"/>
        </p:xfrm>
        <a:graphic>
          <a:graphicData uri="http://schemas.openxmlformats.org/drawingml/2006/table">
            <a:tbl>
              <a:tblPr firstRow="1" firstCol="1" bandRow="1">
                <a:tableStyleId>{BC89EF96-8CEA-46FF-86C4-4CE0E7609802}</a:tableStyleId>
              </a:tblPr>
              <a:tblGrid>
                <a:gridCol w="1777335">
                  <a:extLst>
                    <a:ext uri="{9D8B030D-6E8A-4147-A177-3AD203B41FA5}">
                      <a16:colId xmlns:a16="http://schemas.microsoft.com/office/drawing/2014/main" val="3147734161"/>
                    </a:ext>
                  </a:extLst>
                </a:gridCol>
                <a:gridCol w="1236828">
                  <a:extLst>
                    <a:ext uri="{9D8B030D-6E8A-4147-A177-3AD203B41FA5}">
                      <a16:colId xmlns:a16="http://schemas.microsoft.com/office/drawing/2014/main" val="3305040201"/>
                    </a:ext>
                  </a:extLst>
                </a:gridCol>
                <a:gridCol w="1236828">
                  <a:extLst>
                    <a:ext uri="{9D8B030D-6E8A-4147-A177-3AD203B41FA5}">
                      <a16:colId xmlns:a16="http://schemas.microsoft.com/office/drawing/2014/main" val="3407172068"/>
                    </a:ext>
                  </a:extLst>
                </a:gridCol>
                <a:gridCol w="1236828">
                  <a:extLst>
                    <a:ext uri="{9D8B030D-6E8A-4147-A177-3AD203B41FA5}">
                      <a16:colId xmlns:a16="http://schemas.microsoft.com/office/drawing/2014/main" val="1712103217"/>
                    </a:ext>
                  </a:extLst>
                </a:gridCol>
                <a:gridCol w="1825794">
                  <a:extLst>
                    <a:ext uri="{9D8B030D-6E8A-4147-A177-3AD203B41FA5}">
                      <a16:colId xmlns:a16="http://schemas.microsoft.com/office/drawing/2014/main" val="1633620917"/>
                    </a:ext>
                  </a:extLst>
                </a:gridCol>
              </a:tblGrid>
              <a:tr h="368275">
                <a:tc>
                  <a:txBody>
                    <a:bodyPr/>
                    <a:lstStyle/>
                    <a:p>
                      <a:pPr marL="0" marR="0" algn="ctr">
                        <a:spcBef>
                          <a:spcPts val="0"/>
                        </a:spcBef>
                        <a:spcAft>
                          <a:spcPts val="0"/>
                        </a:spcAf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pPr>
                      <a:r>
                        <a:rPr lang="en-GB" sz="1200">
                          <a:effectLst/>
                        </a:rPr>
                        <a:t>EICV3</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nchor="ctr"/>
                </a:tc>
                <a:tc>
                  <a:txBody>
                    <a:bodyPr/>
                    <a:lstStyle/>
                    <a:p>
                      <a:pPr marL="0" marR="0" algn="ctr">
                        <a:spcBef>
                          <a:spcPts val="0"/>
                        </a:spcBef>
                        <a:spcAft>
                          <a:spcPts val="0"/>
                        </a:spcAft>
                      </a:pPr>
                      <a:r>
                        <a:rPr lang="en-GB" sz="1200">
                          <a:effectLst/>
                        </a:rPr>
                        <a:t>EICV4</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nchor="ctr"/>
                </a:tc>
                <a:tc>
                  <a:txBody>
                    <a:bodyPr/>
                    <a:lstStyle/>
                    <a:p>
                      <a:pPr marL="0" marR="0" algn="ctr">
                        <a:spcBef>
                          <a:spcPts val="0"/>
                        </a:spcBef>
                        <a:spcAft>
                          <a:spcPts val="0"/>
                        </a:spcAft>
                      </a:pPr>
                      <a:r>
                        <a:rPr lang="en-GB" sz="1200">
                          <a:effectLst/>
                        </a:rPr>
                        <a:t>EICV5</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nchor="ctr"/>
                </a:tc>
                <a:tc>
                  <a:txBody>
                    <a:bodyPr/>
                    <a:lstStyle/>
                    <a:p>
                      <a:pPr marL="0" marR="0" algn="ctr">
                        <a:spcBef>
                          <a:spcPts val="0"/>
                        </a:spcBef>
                        <a:spcAft>
                          <a:spcPts val="0"/>
                        </a:spcAft>
                      </a:pPr>
                      <a:r>
                        <a:rPr lang="en-GB" sz="1200">
                          <a:effectLst/>
                        </a:rPr>
                        <a:t>% change, 2014-2017</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nchor="ctr"/>
                </a:tc>
                <a:extLst>
                  <a:ext uri="{0D108BD9-81ED-4DB2-BD59-A6C34878D82A}">
                    <a16:rowId xmlns:a16="http://schemas.microsoft.com/office/drawing/2014/main" val="307255021"/>
                  </a:ext>
                </a:extLst>
              </a:tr>
              <a:tr h="184137">
                <a:tc>
                  <a:txBody>
                    <a:bodyPr/>
                    <a:lstStyle/>
                    <a:p>
                      <a:pPr marL="0" marR="0" algn="ctr">
                        <a:spcBef>
                          <a:spcPts val="0"/>
                        </a:spcBef>
                        <a:spcAft>
                          <a:spcPts val="0"/>
                        </a:spcAf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gridSpan="3">
                  <a:txBody>
                    <a:bodyPr/>
                    <a:lstStyle/>
                    <a:p>
                      <a:pPr marL="0" marR="0" algn="ctr">
                        <a:spcBef>
                          <a:spcPts val="0"/>
                        </a:spcBef>
                        <a:spcAft>
                          <a:spcPts val="0"/>
                        </a:spcAft>
                      </a:pPr>
                      <a:r>
                        <a:rPr lang="en-GB" sz="1200">
                          <a:effectLst/>
                        </a:rPr>
                        <a:t>Thousands of RWF per year</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hMerge="1">
                  <a:txBody>
                    <a:bodyPr/>
                    <a:lstStyle/>
                    <a:p>
                      <a:endParaRPr lang="en-US"/>
                    </a:p>
                  </a:txBody>
                  <a:tcPr/>
                </a:tc>
                <a:tc hMerge="1">
                  <a:txBody>
                    <a:bodyPr/>
                    <a:lstStyle/>
                    <a:p>
                      <a:endParaRPr lang="en-US"/>
                    </a:p>
                  </a:txBody>
                  <a:tcPr/>
                </a:tc>
                <a:tc>
                  <a:txBody>
                    <a:bodyPr/>
                    <a:lstStyle/>
                    <a:p>
                      <a:pPr marL="0" marR="0" algn="ctr">
                        <a:spcBef>
                          <a:spcPts val="0"/>
                        </a:spcBef>
                        <a:spcAft>
                          <a:spcPts val="0"/>
                        </a:spcAf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1828546825"/>
                  </a:ext>
                </a:extLst>
              </a:tr>
              <a:tr h="364410">
                <a:tc>
                  <a:txBody>
                    <a:bodyPr/>
                    <a:lstStyle/>
                    <a:p>
                      <a:pPr marL="0" marR="0">
                        <a:spcBef>
                          <a:spcPts val="0"/>
                        </a:spcBef>
                        <a:spcAft>
                          <a:spcPts val="0"/>
                        </a:spcAft>
                      </a:pPr>
                      <a:r>
                        <a:rPr lang="en-GB" sz="1200">
                          <a:effectLst/>
                        </a:rPr>
                        <a:t>Area of residence</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r">
                        <a:spcBef>
                          <a:spcPts val="0"/>
                        </a:spcBef>
                        <a:spcAft>
                          <a:spcPts val="0"/>
                        </a:spcAf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r">
                        <a:spcBef>
                          <a:spcPts val="0"/>
                        </a:spcBef>
                        <a:spcAft>
                          <a:spcPts val="0"/>
                        </a:spcAf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r">
                        <a:spcBef>
                          <a:spcPts val="0"/>
                        </a:spcBef>
                        <a:spcAft>
                          <a:spcPts val="0"/>
                        </a:spcAf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r">
                        <a:spcBef>
                          <a:spcPts val="0"/>
                        </a:spcBef>
                        <a:spcAft>
                          <a:spcPts val="0"/>
                        </a:spcAf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513637701"/>
                  </a:ext>
                </a:extLst>
              </a:tr>
              <a:tr h="184137">
                <a:tc>
                  <a:txBody>
                    <a:bodyPr/>
                    <a:lstStyle/>
                    <a:p>
                      <a:pPr marL="0" marR="0">
                        <a:spcBef>
                          <a:spcPts val="0"/>
                        </a:spcBef>
                        <a:spcAft>
                          <a:spcPts val="0"/>
                        </a:spcAft>
                      </a:pPr>
                      <a:r>
                        <a:rPr lang="en-GB" sz="1200">
                          <a:effectLst/>
                        </a:rPr>
                        <a:t>  Urban</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646</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607</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570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-6.2</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1855736579"/>
                  </a:ext>
                </a:extLst>
              </a:tr>
              <a:tr h="184137">
                <a:tc>
                  <a:txBody>
                    <a:bodyPr/>
                    <a:lstStyle/>
                    <a:p>
                      <a:pPr marL="0" marR="0">
                        <a:spcBef>
                          <a:spcPts val="0"/>
                        </a:spcBef>
                        <a:spcAft>
                          <a:spcPts val="0"/>
                        </a:spcAft>
                      </a:pPr>
                      <a:r>
                        <a:rPr lang="en-GB" sz="1200">
                          <a:effectLst/>
                        </a:rPr>
                        <a:t>  Rural</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198</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217</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216</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-0.6</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236118557"/>
                  </a:ext>
                </a:extLst>
              </a:tr>
              <a:tr h="184137">
                <a:tc>
                  <a:txBody>
                    <a:bodyPr/>
                    <a:lstStyle/>
                    <a:p>
                      <a:pPr marL="0" marR="0">
                        <a:spcBef>
                          <a:spcPts val="0"/>
                        </a:spcBef>
                        <a:spcAft>
                          <a:spcPts val="0"/>
                        </a:spcAft>
                      </a:pPr>
                      <a:r>
                        <a:rPr lang="en-GB" sz="1200">
                          <a:effectLst/>
                        </a:rPr>
                        <a:t>Province</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3804147917"/>
                  </a:ext>
                </a:extLst>
              </a:tr>
              <a:tr h="184137">
                <a:tc>
                  <a:txBody>
                    <a:bodyPr/>
                    <a:lstStyle/>
                    <a:p>
                      <a:pPr marL="0" marR="0">
                        <a:spcBef>
                          <a:spcPts val="0"/>
                        </a:spcBef>
                        <a:spcAft>
                          <a:spcPts val="0"/>
                        </a:spcAft>
                      </a:pPr>
                      <a:r>
                        <a:rPr lang="en-GB" sz="1200">
                          <a:effectLst/>
                        </a:rPr>
                        <a:t>  Kigali City</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588</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528</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597</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12.2</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658994277"/>
                  </a:ext>
                </a:extLst>
              </a:tr>
              <a:tr h="184137">
                <a:tc>
                  <a:txBody>
                    <a:bodyPr/>
                    <a:lstStyle/>
                    <a:p>
                      <a:pPr marL="0" marR="0">
                        <a:spcBef>
                          <a:spcPts val="0"/>
                        </a:spcBef>
                        <a:spcAft>
                          <a:spcPts val="0"/>
                        </a:spcAft>
                      </a:pPr>
                      <a:r>
                        <a:rPr lang="en-GB" sz="1200">
                          <a:effectLst/>
                        </a:rPr>
                        <a:t>  Southern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218</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264</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230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-13.7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3910963599"/>
                  </a:ext>
                </a:extLst>
              </a:tr>
              <a:tr h="184137">
                <a:tc>
                  <a:txBody>
                    <a:bodyPr/>
                    <a:lstStyle/>
                    <a:p>
                      <a:pPr marL="0" marR="0">
                        <a:spcBef>
                          <a:spcPts val="0"/>
                        </a:spcBef>
                        <a:spcAft>
                          <a:spcPts val="0"/>
                        </a:spcAft>
                      </a:pPr>
                      <a:r>
                        <a:rPr lang="en-GB" sz="1200">
                          <a:effectLst/>
                        </a:rPr>
                        <a:t>  Western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245</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246</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219</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-11.7</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2498969364"/>
                  </a:ext>
                </a:extLst>
              </a:tr>
              <a:tr h="184137">
                <a:tc>
                  <a:txBody>
                    <a:bodyPr/>
                    <a:lstStyle/>
                    <a:p>
                      <a:pPr marL="0" marR="0">
                        <a:spcBef>
                          <a:spcPts val="0"/>
                        </a:spcBef>
                        <a:spcAft>
                          <a:spcPts val="0"/>
                        </a:spcAft>
                      </a:pPr>
                      <a:r>
                        <a:rPr lang="en-GB" sz="1200">
                          <a:effectLst/>
                        </a:rPr>
                        <a:t>  Northern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223</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229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230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0.4</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3047532086"/>
                  </a:ext>
                </a:extLst>
              </a:tr>
              <a:tr h="184137">
                <a:tc>
                  <a:txBody>
                    <a:bodyPr/>
                    <a:lstStyle/>
                    <a:p>
                      <a:pPr marL="0" marR="0">
                        <a:spcBef>
                          <a:spcPts val="0"/>
                        </a:spcBef>
                        <a:spcAft>
                          <a:spcPts val="0"/>
                        </a:spcAft>
                      </a:pPr>
                      <a:r>
                        <a:rPr lang="en-GB" sz="1200">
                          <a:effectLst/>
                        </a:rPr>
                        <a:t>  Eastern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239</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259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242</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-6.8</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3155431901"/>
                  </a:ext>
                </a:extLst>
              </a:tr>
              <a:tr h="184137">
                <a:tc>
                  <a:txBody>
                    <a:bodyPr/>
                    <a:lstStyle/>
                    <a:p>
                      <a:pPr marL="0" marR="0">
                        <a:spcBef>
                          <a:spcPts val="0"/>
                        </a:spcBef>
                        <a:spcAft>
                          <a:spcPts val="0"/>
                        </a:spcAft>
                      </a:pPr>
                      <a:r>
                        <a:rPr lang="en-GB" sz="1200">
                          <a:effectLst/>
                        </a:rPr>
                        <a:t>Quintiles</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 </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971822458"/>
                  </a:ext>
                </a:extLst>
              </a:tr>
              <a:tr h="184137">
                <a:tc>
                  <a:txBody>
                    <a:bodyPr/>
                    <a:lstStyle/>
                    <a:p>
                      <a:pPr marL="0" marR="0">
                        <a:spcBef>
                          <a:spcPts val="0"/>
                        </a:spcBef>
                        <a:spcAft>
                          <a:spcPts val="0"/>
                        </a:spcAft>
                      </a:pPr>
                      <a:r>
                        <a:rPr lang="en-GB" sz="1200">
                          <a:effectLst/>
                        </a:rPr>
                        <a:t>  Q1: poor</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76</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85</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86</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0.6</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3823939471"/>
                  </a:ext>
                </a:extLst>
              </a:tr>
              <a:tr h="184137">
                <a:tc>
                  <a:txBody>
                    <a:bodyPr/>
                    <a:lstStyle/>
                    <a:p>
                      <a:pPr marL="0" marR="0">
                        <a:spcBef>
                          <a:spcPts val="0"/>
                        </a:spcBef>
                        <a:spcAft>
                          <a:spcPts val="0"/>
                        </a:spcAft>
                      </a:pPr>
                      <a:r>
                        <a:rPr lang="en-GB" sz="1200" dirty="0">
                          <a:effectLst/>
                        </a:rPr>
                        <a:t>  Q2</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123</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138</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140</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1.4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511825799"/>
                  </a:ext>
                </a:extLst>
              </a:tr>
              <a:tr h="184137">
                <a:tc>
                  <a:txBody>
                    <a:bodyPr/>
                    <a:lstStyle/>
                    <a:p>
                      <a:pPr marL="0" marR="0">
                        <a:spcBef>
                          <a:spcPts val="0"/>
                        </a:spcBef>
                        <a:spcAft>
                          <a:spcPts val="0"/>
                        </a:spcAft>
                      </a:pPr>
                      <a:r>
                        <a:rPr lang="en-GB" sz="1200">
                          <a:effectLst/>
                        </a:rPr>
                        <a:t>  Q3: middle</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171</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188</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192</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2.1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809693764"/>
                  </a:ext>
                </a:extLst>
              </a:tr>
              <a:tr h="184137">
                <a:tc>
                  <a:txBody>
                    <a:bodyPr/>
                    <a:lstStyle/>
                    <a:p>
                      <a:pPr marL="0" marR="0">
                        <a:spcBef>
                          <a:spcPts val="0"/>
                        </a:spcBef>
                        <a:spcAft>
                          <a:spcPts val="0"/>
                        </a:spcAft>
                      </a:pPr>
                      <a:r>
                        <a:rPr lang="en-GB" sz="1200">
                          <a:effectLst/>
                        </a:rPr>
                        <a:t>  Q4</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247</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270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279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3.4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796988078"/>
                  </a:ext>
                </a:extLst>
              </a:tr>
              <a:tr h="184137">
                <a:tc>
                  <a:txBody>
                    <a:bodyPr/>
                    <a:lstStyle/>
                    <a:p>
                      <a:pPr marL="0" marR="0">
                        <a:spcBef>
                          <a:spcPts val="0"/>
                        </a:spcBef>
                        <a:spcAft>
                          <a:spcPts val="0"/>
                        </a:spcAft>
                      </a:pPr>
                      <a:r>
                        <a:rPr lang="en-GB" sz="1200">
                          <a:effectLst/>
                        </a:rPr>
                        <a:t>  Q5: rich</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710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734</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699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-4.9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1932722050"/>
                  </a:ext>
                </a:extLst>
              </a:tr>
              <a:tr h="184137">
                <a:tc>
                  <a:txBody>
                    <a:bodyPr/>
                    <a:lstStyle/>
                    <a:p>
                      <a:pPr marL="0" marR="0">
                        <a:spcBef>
                          <a:spcPts val="0"/>
                        </a:spcBef>
                        <a:spcAft>
                          <a:spcPts val="0"/>
                        </a:spcAft>
                      </a:pPr>
                      <a:r>
                        <a:rPr lang="en-GB" sz="1200">
                          <a:effectLst/>
                        </a:rPr>
                        <a:t>Total (mean)</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265</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282</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279</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-1.2</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1805335794"/>
                  </a:ext>
                </a:extLst>
              </a:tr>
              <a:tr h="184137">
                <a:tc>
                  <a:txBody>
                    <a:bodyPr/>
                    <a:lstStyle/>
                    <a:p>
                      <a:pPr marL="0" marR="0">
                        <a:spcBef>
                          <a:spcPts val="0"/>
                        </a:spcBef>
                        <a:spcAft>
                          <a:spcPts val="0"/>
                        </a:spcAft>
                      </a:pPr>
                      <a:r>
                        <a:rPr lang="en-GB" sz="1200">
                          <a:effectLst/>
                        </a:rPr>
                        <a:t>Total (median)</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169</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a:effectLst/>
                        </a:rPr>
                        <a:t>187</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191</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lgn="ctr">
                        <a:spcBef>
                          <a:spcPts val="0"/>
                        </a:spcBef>
                        <a:spcAft>
                          <a:spcPts val="0"/>
                        </a:spcAft>
                        <a:tabLst>
                          <a:tab pos="505460" algn="dec"/>
                        </a:tabLst>
                      </a:pPr>
                      <a:r>
                        <a:rPr lang="en-GB" sz="1200" dirty="0">
                          <a:effectLst/>
                        </a:rPr>
                        <a:t>2.1</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493921956"/>
                  </a:ext>
                </a:extLst>
              </a:tr>
              <a:tr h="368275">
                <a:tc>
                  <a:txBody>
                    <a:bodyPr/>
                    <a:lstStyle/>
                    <a:p>
                      <a:pPr marL="0" marR="0">
                        <a:spcBef>
                          <a:spcPts val="0"/>
                        </a:spcBef>
                        <a:spcAft>
                          <a:spcPts val="0"/>
                        </a:spcAft>
                      </a:pPr>
                      <a:r>
                        <a:rPr lang="en-GB" sz="1200">
                          <a:effectLst/>
                        </a:rPr>
                        <a:t>No. of observations</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spcBef>
                          <a:spcPts val="0"/>
                        </a:spcBef>
                        <a:spcAft>
                          <a:spcPts val="0"/>
                        </a:spcAft>
                        <a:tabLst>
                          <a:tab pos="505460" algn="dec"/>
                        </a:tabLst>
                      </a:pPr>
                      <a:r>
                        <a:rPr lang="en-GB" sz="1200">
                          <a:effectLst/>
                        </a:rPr>
                        <a:t>14,308</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spcBef>
                          <a:spcPts val="0"/>
                        </a:spcBef>
                        <a:spcAft>
                          <a:spcPts val="0"/>
                        </a:spcAft>
                        <a:tabLst>
                          <a:tab pos="505460" algn="dec"/>
                        </a:tabLst>
                      </a:pPr>
                      <a:r>
                        <a:rPr lang="en-GB" sz="1200">
                          <a:effectLst/>
                        </a:rPr>
                        <a:t>14,419</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spcBef>
                          <a:spcPts val="0"/>
                        </a:spcBef>
                        <a:spcAft>
                          <a:spcPts val="0"/>
                        </a:spcAft>
                        <a:tabLst>
                          <a:tab pos="505460" algn="dec"/>
                        </a:tabLst>
                      </a:pPr>
                      <a:r>
                        <a:rPr lang="en-GB" sz="1200">
                          <a:effectLst/>
                        </a:rPr>
                        <a:t>14,580</a:t>
                      </a:r>
                      <a:endParaRPr lang="en-US" sz="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tc>
                  <a:txBody>
                    <a:bodyPr/>
                    <a:lstStyle/>
                    <a:p>
                      <a:pPr marL="0" marR="0">
                        <a:spcBef>
                          <a:spcPts val="0"/>
                        </a:spcBef>
                        <a:spcAft>
                          <a:spcPts val="0"/>
                        </a:spcAft>
                        <a:tabLst>
                          <a:tab pos="505460" algn="dec"/>
                        </a:tabLst>
                      </a:pPr>
                      <a:r>
                        <a:rPr lang="en-GB" sz="1200" dirty="0">
                          <a:effectLst/>
                        </a:rPr>
                        <a:t> </a:t>
                      </a:r>
                      <a:endParaRPr lang="en-US" sz="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7505" marR="57505" marT="0" marB="0"/>
                </a:tc>
                <a:extLst>
                  <a:ext uri="{0D108BD9-81ED-4DB2-BD59-A6C34878D82A}">
                    <a16:rowId xmlns:a16="http://schemas.microsoft.com/office/drawing/2014/main" val="2828355335"/>
                  </a:ext>
                </a:extLst>
              </a:tr>
            </a:tbl>
          </a:graphicData>
        </a:graphic>
      </p:graphicFrame>
      <p:sp>
        <p:nvSpPr>
          <p:cNvPr id="4" name="Date Placeholder 3">
            <a:extLst>
              <a:ext uri="{FF2B5EF4-FFF2-40B4-BE49-F238E27FC236}">
                <a16:creationId xmlns:a16="http://schemas.microsoft.com/office/drawing/2014/main" id="{5709107B-025B-4E17-8B67-C6A023828F27}"/>
              </a:ext>
            </a:extLst>
          </p:cNvPr>
          <p:cNvSpPr>
            <a:spLocks noGrp="1"/>
          </p:cNvSpPr>
          <p:nvPr>
            <p:ph type="dt" sz="half" idx="10"/>
          </p:nvPr>
        </p:nvSpPr>
        <p:spPr/>
        <p:txBody>
          <a:bodyPr/>
          <a:lstStyle/>
          <a:p>
            <a:pPr>
              <a:defRPr/>
            </a:pPr>
            <a:fld id="{85892DD0-1E7E-4C9C-96AD-F26112C71EC8}" type="datetime4">
              <a:rPr lang="en-US" smtClean="0"/>
              <a:pPr>
                <a:defRPr/>
              </a:pPr>
              <a:t>September 17, 2020</a:t>
            </a:fld>
            <a:endParaRPr lang="en-US" dirty="0"/>
          </a:p>
        </p:txBody>
      </p:sp>
      <p:sp>
        <p:nvSpPr>
          <p:cNvPr id="5" name="Footer Placeholder 4">
            <a:extLst>
              <a:ext uri="{FF2B5EF4-FFF2-40B4-BE49-F238E27FC236}">
                <a16:creationId xmlns:a16="http://schemas.microsoft.com/office/drawing/2014/main" id="{DAA81DD7-D955-4F18-9E97-5D3C3A54EDF2}"/>
              </a:ext>
            </a:extLst>
          </p:cNvPr>
          <p:cNvSpPr>
            <a:spLocks noGrp="1"/>
          </p:cNvSpPr>
          <p:nvPr>
            <p:ph type="ftr" sz="quarter" idx="11"/>
          </p:nvPr>
        </p:nvSpPr>
        <p:spPr/>
        <p:txBody>
          <a:bodyPr/>
          <a:lstStyle/>
          <a:p>
            <a:pPr>
              <a:defRPr/>
            </a:pPr>
            <a:r>
              <a:rPr lang="en-US"/>
              <a:t>National Institute of Statistics of Rwanda</a:t>
            </a:r>
          </a:p>
        </p:txBody>
      </p:sp>
      <p:sp>
        <p:nvSpPr>
          <p:cNvPr id="6" name="Slide Number Placeholder 5">
            <a:extLst>
              <a:ext uri="{FF2B5EF4-FFF2-40B4-BE49-F238E27FC236}">
                <a16:creationId xmlns:a16="http://schemas.microsoft.com/office/drawing/2014/main" id="{78453403-92CE-4EB2-96B4-D2384167363C}"/>
              </a:ext>
            </a:extLst>
          </p:cNvPr>
          <p:cNvSpPr>
            <a:spLocks noGrp="1"/>
          </p:cNvSpPr>
          <p:nvPr>
            <p:ph type="sldNum" sz="quarter" idx="12"/>
          </p:nvPr>
        </p:nvSpPr>
        <p:spPr/>
        <p:txBody>
          <a:bodyPr/>
          <a:lstStyle/>
          <a:p>
            <a:pPr>
              <a:defRPr/>
            </a:pPr>
            <a:fld id="{9396BC8A-A949-46AE-8682-C3D34B2959BC}" type="slidenum">
              <a:rPr lang="en-US" altLang="en-US" smtClean="0"/>
              <a:pPr>
                <a:defRPr/>
              </a:pPr>
              <a:t>8</a:t>
            </a:fld>
            <a:endParaRPr lang="en-US" altLang="en-US" dirty="0"/>
          </a:p>
        </p:txBody>
      </p:sp>
      <p:sp>
        <p:nvSpPr>
          <p:cNvPr id="8" name="Oval 7">
            <a:extLst>
              <a:ext uri="{FF2B5EF4-FFF2-40B4-BE49-F238E27FC236}">
                <a16:creationId xmlns:a16="http://schemas.microsoft.com/office/drawing/2014/main" id="{DE0FAC23-3A2E-40C6-94D5-DB6F7F766C8C}"/>
              </a:ext>
            </a:extLst>
          </p:cNvPr>
          <p:cNvSpPr/>
          <p:nvPr/>
        </p:nvSpPr>
        <p:spPr>
          <a:xfrm>
            <a:off x="7239000" y="4267200"/>
            <a:ext cx="1066800" cy="144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8990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1E35E80-5758-497F-8DEF-117E2E233708}"/>
              </a:ext>
            </a:extLst>
          </p:cNvPr>
          <p:cNvSpPr>
            <a:spLocks noGrp="1" noChangeArrowheads="1"/>
          </p:cNvSpPr>
          <p:nvPr>
            <p:ph type="title"/>
          </p:nvPr>
        </p:nvSpPr>
        <p:spPr>
          <a:xfrm>
            <a:off x="1370013" y="301625"/>
            <a:ext cx="7313612" cy="917575"/>
          </a:xfrm>
        </p:spPr>
        <p:txBody>
          <a:bodyPr/>
          <a:lstStyle/>
          <a:p>
            <a:pPr algn="ctr"/>
            <a:r>
              <a:rPr lang="en-US" altLang="en-US"/>
              <a:t>Outline</a:t>
            </a:r>
          </a:p>
        </p:txBody>
      </p:sp>
      <p:sp>
        <p:nvSpPr>
          <p:cNvPr id="5123" name="Content Placeholder 2">
            <a:extLst>
              <a:ext uri="{FF2B5EF4-FFF2-40B4-BE49-F238E27FC236}">
                <a16:creationId xmlns:a16="http://schemas.microsoft.com/office/drawing/2014/main" id="{67785E47-84A5-4140-8861-6F51B197AD60}"/>
              </a:ext>
            </a:extLst>
          </p:cNvPr>
          <p:cNvSpPr>
            <a:spLocks noGrp="1"/>
          </p:cNvSpPr>
          <p:nvPr>
            <p:ph idx="1"/>
          </p:nvPr>
        </p:nvSpPr>
        <p:spPr>
          <a:xfrm>
            <a:off x="1370013" y="1981200"/>
            <a:ext cx="7313612" cy="4495800"/>
          </a:xfrm>
        </p:spPr>
        <p:txBody>
          <a:bodyPr/>
          <a:lstStyle/>
          <a:p>
            <a:pPr marL="514350" indent="-514350">
              <a:buFont typeface="Wingdings" panose="05000000000000000000" pitchFamily="2" charset="2"/>
              <a:buAutoNum type="arabicPeriod"/>
              <a:defRPr/>
            </a:pPr>
            <a:r>
              <a:rPr lang="en-US" altLang="en-US" sz="2400" dirty="0">
                <a:solidFill>
                  <a:schemeClr val="bg1">
                    <a:lumMod val="75000"/>
                  </a:schemeClr>
                </a:solidFill>
              </a:rPr>
              <a:t>Background: Evolution of GDP and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How poverty is measured</a:t>
            </a:r>
          </a:p>
          <a:p>
            <a:pPr marL="514350" indent="-514350">
              <a:buFont typeface="Wingdings" panose="05000000000000000000" pitchFamily="2" charset="2"/>
              <a:buAutoNum type="arabicPeriod"/>
              <a:defRPr/>
            </a:pPr>
            <a:r>
              <a:rPr lang="en-US" altLang="en-US" sz="2400" dirty="0"/>
              <a:t>Poverty dynamics: </a:t>
            </a:r>
          </a:p>
          <a:p>
            <a:pPr marL="914400" lvl="1" indent="-514350">
              <a:buFont typeface="Wingdings" panose="05000000000000000000" pitchFamily="2" charset="2"/>
              <a:buAutoNum type="alphaLcParenR"/>
              <a:defRPr/>
            </a:pPr>
            <a:r>
              <a:rPr lang="en-US" altLang="en-US" sz="2000" dirty="0"/>
              <a:t>Moving into and out of poverty</a:t>
            </a:r>
          </a:p>
          <a:p>
            <a:pPr marL="914400" lvl="1" indent="-514350">
              <a:buFont typeface="+mj-lt"/>
              <a:buAutoNum type="alphaLcParenR"/>
              <a:defRPr/>
            </a:pPr>
            <a:r>
              <a:rPr lang="en-US" altLang="en-US" sz="2000" dirty="0">
                <a:solidFill>
                  <a:schemeClr val="bg1">
                    <a:lumMod val="75000"/>
                  </a:schemeClr>
                </a:solidFill>
              </a:rPr>
              <a:t>Moving up and down the income distribution</a:t>
            </a:r>
          </a:p>
          <a:p>
            <a:pPr marL="514350" indent="-514350">
              <a:buFont typeface="Wingdings" panose="05000000000000000000" pitchFamily="2" charset="2"/>
              <a:buAutoNum type="arabicPeriod"/>
              <a:defRPr/>
            </a:pPr>
            <a:r>
              <a:rPr lang="en-US" altLang="en-US" sz="2400" dirty="0">
                <a:solidFill>
                  <a:schemeClr val="bg1">
                    <a:lumMod val="75000"/>
                  </a:schemeClr>
                </a:solidFill>
              </a:rPr>
              <a:t>Linking economic growth to changes in poverty</a:t>
            </a:r>
          </a:p>
          <a:p>
            <a:pPr marL="514350" indent="-514350">
              <a:buFont typeface="Wingdings" panose="05000000000000000000" pitchFamily="2" charset="2"/>
              <a:buAutoNum type="arabicPeriod"/>
              <a:defRPr/>
            </a:pPr>
            <a:r>
              <a:rPr lang="en-US" altLang="en-US" sz="2400" dirty="0">
                <a:solidFill>
                  <a:schemeClr val="bg1">
                    <a:lumMod val="75000"/>
                  </a:schemeClr>
                </a:solidFill>
              </a:rPr>
              <a:t>Who has gained from economic growth?</a:t>
            </a:r>
          </a:p>
          <a:p>
            <a:pPr marL="514350" indent="-514350">
              <a:buFont typeface="Wingdings" panose="05000000000000000000" pitchFamily="2" charset="2"/>
              <a:buAutoNum type="arabicPeriod"/>
              <a:defRPr/>
            </a:pPr>
            <a:r>
              <a:rPr lang="en-US" altLang="en-US" sz="2400" dirty="0">
                <a:solidFill>
                  <a:schemeClr val="bg1">
                    <a:lumMod val="75000"/>
                  </a:schemeClr>
                </a:solidFill>
              </a:rPr>
              <a:t>Correlates of movements into and out of poverty</a:t>
            </a:r>
          </a:p>
          <a:p>
            <a:pPr>
              <a:buFont typeface="Wingdings" panose="05000000000000000000" pitchFamily="2" charset="2"/>
              <a:buNone/>
              <a:defRPr/>
            </a:pPr>
            <a:endParaRPr lang="en-US" altLang="en-US" sz="2400" dirty="0"/>
          </a:p>
        </p:txBody>
      </p:sp>
      <p:sp>
        <p:nvSpPr>
          <p:cNvPr id="7172" name="Date Placeholder 3">
            <a:extLst>
              <a:ext uri="{FF2B5EF4-FFF2-40B4-BE49-F238E27FC236}">
                <a16:creationId xmlns:a16="http://schemas.microsoft.com/office/drawing/2014/main" id="{F0AE791B-9637-46EE-90BF-173AC72A6AC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AD5CFDD6-1F2A-4208-90B4-2331993051B2}" type="datetime4">
              <a:rPr lang="en-US" altLang="en-US" sz="1200" smtClean="0">
                <a:latin typeface="Verdana" panose="020B0604030504040204" pitchFamily="34" charset="0"/>
              </a:rPr>
              <a:pPr>
                <a:spcBef>
                  <a:spcPct val="0"/>
                </a:spcBef>
                <a:buClrTx/>
                <a:buSzTx/>
                <a:buFontTx/>
                <a:buNone/>
              </a:pPr>
              <a:t>September 17, 2020</a:t>
            </a:fld>
            <a:endParaRPr lang="en-US" altLang="en-US" sz="1200">
              <a:latin typeface="Verdana" panose="020B0604030504040204" pitchFamily="34" charset="0"/>
            </a:endParaRPr>
          </a:p>
        </p:txBody>
      </p:sp>
      <p:sp>
        <p:nvSpPr>
          <p:cNvPr id="7173" name="Footer Placeholder 4">
            <a:extLst>
              <a:ext uri="{FF2B5EF4-FFF2-40B4-BE49-F238E27FC236}">
                <a16:creationId xmlns:a16="http://schemas.microsoft.com/office/drawing/2014/main" id="{EF2C200F-748A-4168-A08F-C0387AEEB8C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r>
              <a:rPr lang="en-US" altLang="en-US" sz="1000">
                <a:latin typeface="Verdana" panose="020B0604030504040204" pitchFamily="34" charset="0"/>
              </a:rPr>
              <a:t>National Institute of Statistics of Rwanda</a:t>
            </a:r>
          </a:p>
        </p:txBody>
      </p:sp>
      <p:sp>
        <p:nvSpPr>
          <p:cNvPr id="7174" name="Slide Number Placeholder 5">
            <a:extLst>
              <a:ext uri="{FF2B5EF4-FFF2-40B4-BE49-F238E27FC236}">
                <a16:creationId xmlns:a16="http://schemas.microsoft.com/office/drawing/2014/main" id="{DA898614-E095-4F03-9AA0-406CF14D37A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099FF"/>
              </a:buClr>
              <a:buSzPct val="70000"/>
              <a:buFont typeface="Wingdings" panose="05000000000000000000" pitchFamily="2" charset="2"/>
              <a:buChar char="q"/>
              <a:defRPr sz="2600">
                <a:solidFill>
                  <a:schemeClr val="tx1"/>
                </a:solidFill>
                <a:latin typeface="Arial" panose="020B0604020202020204" pitchFamily="34" charset="0"/>
              </a:defRPr>
            </a:lvl1pPr>
            <a:lvl2pPr marL="742950" indent="-285750">
              <a:spcBef>
                <a:spcPct val="20000"/>
              </a:spcBef>
              <a:buClr>
                <a:srgbClr val="0099FF"/>
              </a:buClr>
              <a:buSzPct val="70000"/>
              <a:buFont typeface="Wingdings" panose="05000000000000000000" pitchFamily="2" charset="2"/>
              <a:buChar char="Ø"/>
              <a:defRPr sz="2200">
                <a:solidFill>
                  <a:schemeClr val="tx1"/>
                </a:solidFill>
                <a:latin typeface="Arial" panose="020B0604020202020204" pitchFamily="34" charset="0"/>
              </a:defRPr>
            </a:lvl2pPr>
            <a:lvl3pPr marL="1143000" indent="-228600">
              <a:spcBef>
                <a:spcPct val="20000"/>
              </a:spcBef>
              <a:buClr>
                <a:srgbClr val="0099FF"/>
              </a:buClr>
              <a:buSzPct val="65000"/>
              <a:buFont typeface="Wingdings" panose="05000000000000000000" pitchFamily="2" charset="2"/>
              <a:buChar char="§"/>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l"/>
              <a:defRPr sz="1900">
                <a:solidFill>
                  <a:schemeClr val="tx1"/>
                </a:solidFill>
                <a:latin typeface="Verdana" panose="020B0604030504040204" pitchFamily="34" charset="0"/>
              </a:defRPr>
            </a:lvl4pPr>
            <a:lvl5pPr marL="2057400" indent="-228600">
              <a:spcBef>
                <a:spcPct val="20000"/>
              </a:spcBef>
              <a:buClr>
                <a:schemeClr val="tx2"/>
              </a:buClr>
              <a:buSzPct val="60000"/>
              <a:buFont typeface="Wingdings" panose="05000000000000000000" pitchFamily="2" charset="2"/>
              <a:buChar char="¡"/>
              <a:defRPr sz="1900">
                <a:solidFill>
                  <a:schemeClr val="tx1"/>
                </a:solidFill>
                <a:latin typeface="Verdana" panose="020B0604030504040204" pitchFamily="34" charset="0"/>
              </a:defRPr>
            </a:lvl5pPr>
            <a:lvl6pPr marL="25146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6pPr>
            <a:lvl7pPr marL="29718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7pPr>
            <a:lvl8pPr marL="34290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8pPr>
            <a:lvl9pPr marL="3886200" indent="-228600" eaLnBrk="0" fontAlgn="base" hangingPunct="0">
              <a:spcBef>
                <a:spcPct val="20000"/>
              </a:spcBef>
              <a:spcAft>
                <a:spcPct val="0"/>
              </a:spcAft>
              <a:buClr>
                <a:schemeClr val="tx2"/>
              </a:buClr>
              <a:buSzPct val="60000"/>
              <a:buFont typeface="Wingdings" panose="05000000000000000000" pitchFamily="2" charset="2"/>
              <a:buChar char="¡"/>
              <a:defRPr sz="1900">
                <a:solidFill>
                  <a:schemeClr val="tx1"/>
                </a:solidFill>
                <a:latin typeface="Verdana" panose="020B0604030504040204" pitchFamily="34" charset="0"/>
              </a:defRPr>
            </a:lvl9pPr>
          </a:lstStyle>
          <a:p>
            <a:pPr>
              <a:spcBef>
                <a:spcPct val="0"/>
              </a:spcBef>
              <a:buClrTx/>
              <a:buSzTx/>
              <a:buFontTx/>
              <a:buNone/>
            </a:pPr>
            <a:fld id="{7917941B-E876-4124-94D2-8A5BFE28A9BC}" type="slidenum">
              <a:rPr lang="en-US" altLang="en-US" sz="1200" smtClean="0">
                <a:latin typeface="Verdana" panose="020B0604030504040204" pitchFamily="34" charset="0"/>
              </a:rPr>
              <a:pPr>
                <a:spcBef>
                  <a:spcPct val="0"/>
                </a:spcBef>
                <a:buClrTx/>
                <a:buSzTx/>
                <a:buFontTx/>
                <a:buNone/>
              </a:pPr>
              <a:t>9</a:t>
            </a:fld>
            <a:endParaRPr lang="en-US" altLang="en-US" sz="1200">
              <a:latin typeface="Verdana" panose="020B0604030504040204" pitchFamily="34" charset="0"/>
            </a:endParaRPr>
          </a:p>
        </p:txBody>
      </p:sp>
    </p:spTree>
    <p:extLst>
      <p:ext uri="{BB962C8B-B14F-4D97-AF65-F5344CB8AC3E}">
        <p14:creationId xmlns:p14="http://schemas.microsoft.com/office/powerpoint/2010/main" val="3062437870"/>
      </p:ext>
    </p:extLst>
  </p:cSld>
  <p:clrMapOvr>
    <a:masterClrMapping/>
  </p:clrMapOvr>
</p:sld>
</file>

<file path=ppt/theme/theme1.xml><?xml version="1.0" encoding="utf-8"?>
<a:theme xmlns:a="http://schemas.openxmlformats.org/drawingml/2006/main" name="NISR">
  <a:themeElements>
    <a:clrScheme name="NISR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NIS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ISR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ISR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ISR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ISR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ISR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ISR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ISR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ISR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ISR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ISR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onception personnalisé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nception personnalisé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onception personnalisé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onception personnalisé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onception personnalisé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onception personnalisé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onception personnalisé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onception personnalisé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onception personnalisé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onception personnalisé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onception personnalisé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onception personnalisé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onception personnalisé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Eclipse</Template>
  <TotalTime>5867</TotalTime>
  <Words>2660</Words>
  <Application>Microsoft Office PowerPoint</Application>
  <PresentationFormat>On-screen Show (4:3)</PresentationFormat>
  <Paragraphs>687</Paragraphs>
  <Slides>26</Slides>
  <Notes>15</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26</vt:i4>
      </vt:variant>
    </vt:vector>
  </HeadingPairs>
  <TitlesOfParts>
    <vt:vector size="35" baseType="lpstr">
      <vt:lpstr>Arial</vt:lpstr>
      <vt:lpstr>Calibri</vt:lpstr>
      <vt:lpstr>Cambria</vt:lpstr>
      <vt:lpstr>Times New Roman</vt:lpstr>
      <vt:lpstr>Verdana</vt:lpstr>
      <vt:lpstr>Wingdings</vt:lpstr>
      <vt:lpstr>NISR</vt:lpstr>
      <vt:lpstr>Conception personnalisée</vt:lpstr>
      <vt:lpstr>Chart</vt:lpstr>
      <vt:lpstr> National Institute of  Statistics of Rwanda</vt:lpstr>
      <vt:lpstr>Outline</vt:lpstr>
      <vt:lpstr>Outline</vt:lpstr>
      <vt:lpstr>Real GDP growth</vt:lpstr>
      <vt:lpstr>1. Poverty update: Nationally</vt:lpstr>
      <vt:lpstr>Outline</vt:lpstr>
      <vt:lpstr>Measuring poverty: EICV surveys</vt:lpstr>
      <vt:lpstr>Change in real expenditure/ae/yr</vt:lpstr>
      <vt:lpstr>Outline</vt:lpstr>
      <vt:lpstr>Dynamics: Poverty Transitions</vt:lpstr>
      <vt:lpstr>Movement into/out of poverty 2010/11 to 2013/14 to 2016/17</vt:lpstr>
      <vt:lpstr>Very poor, poor, not poor</vt:lpstr>
      <vt:lpstr>Persistent vs. transitory poverty</vt:lpstr>
      <vt:lpstr>Outline</vt:lpstr>
      <vt:lpstr>Fast growth, slow poverty fall</vt:lpstr>
      <vt:lpstr>Food price spike</vt:lpstr>
      <vt:lpstr>Shocks can hurt</vt:lpstr>
      <vt:lpstr>Analysis: Inequality</vt:lpstr>
      <vt:lpstr>Analysis: Shift-share</vt:lpstr>
      <vt:lpstr>Outline</vt:lpstr>
      <vt:lpstr>Geographic pattern</vt:lpstr>
      <vt:lpstr>Mobility by area and province</vt:lpstr>
      <vt:lpstr>Outline</vt:lpstr>
      <vt:lpstr>Correlates of changes in poverty</vt:lpstr>
      <vt:lpstr>Correlates (2)</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dkarusisi</dc:creator>
  <cp:lastModifiedBy>EPRN RWANDA</cp:lastModifiedBy>
  <cp:revision>733</cp:revision>
  <dcterms:created xsi:type="dcterms:W3CDTF">2009-11-24T14:21:44Z</dcterms:created>
  <dcterms:modified xsi:type="dcterms:W3CDTF">2020-09-17T15:42:27Z</dcterms:modified>
</cp:coreProperties>
</file>