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919" r:id="rId2"/>
    <p:sldId id="1792" r:id="rId3"/>
    <p:sldId id="585" r:id="rId4"/>
    <p:sldId id="672" r:id="rId5"/>
    <p:sldId id="1923" r:id="rId6"/>
    <p:sldId id="278" r:id="rId7"/>
    <p:sldId id="265" r:id="rId8"/>
    <p:sldId id="263" r:id="rId9"/>
    <p:sldId id="1821" r:id="rId10"/>
    <p:sldId id="1921" r:id="rId11"/>
    <p:sldId id="1922" r:id="rId12"/>
    <p:sldId id="590" r:id="rId13"/>
    <p:sldId id="261" r:id="rId14"/>
  </p:sldIdLst>
  <p:sldSz cx="12192000" cy="6858000"/>
  <p:notesSz cx="6858000" cy="9144000"/>
  <p:defaultTextStyle>
    <a:defPPr>
      <a:defRPr lang="en-R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3" autoAdjust="0"/>
    <p:restoredTop sz="93595" autoAdjust="0"/>
  </p:normalViewPr>
  <p:slideViewPr>
    <p:cSldViewPr snapToGrid="0" snapToObjects="1">
      <p:cViewPr varScale="1">
        <p:scale>
          <a:sx n="118" d="100"/>
          <a:sy n="118" d="100"/>
        </p:scale>
        <p:origin x="5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F74C-D062-4CD4-B4CB-BE4810F2704F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2A9D-764C-4999-AA34-3777A151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12A9D-764C-4999-AA34-3777A151FF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2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0C5D5-7D3D-004F-86FD-7D8C2B52CD5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F35-F4AA-834F-B081-3DC08FA0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6922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RW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6FC1C-B7EF-7048-8DB3-7B96F493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659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RW" dirty="0"/>
          </a:p>
        </p:txBody>
      </p:sp>
    </p:spTree>
    <p:extLst>
      <p:ext uri="{BB962C8B-B14F-4D97-AF65-F5344CB8AC3E}">
        <p14:creationId xmlns:p14="http://schemas.microsoft.com/office/powerpoint/2010/main" val="28238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F8AA-7357-2C4C-B65F-558E8BA6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2BB59-1D7B-574E-9FE6-4F8F862FA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C7DDB-3F0D-9640-93DC-7E25E17D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4FDB8-0367-8D41-8DED-5589A558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42226-54F6-6A45-A58E-CA3D55C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3578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9D940-6372-B142-8F0B-083B8277C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FAF04-1B06-A746-8F30-3F05F6919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6408-8D43-F74F-8EAF-B53E57CC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223CE-4B82-C74D-8DC3-4C222A2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705B-C3DA-CA44-9252-2F973F2B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0955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FB25-F30E-124C-B306-16FFDC01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6477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R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AFC0-F788-E44C-B229-EF8007EA6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1E3-3AE3-0F4B-9A5B-B2586180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402E-29FE-B142-8B06-D82C08F9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BB05-37DC-DF47-86E4-57745782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16165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84DF-E288-E449-BE6D-3528282D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DE81-4339-0144-A37A-8B56333B6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BCDA9-9371-C649-8D92-3DA8D365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B7AD4-782C-B54B-8C2B-C8B77E26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D9D-20DA-4D44-A155-0B7B07E6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91083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99DE-CF61-2F4E-A7B1-AD8AFC87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BAD79-587A-F14C-BD6C-85257FF9E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95F18-09EF-EA46-992D-E8468CC6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9AABF-6B83-1D48-ABF4-FA6FA37F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13758-0934-024E-A518-1C903F82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AE04-DCEE-BB4F-A98D-5594060F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795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B148-961B-D948-B8B9-5FE35271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56E2A-3FB2-4743-B36A-82B9E8D6B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4715D-2CBC-3247-934E-E59271A3D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10988-99A8-6447-925A-F85F73334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F1A14-424E-0641-954B-5ADCFCAA9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ADFAC-99BA-2C4D-9316-AE27A89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D7C92-24D4-E549-9E0A-74DB90C4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73328-CD70-C642-A1FE-EAE927AB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66797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1880-65AD-3343-ACD0-CAC5303A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2B597-4E9C-AE42-AD1F-69806506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79ACF-5231-9E4F-B268-50B6386E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9D800-2935-234A-BE04-3BC1EDF4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413873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8E829-908F-3041-95C4-B1728EA2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1873A-72F9-C64F-9DD0-05A1A511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BFBFA-0FBC-434B-8F14-F7E82141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14654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9648-4694-6F42-912D-851C4A0D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D379-9443-614A-B35E-238A37C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F846E-F273-6344-A0AE-707B05767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F26AB-A68C-5A44-B433-FDE962E4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A957D-DB5A-BA42-B352-42F2607B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40780-6A00-C740-A108-29D14DB1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2605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2043-8D77-6749-85AD-6837C847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42ED5-7DB3-FB41-8918-DEB9B870B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65191-4F10-234C-AF2D-756D9FAF8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6B8A0-6557-B24D-9DE3-616771C9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A1B8-FE32-9147-8FFF-64D84E068D3D}" type="datetimeFigureOut">
              <a:rPr lang="en-RW" smtClean="0"/>
              <a:t>27/06/2024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1E6E-9275-8347-AFCF-72E18F86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E720A-C0A6-E243-A9F9-F9FF690F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7DE8-D4FA-5242-B680-E6D4B0865EAE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41417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475A3-CE98-E94F-9C7E-F0E54687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150C8-C31F-B342-A9E3-226A9407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R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A34B-31A1-1048-B4BF-DC4B71480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86A1B8-FE32-9147-8FFF-64D84E068D3D}" type="datetimeFigureOut">
              <a:rPr lang="en-RW" smtClean="0"/>
              <a:pPr/>
              <a:t>27/06/2024</a:t>
            </a:fld>
            <a:endParaRPr lang="en-R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13D82-4F5D-9841-977E-AA756AAC9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BF7DE8-D4FA-5242-B680-E6D4B0865EAE}" type="slidenum">
              <a:rPr lang="en-RW" smtClean="0"/>
              <a:pPr/>
              <a:t>‹#›</a:t>
            </a:fld>
            <a:endParaRPr lang="en-RW" dirty="0"/>
          </a:p>
        </p:txBody>
      </p:sp>
    </p:spTree>
    <p:extLst>
      <p:ext uri="{BB962C8B-B14F-4D97-AF65-F5344CB8AC3E}">
        <p14:creationId xmlns:p14="http://schemas.microsoft.com/office/powerpoint/2010/main" val="24361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reb.r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02D5-38A5-904A-8356-D30B20191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2954867"/>
            <a:ext cx="10160000" cy="3488266"/>
          </a:xfrm>
        </p:spPr>
        <p:txBody>
          <a:bodyPr>
            <a:normAutofit fontScale="90000"/>
          </a:bodyPr>
          <a:lstStyle/>
          <a:p>
            <a:pPr algn="l"/>
            <a:br>
              <a:rPr lang="en-US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Internet &amp; Digital</a:t>
            </a:r>
            <a:b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in schools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RW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20F73-5A2A-8945-9B02-D6BA11238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6990"/>
            <a:ext cx="9144000" cy="10410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2024</a:t>
            </a:r>
            <a:endParaRPr lang="en-RW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2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4F2E8891-3682-B333-CF4A-B1C8D8F659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E2BB0EDB-AB87-6805-2702-F5221AA734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7638" y="1417638"/>
            <a:ext cx="6875463" cy="404018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88D099D8-F492-BFA9-9F81-D21EFEBDAD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-158750" y="2660650"/>
            <a:ext cx="4356100" cy="40386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CE593-E522-92D9-F263-DAD6F07100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602892B-18EF-2BC1-61E6-B431960D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5" name="Title 1">
            <a:extLst>
              <a:ext uri="{FF2B5EF4-FFF2-40B4-BE49-F238E27FC236}">
                <a16:creationId xmlns:a16="http://schemas.microsoft.com/office/drawing/2014/main" id="{734A06CF-6617-C43D-008C-1515C559F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58" y="2767013"/>
            <a:ext cx="3931330" cy="1304244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Enhanced Learning Experiences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73C5F-D526-4FF7-AC3D-4BE61DDA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119" y="1544905"/>
            <a:ext cx="672736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Interactive Learning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Robotics kits and AI tools provide hands-on learning opportunities that engage students more effectively than traditional methods.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Problem-Solving Skills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Building and programming robots encourage students to think critically and solve problems creatively.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Group projects involving robotics and AI foster teamwork and communication skills. </a:t>
            </a:r>
          </a:p>
        </p:txBody>
      </p:sp>
    </p:spTree>
    <p:extLst>
      <p:ext uri="{BB962C8B-B14F-4D97-AF65-F5344CB8AC3E}">
        <p14:creationId xmlns:p14="http://schemas.microsoft.com/office/powerpoint/2010/main" val="22086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4F2E8891-3682-B333-CF4A-B1C8D8F659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E2BB0EDB-AB87-6805-2702-F5221AA734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7638" y="1417638"/>
            <a:ext cx="6875463" cy="404018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88D099D8-F492-BFA9-9F81-D21EFEBDAD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-158750" y="2660650"/>
            <a:ext cx="4356100" cy="40386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CE593-E522-92D9-F263-DAD6F07100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602892B-18EF-2BC1-61E6-B431960D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5" name="Title 1">
            <a:extLst>
              <a:ext uri="{FF2B5EF4-FFF2-40B4-BE49-F238E27FC236}">
                <a16:creationId xmlns:a16="http://schemas.microsoft.com/office/drawing/2014/main" id="{734A06CF-6617-C43D-008C-1515C559F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58" y="2767013"/>
            <a:ext cx="3931330" cy="1733068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Preparation for the Future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CA66FD-5CE7-6E79-6C30-1220D426FAB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386945" y="1835531"/>
            <a:ext cx="692262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Job Market Readiness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Familiarity with robotics and AI is providing a competitive edge in the job market as these technologies become increasingly prevalent in various industries.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STEM Engagement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Robotics and AI sparks interest in STEM (Science, Technology, Engineering, and Mathematics) fields, leading more students to pursue these areas in their career path education and careers. </a:t>
            </a:r>
          </a:p>
        </p:txBody>
      </p:sp>
    </p:spTree>
    <p:extLst>
      <p:ext uri="{BB962C8B-B14F-4D97-AF65-F5344CB8AC3E}">
        <p14:creationId xmlns:p14="http://schemas.microsoft.com/office/powerpoint/2010/main" val="26891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307590" y="1269365"/>
            <a:ext cx="7557135" cy="52552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In the community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4111626" y="2032000"/>
            <a:ext cx="4191000" cy="38258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At home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714875" y="2635250"/>
            <a:ext cx="2921000" cy="30088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Travelling to and </a:t>
            </a:r>
          </a:p>
          <a:p>
            <a:pPr algn="ctr"/>
            <a:r>
              <a:rPr lang="en-US" b="1" dirty="0"/>
              <a:t>from school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970" y="274955"/>
            <a:ext cx="9942830" cy="83693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Online child protection </a:t>
            </a:r>
            <a:endParaRPr lang="en-US" sz="3600" b="1" dirty="0">
              <a:solidFill>
                <a:srgbClr val="00B0F0"/>
              </a:solidFill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3571874"/>
            <a:ext cx="1698625" cy="16351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At school - in an out of class</a:t>
            </a:r>
          </a:p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4799856" y="4725144"/>
            <a:ext cx="2640035" cy="1522211"/>
          </a:xfrm>
          <a:prstGeom prst="triangle">
            <a:avLst>
              <a:gd name="adj" fmla="val 46826"/>
            </a:avLst>
          </a:prstGeom>
          <a:blipFill rotWithShape="1">
            <a:blip r:embed="rId3"/>
            <a:tile tx="0" ty="0" sx="100000" sy="100000" flip="none" algn="tl"/>
          </a:blipFill>
          <a:ln w="28575" cmpd="sng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 cyber-space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02D5-38A5-904A-8356-D30B20191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6983"/>
            <a:ext cx="9144000" cy="134521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R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MURAKOZE</a:t>
            </a:r>
            <a:endParaRPr lang="en-RW" b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4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998D-CE49-98E1-1F73-2F5DFF484955}"/>
              </a:ext>
            </a:extLst>
          </p:cNvPr>
          <p:cNvSpPr txBox="1"/>
          <p:nvPr/>
        </p:nvSpPr>
        <p:spPr>
          <a:xfrm>
            <a:off x="230910" y="117400"/>
            <a:ext cx="101973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and Guidelines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D4D6A-1E03-B974-CE4A-CDE03059C04B}"/>
              </a:ext>
            </a:extLst>
          </p:cNvPr>
          <p:cNvSpPr txBox="1"/>
          <p:nvPr/>
        </p:nvSpPr>
        <p:spPr>
          <a:xfrm>
            <a:off x="138545" y="1548989"/>
            <a:ext cx="1182057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Strategy for Transformation 2017-24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BF1E1-12DF-2FC5-A0FF-727BD497F9D6}"/>
              </a:ext>
            </a:extLst>
          </p:cNvPr>
          <p:cNvSpPr txBox="1"/>
          <p:nvPr/>
        </p:nvSpPr>
        <p:spPr>
          <a:xfrm>
            <a:off x="138548" y="4232319"/>
            <a:ext cx="118205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Rwandan Education Sector Policy (2003)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88237-59BE-1EBB-B32E-DAF01DEBE973}"/>
              </a:ext>
            </a:extLst>
          </p:cNvPr>
          <p:cNvSpPr txBox="1"/>
          <p:nvPr/>
        </p:nvSpPr>
        <p:spPr>
          <a:xfrm>
            <a:off x="138546" y="2890654"/>
            <a:ext cx="1182057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Sector Strategic Plan 2018/19 – 2023/24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818AA-4FBB-BF00-FD83-ECE0A1913C54}"/>
              </a:ext>
            </a:extLst>
          </p:cNvPr>
          <p:cNvSpPr txBox="1"/>
          <p:nvPr/>
        </p:nvSpPr>
        <p:spPr>
          <a:xfrm>
            <a:off x="138547" y="3598014"/>
            <a:ext cx="118205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 in Education Policy 2015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95599-8234-DB0A-EB18-CFED89A0778E}"/>
              </a:ext>
            </a:extLst>
          </p:cNvPr>
          <p:cNvSpPr txBox="1"/>
          <p:nvPr/>
        </p:nvSpPr>
        <p:spPr>
          <a:xfrm>
            <a:off x="138544" y="2199821"/>
            <a:ext cx="1182057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(draft) RWANDA EdTech Policy </a:t>
            </a:r>
          </a:p>
        </p:txBody>
      </p:sp>
    </p:spTree>
    <p:extLst>
      <p:ext uri="{BB962C8B-B14F-4D97-AF65-F5344CB8AC3E}">
        <p14:creationId xmlns:p14="http://schemas.microsoft.com/office/powerpoint/2010/main" val="37954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  <p:bldP spid="2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474A3C6-B308-473B-8B4D-8DB8AFA0F837}"/>
              </a:ext>
            </a:extLst>
          </p:cNvPr>
          <p:cNvSpPr/>
          <p:nvPr/>
        </p:nvSpPr>
        <p:spPr>
          <a:xfrm>
            <a:off x="968414" y="663262"/>
            <a:ext cx="10190571" cy="60046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0E7E812-16BA-4E52-9045-0CCCC63638CC}"/>
              </a:ext>
            </a:extLst>
          </p:cNvPr>
          <p:cNvSpPr/>
          <p:nvPr/>
        </p:nvSpPr>
        <p:spPr>
          <a:xfrm>
            <a:off x="1710261" y="1232105"/>
            <a:ext cx="8243294" cy="42392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2FEE2B-F649-4373-893E-84FDE72DC8CE}"/>
              </a:ext>
            </a:extLst>
          </p:cNvPr>
          <p:cNvGrpSpPr/>
          <p:nvPr/>
        </p:nvGrpSpPr>
        <p:grpSpPr>
          <a:xfrm>
            <a:off x="5062718" y="1162577"/>
            <a:ext cx="2656840" cy="1240335"/>
            <a:chOff x="2854971" y="64876"/>
            <a:chExt cx="2838815" cy="1016608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F2FAC5-FC02-4552-87B4-1E5115A0BB81}"/>
                </a:ext>
              </a:extLst>
            </p:cNvPr>
            <p:cNvSpPr/>
            <p:nvPr/>
          </p:nvSpPr>
          <p:spPr>
            <a:xfrm>
              <a:off x="2854971" y="64876"/>
              <a:ext cx="2838815" cy="101660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879315-7578-4232-A4B1-910E2B39B7F7}"/>
                </a:ext>
              </a:extLst>
            </p:cNvPr>
            <p:cNvSpPr txBox="1"/>
            <p:nvPr/>
          </p:nvSpPr>
          <p:spPr>
            <a:xfrm>
              <a:off x="2854971" y="64876"/>
              <a:ext cx="2838815" cy="10166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Connectivity</a:t>
              </a:r>
              <a:r>
                <a:rPr lang="en-GB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44A9AD-A5BD-4970-AB56-F95B2CE1A0D0}"/>
              </a:ext>
            </a:extLst>
          </p:cNvPr>
          <p:cNvGrpSpPr/>
          <p:nvPr/>
        </p:nvGrpSpPr>
        <p:grpSpPr>
          <a:xfrm>
            <a:off x="7771818" y="3162341"/>
            <a:ext cx="2494196" cy="1768011"/>
            <a:chOff x="6008016" y="1989721"/>
            <a:chExt cx="2597140" cy="1492392"/>
          </a:xfrm>
          <a:solidFill>
            <a:schemeClr val="bg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19A574-0F79-43CE-8DEC-FCB0E76F1742}"/>
                </a:ext>
              </a:extLst>
            </p:cNvPr>
            <p:cNvSpPr/>
            <p:nvPr/>
          </p:nvSpPr>
          <p:spPr>
            <a:xfrm>
              <a:off x="6008016" y="1989721"/>
              <a:ext cx="2597140" cy="149239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412CE4-6627-467F-899F-DA5981B448CD}"/>
                </a:ext>
              </a:extLst>
            </p:cNvPr>
            <p:cNvSpPr txBox="1"/>
            <p:nvPr/>
          </p:nvSpPr>
          <p:spPr>
            <a:xfrm>
              <a:off x="6096060" y="2009730"/>
              <a:ext cx="2421051" cy="14636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Devices</a:t>
              </a:r>
              <a:r>
                <a:rPr lang="en-GB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GB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EEB573-1C9C-4D8C-871D-B869EE242B41}"/>
              </a:ext>
            </a:extLst>
          </p:cNvPr>
          <p:cNvGrpSpPr/>
          <p:nvPr/>
        </p:nvGrpSpPr>
        <p:grpSpPr>
          <a:xfrm>
            <a:off x="4823023" y="5752307"/>
            <a:ext cx="3136228" cy="824710"/>
            <a:chOff x="2598858" y="4472714"/>
            <a:chExt cx="3351038" cy="835011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E06499-52FD-49DF-9FB0-FF287B092C6B}"/>
                </a:ext>
              </a:extLst>
            </p:cNvPr>
            <p:cNvSpPr/>
            <p:nvPr/>
          </p:nvSpPr>
          <p:spPr>
            <a:xfrm>
              <a:off x="2598858" y="4472714"/>
              <a:ext cx="3351038" cy="83501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0F77A1-815D-48A0-8A58-D5C49AD2F63A}"/>
                </a:ext>
              </a:extLst>
            </p:cNvPr>
            <p:cNvSpPr txBox="1"/>
            <p:nvPr/>
          </p:nvSpPr>
          <p:spPr>
            <a:xfrm>
              <a:off x="2598858" y="4472714"/>
              <a:ext cx="3351038" cy="8350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eLearning &amp;MIS (REB)</a:t>
              </a:r>
              <a:r>
                <a:rPr lang="en-GB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GB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320582-530E-4782-93BB-7BCD005AA5F5}"/>
              </a:ext>
            </a:extLst>
          </p:cNvPr>
          <p:cNvGrpSpPr/>
          <p:nvPr/>
        </p:nvGrpSpPr>
        <p:grpSpPr>
          <a:xfrm>
            <a:off x="2438829" y="3210487"/>
            <a:ext cx="2343485" cy="1652916"/>
            <a:chOff x="-5787" y="1899146"/>
            <a:chExt cx="2503998" cy="167356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41DCD52-50AA-47A2-940F-CAC95A40EC89}"/>
                </a:ext>
              </a:extLst>
            </p:cNvPr>
            <p:cNvSpPr/>
            <p:nvPr/>
          </p:nvSpPr>
          <p:spPr>
            <a:xfrm>
              <a:off x="0" y="1989722"/>
              <a:ext cx="2483798" cy="149241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FF43A0-8C61-4E91-BCDA-A5174B42A4E5}"/>
                </a:ext>
              </a:extLst>
            </p:cNvPr>
            <p:cNvSpPr txBox="1"/>
            <p:nvPr/>
          </p:nvSpPr>
          <p:spPr>
            <a:xfrm>
              <a:off x="-5787" y="1899146"/>
              <a:ext cx="2503998" cy="16735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</a:t>
              </a:r>
              <a:r>
                <a:rPr lang="en-GB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GB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1021C0A6-C4A6-4F8C-8F6C-3567B9FBE7F6}"/>
              </a:ext>
            </a:extLst>
          </p:cNvPr>
          <p:cNvCxnSpPr>
            <a:cxnSpLocks/>
            <a:stCxn id="14" idx="1"/>
            <a:endCxn id="32" idx="0"/>
          </p:cNvCxnSpPr>
          <p:nvPr/>
        </p:nvCxnSpPr>
        <p:spPr>
          <a:xfrm rot="10800000" flipV="1">
            <a:off x="3610572" y="1782745"/>
            <a:ext cx="1452146" cy="1427742"/>
          </a:xfrm>
          <a:prstGeom prst="curvedConnector2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7B4D968F-DF84-460C-80DC-8372C4CEEE8C}"/>
              </a:ext>
            </a:extLst>
          </p:cNvPr>
          <p:cNvCxnSpPr>
            <a:cxnSpLocks/>
            <a:stCxn id="13" idx="3"/>
            <a:endCxn id="19" idx="0"/>
          </p:cNvCxnSpPr>
          <p:nvPr/>
        </p:nvCxnSpPr>
        <p:spPr>
          <a:xfrm>
            <a:off x="7719558" y="1782745"/>
            <a:ext cx="1299358" cy="1379596"/>
          </a:xfrm>
          <a:prstGeom prst="curvedConnector2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A3CFD8AD-F4C8-4B1D-BDD1-35D2E5D817DF}"/>
              </a:ext>
            </a:extLst>
          </p:cNvPr>
          <p:cNvCxnSpPr>
            <a:stCxn id="19" idx="2"/>
            <a:endCxn id="26" idx="3"/>
          </p:cNvCxnSpPr>
          <p:nvPr/>
        </p:nvCxnSpPr>
        <p:spPr>
          <a:xfrm rot="5400000">
            <a:off x="7871930" y="5017675"/>
            <a:ext cx="1234309" cy="1059665"/>
          </a:xfrm>
          <a:prstGeom prst="curvedConnector2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D4279D96-0AD1-40C0-81A9-2D23D7860FE3}"/>
              </a:ext>
            </a:extLst>
          </p:cNvPr>
          <p:cNvCxnSpPr>
            <a:cxnSpLocks/>
            <a:stCxn id="26" idx="1"/>
            <a:endCxn id="32" idx="2"/>
          </p:cNvCxnSpPr>
          <p:nvPr/>
        </p:nvCxnSpPr>
        <p:spPr>
          <a:xfrm rot="10800000">
            <a:off x="3610573" y="4863404"/>
            <a:ext cx="1212451" cy="1301259"/>
          </a:xfrm>
          <a:prstGeom prst="curvedConnector2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A23412-D21E-4546-A89F-F815E0AB633B}"/>
              </a:ext>
            </a:extLst>
          </p:cNvPr>
          <p:cNvGrpSpPr/>
          <p:nvPr/>
        </p:nvGrpSpPr>
        <p:grpSpPr>
          <a:xfrm>
            <a:off x="10186112" y="3400583"/>
            <a:ext cx="645848" cy="1201315"/>
            <a:chOff x="10744200" y="3251456"/>
            <a:chExt cx="514350" cy="1216320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CC1C39C5-7107-4652-A638-2ECE485CC4F4}"/>
                </a:ext>
              </a:extLst>
            </p:cNvPr>
            <p:cNvSpPr/>
            <p:nvPr/>
          </p:nvSpPr>
          <p:spPr>
            <a:xfrm>
              <a:off x="10744200" y="3251456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67A45E6A-A1B9-4F11-844B-9589E25181B3}"/>
                </a:ext>
              </a:extLst>
            </p:cNvPr>
            <p:cNvSpPr/>
            <p:nvPr/>
          </p:nvSpPr>
          <p:spPr>
            <a:xfrm>
              <a:off x="10744200" y="3730401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A42CFF99-EC7C-4E03-8576-81C24778F6C6}"/>
                </a:ext>
              </a:extLst>
            </p:cNvPr>
            <p:cNvSpPr/>
            <p:nvPr/>
          </p:nvSpPr>
          <p:spPr>
            <a:xfrm>
              <a:off x="10744200" y="4209346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754442-2FD0-439C-9F47-B9900D55B67C}"/>
              </a:ext>
            </a:extLst>
          </p:cNvPr>
          <p:cNvGrpSpPr/>
          <p:nvPr/>
        </p:nvGrpSpPr>
        <p:grpSpPr>
          <a:xfrm rot="16200000">
            <a:off x="6137008" y="446557"/>
            <a:ext cx="508005" cy="1138351"/>
            <a:chOff x="10079108" y="1029691"/>
            <a:chExt cx="514350" cy="1216320"/>
          </a:xfrm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73696D2D-71D9-4946-AC18-89CE498D917F}"/>
                </a:ext>
              </a:extLst>
            </p:cNvPr>
            <p:cNvSpPr/>
            <p:nvPr/>
          </p:nvSpPr>
          <p:spPr>
            <a:xfrm>
              <a:off x="10079108" y="1029691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E1C1FC45-7DF7-4A4B-BE07-3DCBD9C1F494}"/>
                </a:ext>
              </a:extLst>
            </p:cNvPr>
            <p:cNvSpPr/>
            <p:nvPr/>
          </p:nvSpPr>
          <p:spPr>
            <a:xfrm>
              <a:off x="10079108" y="1508636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DAF1C37B-35FD-4BCB-A8AE-5F35A99372B3}"/>
                </a:ext>
              </a:extLst>
            </p:cNvPr>
            <p:cNvSpPr/>
            <p:nvPr/>
          </p:nvSpPr>
          <p:spPr>
            <a:xfrm>
              <a:off x="10079108" y="1987581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5F5F1-5779-4FC6-8552-AA62662F1526}"/>
              </a:ext>
            </a:extLst>
          </p:cNvPr>
          <p:cNvGrpSpPr/>
          <p:nvPr/>
        </p:nvGrpSpPr>
        <p:grpSpPr>
          <a:xfrm rot="10800000">
            <a:off x="2014492" y="3436278"/>
            <a:ext cx="481379" cy="1201315"/>
            <a:chOff x="10715625" y="3322970"/>
            <a:chExt cx="514350" cy="1216320"/>
          </a:xfrm>
        </p:grpSpPr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195E7EC8-5019-4AFB-B5CC-F05617E8F20F}"/>
                </a:ext>
              </a:extLst>
            </p:cNvPr>
            <p:cNvSpPr/>
            <p:nvPr/>
          </p:nvSpPr>
          <p:spPr>
            <a:xfrm>
              <a:off x="10715625" y="3322970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D77C0EE1-374D-40DF-A929-9FF898A80C8D}"/>
                </a:ext>
              </a:extLst>
            </p:cNvPr>
            <p:cNvSpPr/>
            <p:nvPr/>
          </p:nvSpPr>
          <p:spPr>
            <a:xfrm>
              <a:off x="10715625" y="3801915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C03CE543-BE71-4B12-8EC0-FCCE22BD0757}"/>
                </a:ext>
              </a:extLst>
            </p:cNvPr>
            <p:cNvSpPr/>
            <p:nvPr/>
          </p:nvSpPr>
          <p:spPr>
            <a:xfrm>
              <a:off x="10715625" y="4280860"/>
              <a:ext cx="514350" cy="2584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87399360-EC59-40EB-A719-0B9E2F7FBABF}"/>
              </a:ext>
            </a:extLst>
          </p:cNvPr>
          <p:cNvSpPr/>
          <p:nvPr/>
        </p:nvSpPr>
        <p:spPr>
          <a:xfrm>
            <a:off x="7928776" y="6203957"/>
            <a:ext cx="481379" cy="25524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0B12C633-2FD2-40D1-AD11-5D285FBF03CB}"/>
              </a:ext>
            </a:extLst>
          </p:cNvPr>
          <p:cNvSpPr/>
          <p:nvPr/>
        </p:nvSpPr>
        <p:spPr>
          <a:xfrm rot="10800000">
            <a:off x="4394981" y="6244634"/>
            <a:ext cx="481379" cy="25524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552B06-1AB0-49B7-9F8F-68467E4229E7}"/>
              </a:ext>
            </a:extLst>
          </p:cNvPr>
          <p:cNvSpPr/>
          <p:nvPr/>
        </p:nvSpPr>
        <p:spPr>
          <a:xfrm>
            <a:off x="110439" y="55363"/>
            <a:ext cx="992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9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Administration of IT ecosystem for  Schools</a:t>
            </a:r>
            <a:endParaRPr lang="en-GB" sz="2400" b="1" spc="9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5ADF4A-DE32-4E1A-BF32-78DE7B50748D}"/>
              </a:ext>
            </a:extLst>
          </p:cNvPr>
          <p:cNvSpPr/>
          <p:nvPr/>
        </p:nvSpPr>
        <p:spPr>
          <a:xfrm>
            <a:off x="7652689" y="3909315"/>
            <a:ext cx="286244" cy="29016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F89F2C05-4AC2-451C-9CB2-F0DE089EFC55}"/>
              </a:ext>
            </a:extLst>
          </p:cNvPr>
          <p:cNvSpPr/>
          <p:nvPr/>
        </p:nvSpPr>
        <p:spPr>
          <a:xfrm flipH="1">
            <a:off x="4857669" y="3891853"/>
            <a:ext cx="286244" cy="29016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CB8A8E1E-F696-4F3C-891F-3A3B5AE7ABFB}"/>
              </a:ext>
            </a:extLst>
          </p:cNvPr>
          <p:cNvSpPr/>
          <p:nvPr/>
        </p:nvSpPr>
        <p:spPr>
          <a:xfrm rot="5400000" flipH="1">
            <a:off x="6247888" y="2424063"/>
            <a:ext cx="286244" cy="29016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38046300-C847-4238-9147-3FDC38C9B5B2}"/>
              </a:ext>
            </a:extLst>
          </p:cNvPr>
          <p:cNvSpPr/>
          <p:nvPr/>
        </p:nvSpPr>
        <p:spPr>
          <a:xfrm rot="16200000" flipH="1" flipV="1">
            <a:off x="6257673" y="5398159"/>
            <a:ext cx="286244" cy="29016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1818C6-279C-0DFC-24A3-6C2EAE16C4F0}"/>
              </a:ext>
            </a:extLst>
          </p:cNvPr>
          <p:cNvSpPr/>
          <p:nvPr/>
        </p:nvSpPr>
        <p:spPr>
          <a:xfrm>
            <a:off x="5821835" y="3400583"/>
            <a:ext cx="1469255" cy="13733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REB</a:t>
            </a:r>
          </a:p>
        </p:txBody>
      </p:sp>
    </p:spTree>
    <p:extLst>
      <p:ext uri="{BB962C8B-B14F-4D97-AF65-F5344CB8AC3E}">
        <p14:creationId xmlns:p14="http://schemas.microsoft.com/office/powerpoint/2010/main" val="13235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4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5665-C46F-476F-8422-280B58DF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51" y="102022"/>
            <a:ext cx="9647712" cy="125256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Systems interoperability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0DF5-37A1-44B5-A54C-184A78F6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62088"/>
            <a:ext cx="11405062" cy="4905461"/>
          </a:xfrm>
        </p:spPr>
        <p:txBody>
          <a:bodyPr>
            <a:norm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Stove Icon #409539 - Free Icons Library">
            <a:extLst>
              <a:ext uri="{FF2B5EF4-FFF2-40B4-BE49-F238E27FC236}">
                <a16:creationId xmlns:a16="http://schemas.microsoft.com/office/drawing/2014/main" id="{AC3490E1-435C-B944-AF0B-8C5E13B645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0450" y="2222500"/>
            <a:ext cx="24511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Stove Icon #409539 - Free Icons Library">
            <a:extLst>
              <a:ext uri="{FF2B5EF4-FFF2-40B4-BE49-F238E27FC236}">
                <a16:creationId xmlns:a16="http://schemas.microsoft.com/office/drawing/2014/main" id="{DE826CCE-BCE6-ED4A-BCA1-884C7E7452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2850" y="2374900"/>
            <a:ext cx="24511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8A888-7436-EF4E-942C-1B9702985EF1}"/>
              </a:ext>
            </a:extLst>
          </p:cNvPr>
          <p:cNvSpPr txBox="1"/>
          <p:nvPr/>
        </p:nvSpPr>
        <p:spPr>
          <a:xfrm>
            <a:off x="8170222" y="5654450"/>
            <a:ext cx="21914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nnbnbnbnb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071A2A-1A04-954B-A957-92F0AB511047}"/>
              </a:ext>
            </a:extLst>
          </p:cNvPr>
          <p:cNvSpPr/>
          <p:nvPr/>
        </p:nvSpPr>
        <p:spPr>
          <a:xfrm>
            <a:off x="2087863" y="1689485"/>
            <a:ext cx="1855075" cy="1883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SDMS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5EA777-E044-6E4D-B991-C1EF91F2A04A}"/>
              </a:ext>
            </a:extLst>
          </p:cNvPr>
          <p:cNvSpPr/>
          <p:nvPr/>
        </p:nvSpPr>
        <p:spPr>
          <a:xfrm>
            <a:off x="5022850" y="1689485"/>
            <a:ext cx="1986052" cy="20023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 eLearning system</a:t>
            </a:r>
            <a:endParaRPr kumimoji="0" lang="en-R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2C24E0-8ED6-3F6B-B231-0C2181333485}"/>
              </a:ext>
            </a:extLst>
          </p:cNvPr>
          <p:cNvSpPr/>
          <p:nvPr/>
        </p:nvSpPr>
        <p:spPr>
          <a:xfrm>
            <a:off x="8088814" y="1689485"/>
            <a:ext cx="2039506" cy="20531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TMIS</a:t>
            </a:r>
            <a:endParaRPr kumimoji="0" lang="en-R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FA3348-917C-9294-5C2C-ECC4A04E2F0A}"/>
              </a:ext>
            </a:extLst>
          </p:cNvPr>
          <p:cNvSpPr/>
          <p:nvPr/>
        </p:nvSpPr>
        <p:spPr>
          <a:xfrm>
            <a:off x="5228647" y="4265109"/>
            <a:ext cx="2039506" cy="20531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ICTE-MIS</a:t>
            </a:r>
            <a:endParaRPr kumimoji="0" lang="en-R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AED9A8-4118-D980-6939-D8F23CFBA216}"/>
              </a:ext>
            </a:extLst>
          </p:cNvPr>
          <p:cNvSpPr/>
          <p:nvPr/>
        </p:nvSpPr>
        <p:spPr>
          <a:xfrm rot="5400000">
            <a:off x="5846148" y="3926369"/>
            <a:ext cx="550495" cy="1613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E603B4F-54DD-79FD-D8E9-C8B67CCF9404}"/>
              </a:ext>
            </a:extLst>
          </p:cNvPr>
          <p:cNvSpPr/>
          <p:nvPr/>
        </p:nvSpPr>
        <p:spPr>
          <a:xfrm>
            <a:off x="3957016" y="2585475"/>
            <a:ext cx="1073969" cy="236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7691147-7E15-708F-5998-C6828EB524EE}"/>
              </a:ext>
            </a:extLst>
          </p:cNvPr>
          <p:cNvSpPr/>
          <p:nvPr/>
        </p:nvSpPr>
        <p:spPr>
          <a:xfrm rot="10800000">
            <a:off x="3927683" y="2885485"/>
            <a:ext cx="1110423" cy="1768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DF51506-62F1-5A7D-E210-2F0A582E1874}"/>
              </a:ext>
            </a:extLst>
          </p:cNvPr>
          <p:cNvCxnSpPr>
            <a:cxnSpLocks/>
          </p:cNvCxnSpPr>
          <p:nvPr/>
        </p:nvCxnSpPr>
        <p:spPr>
          <a:xfrm flipV="1">
            <a:off x="7080778" y="3401672"/>
            <a:ext cx="1246954" cy="119358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3B7C163E-23C0-2A1F-3E15-A78D9B1139B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027923" y="3294803"/>
            <a:ext cx="1258982" cy="130727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BFA7905-930D-1AB8-284E-CD68E54CE425}"/>
              </a:ext>
            </a:extLst>
          </p:cNvPr>
          <p:cNvSpPr/>
          <p:nvPr/>
        </p:nvSpPr>
        <p:spPr>
          <a:xfrm>
            <a:off x="4185747" y="2585475"/>
            <a:ext cx="612827" cy="4768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387930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7F95-331A-536D-F9F1-21452CBB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 access to internet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FDF6A-65BD-FABE-0261-8A1C4F0B4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C8B51-013A-182E-B1DA-25CB1DE9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78" y="2147299"/>
            <a:ext cx="9608044" cy="36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4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5216-227D-390C-D49A-706F0E9F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SYSTEMS AND CONNECTIVITY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2B3C-2F77-F60A-31C8-B3BEE9B16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Corporate IT infrastructure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infrastructure and project in pipeline: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7F323D-C87C-E767-D500-BD970C013791}"/>
              </a:ext>
            </a:extLst>
          </p:cNvPr>
          <p:cNvSpPr/>
          <p:nvPr/>
        </p:nvSpPr>
        <p:spPr>
          <a:xfrm>
            <a:off x="1078787" y="2260313"/>
            <a:ext cx="9965932" cy="15822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platform and other support 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(TMIS,TLMMIS,ICTEMIS)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4DE909-BCB0-5787-E64E-60571FA369D5}"/>
              </a:ext>
            </a:extLst>
          </p:cNvPr>
          <p:cNvSpPr/>
          <p:nvPr/>
        </p:nvSpPr>
        <p:spPr>
          <a:xfrm>
            <a:off x="1078787" y="4469258"/>
            <a:ext cx="9965932" cy="1797978"/>
          </a:xfrm>
          <a:prstGeom prst="roundRect">
            <a:avLst>
              <a:gd name="adj" fmla="val 187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Smart Education Project (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1500 Schools, HLI and Research center ”the project has connected 800 schools in Basic Education sector”)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Connectivity of schools in Remote area (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Schools unde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Pilot has been connected to high speed internet over satellite, and project will cover another batch of 500 schools in remote area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328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0907-BED9-983A-DE08-E617DA05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131"/>
            <a:ext cx="9647712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LMS and Support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2478-30B2-063A-FBA8-DA98CC0AE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LMS and Support System: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3E3B33-3D20-1053-A989-92EE737B9589}"/>
              </a:ext>
            </a:extLst>
          </p:cNvPr>
          <p:cNvSpPr/>
          <p:nvPr/>
        </p:nvSpPr>
        <p:spPr>
          <a:xfrm>
            <a:off x="1109609" y="2589088"/>
            <a:ext cx="9376303" cy="10457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https://elearning.reb.rw/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C3F5FA-6E7F-FDA1-0A3B-E13AB302B064}"/>
              </a:ext>
            </a:extLst>
          </p:cNvPr>
          <p:cNvSpPr/>
          <p:nvPr/>
        </p:nvSpPr>
        <p:spPr>
          <a:xfrm>
            <a:off x="1109609" y="3770616"/>
            <a:ext cx="9376303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VLAB:  https://csmis.reb.rw/vlab/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299210-5F6A-21BB-B0AD-9E7DD4D2EC3E}"/>
              </a:ext>
            </a:extLst>
          </p:cNvPr>
          <p:cNvSpPr/>
          <p:nvPr/>
        </p:nvSpPr>
        <p:spPr>
          <a:xfrm>
            <a:off x="1109609" y="4972692"/>
            <a:ext cx="9376303" cy="10685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ICTE MIS: </a:t>
            </a:r>
          </a:p>
        </p:txBody>
      </p:sp>
    </p:spTree>
    <p:extLst>
      <p:ext uri="{BB962C8B-B14F-4D97-AF65-F5344CB8AC3E}">
        <p14:creationId xmlns:p14="http://schemas.microsoft.com/office/powerpoint/2010/main" val="219743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69D1-90AF-B4C3-2C08-08B27331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Class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B3DE-5E26-2B2B-19A7-C874BB5B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classrooms are classrooms that use digital equipment like laptops as student gadget, digital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smartboards,screens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projectors to help make learning and teaching better. 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digital resources are connected through internet. It is an innovative way in which teachers can engage with learners.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0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6C59-ECE4-29F2-C369-C9135AB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Robotics and AI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71423-A667-2D26-9246-D766C7A9A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 has embarked in Incorporating robotics and artificial intelligence (AI) into schools  and it gives a range of educational benefits and helps prepare students for the future job market.</a:t>
            </a:r>
            <a:endParaRPr lang="en-GB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62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456</Words>
  <Application>Microsoft Macintosh PowerPoint</Application>
  <PresentationFormat>Widescreen</PresentationFormat>
  <Paragraphs>135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Agency FB</vt:lpstr>
      <vt:lpstr>Arial</vt:lpstr>
      <vt:lpstr>Baskerville Old Face</vt:lpstr>
      <vt:lpstr>Calibri</vt:lpstr>
      <vt:lpstr>Times New Roman</vt:lpstr>
      <vt:lpstr>Wingdings</vt:lpstr>
      <vt:lpstr>Office Theme</vt:lpstr>
      <vt:lpstr>      Education and Internet &amp; Digital connectivity in schools  </vt:lpstr>
      <vt:lpstr>PowerPoint Presentation</vt:lpstr>
      <vt:lpstr>PowerPoint Presentation</vt:lpstr>
      <vt:lpstr>IT Systems interoperability </vt:lpstr>
      <vt:lpstr>Schools access to internet </vt:lpstr>
      <vt:lpstr>IT SYSTEMS AND CONNECTIVITY  </vt:lpstr>
      <vt:lpstr>LMS and Support System</vt:lpstr>
      <vt:lpstr>Smart Classroom </vt:lpstr>
      <vt:lpstr>Robotics and AI</vt:lpstr>
      <vt:lpstr>Enhanced Learning Experiences</vt:lpstr>
      <vt:lpstr>Preparation for the Future</vt:lpstr>
      <vt:lpstr>Online child protection </vt:lpstr>
      <vt:lpstr>Thank You! MURAKOZE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152</cp:revision>
  <dcterms:created xsi:type="dcterms:W3CDTF">2021-08-16T10:06:52Z</dcterms:created>
  <dcterms:modified xsi:type="dcterms:W3CDTF">2024-06-27T10:43:01Z</dcterms:modified>
</cp:coreProperties>
</file>